
<file path=[Content_Types].xml><?xml version="1.0" encoding="utf-8"?>
<Types xmlns="http://schemas.openxmlformats.org/package/2006/content-types">
  <Default Extension="1" ContentType="image/jpeg"/>
  <Default Extension="emf" ContentType="image/x-emf"/>
  <Default Extension="jpeg" ContentType="image/jpeg"/>
  <Default Extension="jpg" ContentType="image/jpeg"/>
  <Default Extension="jpg!d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3"/>
  </p:notesMasterIdLst>
  <p:sldIdLst>
    <p:sldId id="256" r:id="rId5"/>
    <p:sldId id="258" r:id="rId6"/>
    <p:sldId id="257" r:id="rId7"/>
    <p:sldId id="273" r:id="rId8"/>
    <p:sldId id="259" r:id="rId9"/>
    <p:sldId id="272" r:id="rId10"/>
    <p:sldId id="271" r:id="rId11"/>
    <p:sldId id="270" r:id="rId12"/>
    <p:sldId id="269" r:id="rId13"/>
    <p:sldId id="268" r:id="rId14"/>
    <p:sldId id="267" r:id="rId15"/>
    <p:sldId id="266" r:id="rId16"/>
    <p:sldId id="264" r:id="rId17"/>
    <p:sldId id="265" r:id="rId18"/>
    <p:sldId id="263" r:id="rId19"/>
    <p:sldId id="262" r:id="rId20"/>
    <p:sldId id="261" r:id="rId21"/>
    <p:sldId id="260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3"/>
    <p:restoredTop sz="86395"/>
  </p:normalViewPr>
  <p:slideViewPr>
    <p:cSldViewPr snapToGrid="0">
      <p:cViewPr>
        <p:scale>
          <a:sx n="130" d="100"/>
          <a:sy n="130" d="100"/>
        </p:scale>
        <p:origin x="-1728" y="-192"/>
      </p:cViewPr>
      <p:guideLst/>
    </p:cSldViewPr>
  </p:slideViewPr>
  <p:outlineViewPr>
    <p:cViewPr>
      <p:scale>
        <a:sx n="33" d="100"/>
        <a:sy n="33" d="100"/>
      </p:scale>
      <p:origin x="0" y="-8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6C701C-CDC8-B348-B804-E6A467C45154}" type="datetimeFigureOut">
              <a:rPr lang="en-US" smtClean="0"/>
              <a:t>4/20/26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6AE9F-9EE9-2241-9196-B06D7ADAB1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86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7495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4001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8680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650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1398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36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616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8053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1377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172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850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075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7510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5011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3484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1210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0023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6AE9F-9EE9-2241-9196-B06D7ADAB19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354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CF2D6-204D-3A93-8035-1E21599B35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74EE36-7231-E58E-D45C-4E30F93652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C33367-C54F-BE9A-10AD-9834806EF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470ED5-F3E2-A05E-78A6-E3BC49D24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899F9C-54BE-2E7E-BCD5-F2E7B3B47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152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1B299-987F-09DA-CA13-899D116FB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7F04EC-B9F2-4AA6-77B8-A71D31F972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E9B0EC-02CD-C5F6-32BB-1E17C4CCA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4F5FB-CF69-FACC-0597-BA6760F05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0F933B-CD9A-8A9F-E4E9-7D0D2D5F8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285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8EC1A3-78B9-6F0E-BDA2-CB0B49FD9D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7E6EC0-67E8-E936-305B-407F3DF101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028249-8F32-D750-7AA3-46DEB28D5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871CB-87EF-A520-4D60-4183066FB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9CEF80-EC89-C64A-B960-001FB8DC3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604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8E38B-00E8-F501-26EF-A12E16B46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86EBFF-1C74-3ED2-E9FA-98A276B117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7E679-E101-2AD1-27AF-34E75829A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85E7ED-EA03-494E-0DE1-093676AB0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E017A-543B-02B5-CF2D-2AB73A017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695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50F82-7A66-A569-B576-E692BB52A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505DFA-9571-01D5-7306-668BC7CCAB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5EE966-BF23-16F2-F653-5FB3F75F3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BF6FCF-BA66-8CA4-FF2F-E71A326FF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81180B-C879-D01F-04A7-6E4AFD8DA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723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58D38-F0D3-5633-9CA2-579438DFC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D6C10-B6EA-F752-CD38-0C6F4E8326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EAC53E-F838-BEBD-90F9-D3C083A8EE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6EC149-807A-4176-5D3F-B70356168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7E8C1B-FF5F-1A53-3625-356246AF9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887598-A956-60BE-0E48-67B559DEA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271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8F425-6449-D0A4-0C16-FCB55652C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D59881-017A-1D7E-5CC1-4F7EC860FB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3B3934-A22B-3DCB-52B1-575E9FEAAB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DD6EB3-971F-4C42-3BE3-860D8434BD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5E7002-4747-D600-B142-EF9F44AD4E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642BC7-67EB-D830-DBA4-2CB69452F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B2101C-A25A-1CAE-587D-745B0EFF9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DF28CA-F1BD-10A4-A635-0B36D5B37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864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2E76E5-EA83-49B2-8110-109C8E2E3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D8B5BC-84BF-8331-1EFB-90A779AED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B69AAD-8AEA-D93A-0DDC-843E25D98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6BAB8D-ACA6-5044-46B7-D84AB4190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364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9C4BCC-37B7-7E0D-10F7-587BA83E9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9C4BC7-9985-E55E-DEF5-2F3153D94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0FEC1D-DF9D-EBD6-1D85-3BF69EB81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741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57BD1-403E-49EC-B330-3B96DE7BB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BD4F7-D6C2-9A8B-B750-27BFE3DA2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4DEF38-C2AD-AE7F-EFF3-670FC1ACF9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A59A78-78AE-C13A-6374-F5F4CA20B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FDF5FA-6649-D099-ABBD-291075775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B12752-C518-6AC3-8C29-3710E138F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658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2C918-CA31-F164-D790-8D4D9A427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377045-F86F-9E89-0C53-7BB151D338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522CC2-32D1-EAE3-7A3D-D168D6566E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E8ABFF-5A8D-000F-3758-A1E0515E9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DB0E50-75AD-4837-B282-292277616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14A13B-9CE8-BC94-9FC0-4D934309F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864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894C818-58E2-0792-C78E-DB1D51960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D8C264-7C08-C0EF-F3EC-C991850512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E6EFB0-6C97-5504-D5A5-7C3D43C922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C27409-16A8-3543-8A4D-37B61D6B4EB1}" type="datetimeFigureOut">
              <a:rPr lang="en-US" smtClean="0"/>
              <a:t>4/20/26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19116F-A949-BE68-3455-99AB18FB33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F6AC4A-509F-BE9A-F622-93020FB20F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4EB8B2-FDE2-7A45-954E-29E5F4DA63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768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hyperlink" Target="https://www.flickr.com/photos/4jexep4/3749944133" TargetMode="External"/><Relationship Id="rId7" Type="http://schemas.openxmlformats.org/officeDocument/2006/relationships/hyperlink" Target="https://creativecommons.org/licenses/by/3.0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www.flickr.com/photos/47445767@N05/32850429344" TargetMode="External"/><Relationship Id="rId5" Type="http://schemas.openxmlformats.org/officeDocument/2006/relationships/image" Target="../media/image20.jpg"/><Relationship Id="rId10" Type="http://schemas.openxmlformats.org/officeDocument/2006/relationships/hyperlink" Target="https://www.flickr.com/photos/jsjgeology/23202545885" TargetMode="External"/><Relationship Id="rId4" Type="http://schemas.openxmlformats.org/officeDocument/2006/relationships/hyperlink" Target="https://creativecommons.org/licenses/by-nc-sa/3.0/" TargetMode="External"/><Relationship Id="rId9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4.emf"/><Relationship Id="rId7" Type="http://schemas.openxmlformats.org/officeDocument/2006/relationships/hyperlink" Target="https://samnoblemuseum.ou.edu/common-fossils-of-oklahoma/plant-fossils/fossils-by-plant-group/fossil-sphenophytes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jpg"/><Relationship Id="rId5" Type="http://schemas.openxmlformats.org/officeDocument/2006/relationships/hyperlink" Target="https://creativecommons.org/licenses/by-nc-nd/3.0/" TargetMode="External"/><Relationship Id="rId10" Type="http://schemas.openxmlformats.org/officeDocument/2006/relationships/image" Target="../media/image25.jpg"/><Relationship Id="rId4" Type="http://schemas.openxmlformats.org/officeDocument/2006/relationships/hyperlink" Target="https://mappingignorance.org/2013/08/01/at-the-crossroads-of-botany-and-archaeology/" TargetMode="External"/><Relationship Id="rId9" Type="http://schemas.openxmlformats.org/officeDocument/2006/relationships/hyperlink" Target="https://maudestandard.wordpress.com/2012/11/12/some-fossils/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4.emf"/><Relationship Id="rId7" Type="http://schemas.openxmlformats.org/officeDocument/2006/relationships/hyperlink" Target="https://samnoblemuseum.ou.edu/common-fossils-of-oklahoma/gallery/carboniferous-fossil-gallery/carboniferous-ferns-gallery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creativecommons.org/licenses/by-nc-nd/3.0/" TargetMode="External"/><Relationship Id="rId5" Type="http://schemas.openxmlformats.org/officeDocument/2006/relationships/hyperlink" Target="https://maudestandard.wordpress.com/2012/11/12/some-fossils/" TargetMode="External"/><Relationship Id="rId10" Type="http://schemas.openxmlformats.org/officeDocument/2006/relationships/image" Target="../media/image28.jpg"/><Relationship Id="rId4" Type="http://schemas.openxmlformats.org/officeDocument/2006/relationships/image" Target="../media/image26.jpg"/><Relationship Id="rId9" Type="http://schemas.openxmlformats.org/officeDocument/2006/relationships/hyperlink" Target="https://samnoblemuseum.ou.edu/common-fossils-of-oklahoma/plant-fossils/fossils-by-plant-group/fossil-sphenophytes/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/3.0/" TargetMode="External"/><Relationship Id="rId3" Type="http://schemas.openxmlformats.org/officeDocument/2006/relationships/image" Target="../media/image4.emf"/><Relationship Id="rId7" Type="http://schemas.openxmlformats.org/officeDocument/2006/relationships/hyperlink" Target="https://www.flickr.com/photos/jsjgeology/48328339227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creativecommons.org/licenses/by-nc-nd/3.0/" TargetMode="External"/><Relationship Id="rId11" Type="http://schemas.openxmlformats.org/officeDocument/2006/relationships/hyperlink" Target="https://www.flickr.com/photos/jsjgeology/14968944624" TargetMode="External"/><Relationship Id="rId5" Type="http://schemas.openxmlformats.org/officeDocument/2006/relationships/hyperlink" Target="https://www.esconi.org/esconi_earth_science_club/2020/11/trilobite-tuesday-29-why-did-trilobites-go-extinct-fossils-trilobites-trilobitetuesday.html" TargetMode="External"/><Relationship Id="rId10" Type="http://schemas.openxmlformats.org/officeDocument/2006/relationships/image" Target="../media/image31.jpg"/><Relationship Id="rId4" Type="http://schemas.openxmlformats.org/officeDocument/2006/relationships/image" Target="../media/image29.jpg"/><Relationship Id="rId9" Type="http://schemas.openxmlformats.org/officeDocument/2006/relationships/image" Target="../media/image30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lickr.com/photos/48991563@N06/6747962557" TargetMode="External"/><Relationship Id="rId3" Type="http://schemas.openxmlformats.org/officeDocument/2006/relationships/image" Target="../media/image4.emf"/><Relationship Id="rId7" Type="http://schemas.openxmlformats.org/officeDocument/2006/relationships/image" Target="../media/image3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creativecommons.org/licenses/by/3.0/" TargetMode="External"/><Relationship Id="rId11" Type="http://schemas.openxmlformats.org/officeDocument/2006/relationships/hyperlink" Target="https://www.flickr.com/photos/jsjgeology/35396422650" TargetMode="External"/><Relationship Id="rId5" Type="http://schemas.openxmlformats.org/officeDocument/2006/relationships/hyperlink" Target="https://www.flickr.com/photos/jsjgeology/35511425832" TargetMode="External"/><Relationship Id="rId10" Type="http://schemas.openxmlformats.org/officeDocument/2006/relationships/image" Target="../media/image34.jpg"/><Relationship Id="rId4" Type="http://schemas.openxmlformats.org/officeDocument/2006/relationships/image" Target="../media/image32.jpg"/><Relationship Id="rId9" Type="http://schemas.openxmlformats.org/officeDocument/2006/relationships/hyperlink" Target="https://creativecommons.org/licenses/by-nc-sa/3.0/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3.0/" TargetMode="External"/><Relationship Id="rId3" Type="http://schemas.openxmlformats.org/officeDocument/2006/relationships/image" Target="../media/image4.emf"/><Relationship Id="rId7" Type="http://schemas.openxmlformats.org/officeDocument/2006/relationships/hyperlink" Target="https://labellezayeltiempo.blogspot.com/2016/11/extinciones-masivas-i.html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jpg"/><Relationship Id="rId11" Type="http://schemas.openxmlformats.org/officeDocument/2006/relationships/image" Target="../media/image37.jpg"/><Relationship Id="rId5" Type="http://schemas.openxmlformats.org/officeDocument/2006/relationships/hyperlink" Target="https://pxhere.com/es/photo/1148379" TargetMode="External"/><Relationship Id="rId10" Type="http://schemas.openxmlformats.org/officeDocument/2006/relationships/hyperlink" Target="https://creativecommons.org/licenses/by/3.0/" TargetMode="External"/><Relationship Id="rId4" Type="http://schemas.openxmlformats.org/officeDocument/2006/relationships/image" Target="../media/image35.jpg"/><Relationship Id="rId9" Type="http://schemas.openxmlformats.org/officeDocument/2006/relationships/hyperlink" Target="https://www.flickr.com/photos/jsjgeology/49993419288/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pxhere.com/en/photo/809252" TargetMode="External"/><Relationship Id="rId3" Type="http://schemas.openxmlformats.org/officeDocument/2006/relationships/image" Target="../media/image4.emf"/><Relationship Id="rId7" Type="http://schemas.openxmlformats.org/officeDocument/2006/relationships/image" Target="../media/image39.jpg!d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creativecommons.org/licenses/by-sa/3.0/" TargetMode="External"/><Relationship Id="rId11" Type="http://schemas.openxmlformats.org/officeDocument/2006/relationships/hyperlink" Target="https://creativecommons.org/licenses/by/3.0/" TargetMode="External"/><Relationship Id="rId5" Type="http://schemas.openxmlformats.org/officeDocument/2006/relationships/hyperlink" Target="https://earthathome.org/quick-faqs/quick-guide-common-fossils/" TargetMode="External"/><Relationship Id="rId10" Type="http://schemas.openxmlformats.org/officeDocument/2006/relationships/hyperlink" Target="https://www.flickr.com/photos/daveynin/9511396093/" TargetMode="External"/><Relationship Id="rId4" Type="http://schemas.openxmlformats.org/officeDocument/2006/relationships/image" Target="../media/image38.jpg"/><Relationship Id="rId9" Type="http://schemas.openxmlformats.org/officeDocument/2006/relationships/image" Target="../media/image40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g"/><Relationship Id="rId3" Type="http://schemas.openxmlformats.org/officeDocument/2006/relationships/image" Target="../media/image4.emf"/><Relationship Id="rId7" Type="http://schemas.openxmlformats.org/officeDocument/2006/relationships/hyperlink" Target="https://pixabay.com/en/fossils-bone-lizard-fossil-255547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2.jpg"/><Relationship Id="rId5" Type="http://schemas.openxmlformats.org/officeDocument/2006/relationships/hyperlink" Target="https://pxhere.com/en/photo/1346574" TargetMode="External"/><Relationship Id="rId4" Type="http://schemas.openxmlformats.org/officeDocument/2006/relationships/image" Target="../media/image41.jpg"/><Relationship Id="rId9" Type="http://schemas.openxmlformats.org/officeDocument/2006/relationships/hyperlink" Target="https://www.goodfreephotos.com/fossils/ammonite-in-rock.jpg.php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lickr.com/photos/jsjgeology/15373388721/" TargetMode="External"/><Relationship Id="rId3" Type="http://schemas.openxmlformats.org/officeDocument/2006/relationships/image" Target="../media/image4.emf"/><Relationship Id="rId7" Type="http://schemas.openxmlformats.org/officeDocument/2006/relationships/hyperlink" Target="https://byricardomarcenaro.blogspot.com/2013/08/fossils-fosiles-declivolithus.html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5.jpg"/><Relationship Id="rId11" Type="http://schemas.openxmlformats.org/officeDocument/2006/relationships/hyperlink" Target="https://www.flickr.com/photos/daveynin/9511396093/" TargetMode="External"/><Relationship Id="rId5" Type="http://schemas.openxmlformats.org/officeDocument/2006/relationships/hyperlink" Target="http://www.goodfreephotos.com/fossils/fossils-of-early-shelled-creatures.jpg.php" TargetMode="External"/><Relationship Id="rId10" Type="http://schemas.openxmlformats.org/officeDocument/2006/relationships/image" Target="../media/image46.jpg"/><Relationship Id="rId4" Type="http://schemas.openxmlformats.org/officeDocument/2006/relationships/image" Target="../media/image44.jpg"/><Relationship Id="rId9" Type="http://schemas.openxmlformats.org/officeDocument/2006/relationships/hyperlink" Target="https://creativecommons.org/licenses/by/3.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ddit.com/r/coolguides/comments/p4lf7g/diagram_of_the_layers_of_the_earths_crust/#lightbox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msfriedman.wordpress.com/wp-content/uploads/2016/02/geologiclayers.jpg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lickr.com/photos/jsjgeology/31699760133" TargetMode="External"/><Relationship Id="rId3" Type="http://schemas.openxmlformats.org/officeDocument/2006/relationships/image" Target="../media/image4.emf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creativecommons.org/licenses/by/3.0/" TargetMode="External"/><Relationship Id="rId11" Type="http://schemas.openxmlformats.org/officeDocument/2006/relationships/hyperlink" Target="https://creativecommons.org/licenses/by-sa/3.0/" TargetMode="External"/><Relationship Id="rId5" Type="http://schemas.openxmlformats.org/officeDocument/2006/relationships/hyperlink" Target="https://www.flickr.com/photos/jsjgeology/22294808636" TargetMode="External"/><Relationship Id="rId10" Type="http://schemas.openxmlformats.org/officeDocument/2006/relationships/hyperlink" Target="https://www.flickr.com/photos/livenature/4323564157/" TargetMode="External"/><Relationship Id="rId4" Type="http://schemas.openxmlformats.org/officeDocument/2006/relationships/image" Target="../media/image5.jpg"/><Relationship Id="rId9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lickr.com/photos/47445767@N05/35857015822" TargetMode="External"/><Relationship Id="rId3" Type="http://schemas.openxmlformats.org/officeDocument/2006/relationships/image" Target="../media/image8.jpg!d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creativecommons.org/licenses/by-nc-nd/3.0/" TargetMode="External"/><Relationship Id="rId5" Type="http://schemas.openxmlformats.org/officeDocument/2006/relationships/hyperlink" Target="https://www.cynic.org.uk/photos/USA2010/Boston/Science/index2.html" TargetMode="External"/><Relationship Id="rId10" Type="http://schemas.openxmlformats.org/officeDocument/2006/relationships/image" Target="../media/image10.jpg"/><Relationship Id="rId4" Type="http://schemas.openxmlformats.org/officeDocument/2006/relationships/hyperlink" Target="https://pxhere.com/pt/photo/837105" TargetMode="External"/><Relationship Id="rId9" Type="http://schemas.openxmlformats.org/officeDocument/2006/relationships/hyperlink" Target="https://creativecommons.org/licenses/by/3.0/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11.jpg"/><Relationship Id="rId7" Type="http://schemas.openxmlformats.org/officeDocument/2006/relationships/hyperlink" Target="https://creativecommons.org/licenses/by/3.0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www.flickr.com/photos/jsjgeology/45535971212/" TargetMode="External"/><Relationship Id="rId11" Type="http://schemas.openxmlformats.org/officeDocument/2006/relationships/image" Target="../media/image13.1"/><Relationship Id="rId5" Type="http://schemas.openxmlformats.org/officeDocument/2006/relationships/hyperlink" Target="https://creativecommons.org/licenses/by-nc-nd/3.0/" TargetMode="External"/><Relationship Id="rId10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s://www.cynic.org.uk/photos/USA2010/Boston/Science/index2.html" TargetMode="External"/><Relationship Id="rId9" Type="http://schemas.openxmlformats.org/officeDocument/2006/relationships/hyperlink" Target="https://bio.libretexts.org/Bookshelves/Introductory_and_General_Biology/Book:_Introductory_Biology_(CK-12)/12:_Vertebrates/12._13:_Amphibian_Evolution_and_Ecology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-sa/3.0/" TargetMode="External"/><Relationship Id="rId3" Type="http://schemas.openxmlformats.org/officeDocument/2006/relationships/image" Target="../media/image4.emf"/><Relationship Id="rId7" Type="http://schemas.openxmlformats.org/officeDocument/2006/relationships/hyperlink" Target="https://prehistorialdia.blogspot.com/2012/03/nueva-hipotesis-plantea-que-los-bifaces.htm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.jpg"/><Relationship Id="rId11" Type="http://schemas.openxmlformats.org/officeDocument/2006/relationships/hyperlink" Target="https://creativecommons.org/licenses/by-sa/3.0/" TargetMode="External"/><Relationship Id="rId5" Type="http://schemas.openxmlformats.org/officeDocument/2006/relationships/hyperlink" Target="https://www.goodfreephotos.com/fossils/shrimp-fossil.jpg.php" TargetMode="External"/><Relationship Id="rId10" Type="http://schemas.openxmlformats.org/officeDocument/2006/relationships/hyperlink" Target="https://en.wikipedia.org/wiki/Longisquama" TargetMode="External"/><Relationship Id="rId4" Type="http://schemas.openxmlformats.org/officeDocument/2006/relationships/image" Target="../media/image14.jpg"/><Relationship Id="rId9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4.emf"/><Relationship Id="rId7" Type="http://schemas.openxmlformats.org/officeDocument/2006/relationships/hyperlink" Target="https://en.wikipedia.org/wiki/Homo_erectus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creativecommons.org/licenses/by-sa/3.0/" TargetMode="External"/><Relationship Id="rId11" Type="http://schemas.openxmlformats.org/officeDocument/2006/relationships/hyperlink" Target="https://creativecommons.org/licenses/by-nc-sa/3.0/" TargetMode="External"/><Relationship Id="rId5" Type="http://schemas.openxmlformats.org/officeDocument/2006/relationships/hyperlink" Target="https://commons.m.wikimedia.org/wiki/File:Australopithecus_afarensis_jaw_-_Fossils_in_the_Arppeanum_-_DSC05509.JPG" TargetMode="External"/><Relationship Id="rId10" Type="http://schemas.openxmlformats.org/officeDocument/2006/relationships/hyperlink" Target="https://www.flickr.com/photos/merryjack/7689753338/" TargetMode="External"/><Relationship Id="rId4" Type="http://schemas.openxmlformats.org/officeDocument/2006/relationships/image" Target="../media/image17.JPG"/><Relationship Id="rId9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3BB76-5A9F-1B78-41A5-92B35D042C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Station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EBCB23-6047-02B1-0509-DC5D86EB64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Cenozoic</a:t>
            </a:r>
          </a:p>
        </p:txBody>
      </p:sp>
    </p:spTree>
    <p:extLst>
      <p:ext uri="{BB962C8B-B14F-4D97-AF65-F5344CB8AC3E}">
        <p14:creationId xmlns:p14="http://schemas.microsoft.com/office/powerpoint/2010/main" val="999468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16C954-0575-4EE8-4B67-BED2EE6EB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08CE0-2BBB-418F-6637-2CEA3B03E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103586"/>
            <a:ext cx="10817436" cy="785967"/>
          </a:xfrm>
        </p:spPr>
        <p:txBody>
          <a:bodyPr/>
          <a:lstStyle/>
          <a:p>
            <a:r>
              <a:rPr lang="en-US" dirty="0"/>
              <a:t>Cards 6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2A5B14AE-78FA-2676-5A5F-8868458C62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BD9026E-431F-80CA-3CFA-5EF570BBD6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115E509-8AC2-9B44-D28A-D7D8C73682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BB13515-DB0A-3129-7C8E-C7C1349C40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4CF4F4C-2AF6-87A7-A114-CBAED237F2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92F2DD0-4209-6EE8-509F-610C7AF6A1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2979842-A2FF-5F72-03A8-FF6590902B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84CB5EA-C78C-096E-4B16-9B00764175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D24043C-97F1-10EC-7560-CE805A7743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1662DD1-13DC-EDD3-B545-031F46C0E1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8195C7-60B7-8D0C-413C-F3DAF1D3D62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 rot="5400000">
            <a:off x="-1453666" y="3795815"/>
            <a:ext cx="44944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www.flickr.com/photos/4jexep4/3749944133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nc-sa/3.0/"/>
              </a:rPr>
              <a:t>CC BY-SA-NC</a:t>
            </a:r>
            <a:endParaRPr lang="en-US" sz="900" dirty="0"/>
          </a:p>
        </p:txBody>
      </p:sp>
      <p:pic>
        <p:nvPicPr>
          <p:cNvPr id="10" name="Picture 9" descr="Coprolite(Fossilized Dino Poop), Near Tuba City Arizona. Cracked, round, reddish-brown rock embedded in dry, similarly colored soil. The object features concentric circular patterns and a prominent fracture running across its surface.">
            <a:extLst>
              <a:ext uri="{FF2B5EF4-FFF2-40B4-BE49-F238E27FC236}">
                <a16:creationId xmlns:a16="http://schemas.microsoft.com/office/drawing/2014/main" id="{F58EB0E5-BF5D-1E88-C56D-D4BABA75CB4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rot="5400000">
            <a:off x="159903" y="1713438"/>
            <a:ext cx="4494406" cy="29933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356644-562F-E953-62F5-6696DF341ADD}"/>
              </a:ext>
            </a:extLst>
          </p:cNvPr>
          <p:cNvSpPr txBox="1"/>
          <p:nvPr/>
        </p:nvSpPr>
        <p:spPr>
          <a:xfrm rot="5400000">
            <a:off x="2223510" y="3957712"/>
            <a:ext cx="45675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6" tooltip="https://www.flickr.com/photos/47445767@N05/32850429344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7" tooltip="https://creativecommons.org/licenses/by/3.0/"/>
              </a:rPr>
              <a:t>CC BY</a:t>
            </a:r>
            <a:endParaRPr lang="en-US" sz="900" dirty="0"/>
          </a:p>
        </p:txBody>
      </p:sp>
      <p:pic>
        <p:nvPicPr>
          <p:cNvPr id="3" name="Picture 2" descr="Mammuthus imperator maibeni (Barbour, 1925) - imperial mammoth skeleton from the Pleistocene of Nebraska, USA. Nebraska State Museum of Natural History. Mammoth skeleton displayed in a museum exhibit with a painted prehistoric background. The skeleton features large curved tusks and is accompanied by informational plaques and other smaller fossil displays.">
            <a:extLst>
              <a:ext uri="{FF2B5EF4-FFF2-40B4-BE49-F238E27FC236}">
                <a16:creationId xmlns:a16="http://schemas.microsoft.com/office/drawing/2014/main" id="{09A6E0CD-739A-78AF-79FB-085BED9C753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rot="5400000">
            <a:off x="3882244" y="1703344"/>
            <a:ext cx="4567507" cy="3086635"/>
          </a:xfrm>
          <a:prstGeom prst="rect">
            <a:avLst/>
          </a:prstGeom>
        </p:spPr>
      </p:pic>
      <p:pic>
        <p:nvPicPr>
          <p:cNvPr id="7" name="Picture 6" descr="Fossil tooth showing chewing surface on a molar from a mammoth. Multiple vertical ridges with wavy, cream-colored enamel patterns against a black base. ">
            <a:extLst>
              <a:ext uri="{FF2B5EF4-FFF2-40B4-BE49-F238E27FC236}">
                <a16:creationId xmlns:a16="http://schemas.microsoft.com/office/drawing/2014/main" id="{66F32522-E7EA-A79E-E728-F0A19DD674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 rot="5400000">
            <a:off x="7599626" y="1500048"/>
            <a:ext cx="4562065" cy="32664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8B09E6A-C4C2-0BF1-F556-C47E35A0BD46}"/>
              </a:ext>
            </a:extLst>
          </p:cNvPr>
          <p:cNvSpPr txBox="1"/>
          <p:nvPr/>
        </p:nvSpPr>
        <p:spPr>
          <a:xfrm>
            <a:off x="8479753" y="5457313"/>
            <a:ext cx="30341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10" tooltip="https://www.flickr.com/photos/jsjgeology/23202545885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7" tooltip="https://creativecommons.org/licenses/by/3.0/"/>
              </a:rPr>
              <a:t>CC BY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0406964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172341-47B4-C469-24B5-EDF6F2020B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52488-ADEE-D133-4702-AE94F10C5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129235"/>
            <a:ext cx="9880764" cy="936531"/>
          </a:xfrm>
        </p:spPr>
        <p:txBody>
          <a:bodyPr/>
          <a:lstStyle/>
          <a:p>
            <a:r>
              <a:rPr lang="en-US" dirty="0"/>
              <a:t>Cards 7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352802C8-252D-12C9-6865-95199EC777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67C9640-685B-52BD-CB13-323DF29FB4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6982F4F-F78C-854D-30D9-E1A3007B60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2F66FDD-2193-32CF-D348-C5CD6AC03C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0E80CE87-A64C-93F5-C908-1B1C2204D5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6B55DC82-9667-5120-6F5D-98978E76AC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9B0B504-8252-826F-B176-0635F9BA9C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A9C7638-5718-A59A-96F2-68131EDB6E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32D541B-86A5-75B2-1ADC-BCE9B60667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42E0A58-F6E5-1741-6BF6-24B7D3C374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2A9F987-8B5B-AC87-2760-B490760D23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24261B42-82EB-AB02-AE87-231B7F9E0DE0}"/>
              </a:ext>
            </a:extLst>
          </p:cNvPr>
          <p:cNvSpPr txBox="1"/>
          <p:nvPr/>
        </p:nvSpPr>
        <p:spPr>
          <a:xfrm rot="5400000">
            <a:off x="-1208876" y="3498573"/>
            <a:ext cx="417997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4" tooltip="https://mappingignorance.org/2013/08/01/at-the-crossroads-of-botany-and-archaeology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5" tooltip="https://creativecommons.org/licenses/by-nc-nd/3.0/"/>
              </a:rPr>
              <a:t>CC BY-NC-ND</a:t>
            </a:r>
            <a:endParaRPr lang="en-US" sz="900" dirty="0"/>
          </a:p>
        </p:txBody>
      </p:sp>
      <p:pic>
        <p:nvPicPr>
          <p:cNvPr id="10" name="Picture 9" descr="Fossil Sphenophytes - Sam Noble Museum">
            <a:extLst>
              <a:ext uri="{FF2B5EF4-FFF2-40B4-BE49-F238E27FC236}">
                <a16:creationId xmlns:a16="http://schemas.microsoft.com/office/drawing/2014/main" id="{CC16ECDE-533D-B76B-7722-B2D19F6D76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rcRect b="6809"/>
          <a:stretch>
            <a:fillRect/>
          </a:stretch>
        </p:blipFill>
        <p:spPr>
          <a:xfrm>
            <a:off x="1078020" y="851349"/>
            <a:ext cx="2766298" cy="485262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1EF2623-D1E7-48FA-A6D2-65E6ABEBED92}"/>
              </a:ext>
            </a:extLst>
          </p:cNvPr>
          <p:cNvSpPr txBox="1"/>
          <p:nvPr/>
        </p:nvSpPr>
        <p:spPr>
          <a:xfrm rot="5400000">
            <a:off x="2772814" y="3230241"/>
            <a:ext cx="36433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7" tooltip="https://samnoblemuseum.ou.edu/common-fossils-of-oklahoma/plant-fossils/fossils-by-plant-group/fossil-sphenophytes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5" tooltip="https://creativecommons.org/licenses/by-nc-nd/3.0/"/>
              </a:rPr>
              <a:t>CC BY-NC-ND</a:t>
            </a:r>
            <a:endParaRPr lang="en-US" sz="900" dirty="0"/>
          </a:p>
        </p:txBody>
      </p:sp>
      <p:pic>
        <p:nvPicPr>
          <p:cNvPr id="3" name="Picture 2" descr="Some Fossils | Young Gardener">
            <a:extLst>
              <a:ext uri="{FF2B5EF4-FFF2-40B4-BE49-F238E27FC236}">
                <a16:creationId xmlns:a16="http://schemas.microsoft.com/office/drawing/2014/main" id="{17D373FF-E89D-2DBD-0A97-177A994834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 rot="5400000">
            <a:off x="3937927" y="1741943"/>
            <a:ext cx="4600410" cy="29275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0B144C6-0972-0C81-54AD-9A757F9FF35F}"/>
              </a:ext>
            </a:extLst>
          </p:cNvPr>
          <p:cNvSpPr txBox="1"/>
          <p:nvPr/>
        </p:nvSpPr>
        <p:spPr>
          <a:xfrm rot="5400000">
            <a:off x="6934260" y="3162247"/>
            <a:ext cx="3352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9" tooltip="https://maudestandard.wordpress.com/2012/11/12/some-fossils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5" tooltip="https://creativecommons.org/licenses/by-nc-nd/3.0/"/>
              </a:rPr>
              <a:t>CC BY-NC-ND</a:t>
            </a:r>
            <a:endParaRPr lang="en-US" sz="900" dirty="0"/>
          </a:p>
        </p:txBody>
      </p:sp>
      <p:pic>
        <p:nvPicPr>
          <p:cNvPr id="7" name="Picture 6" descr="At the crossroads of Botany and Archaeology - Mapping Ignorance">
            <a:extLst>
              <a:ext uri="{FF2B5EF4-FFF2-40B4-BE49-F238E27FC236}">
                <a16:creationId xmlns:a16="http://schemas.microsoft.com/office/drawing/2014/main" id="{0207B07F-281B-4A47-C24C-7073DE938E3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rot="5400000">
            <a:off x="7610175" y="2094029"/>
            <a:ext cx="4963886" cy="236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054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713A52-CC50-1C79-43C2-500559B28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0862F-4FE1-4E7B-93DE-EB5BAF03B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292772"/>
            <a:ext cx="10133012" cy="843306"/>
          </a:xfrm>
        </p:spPr>
        <p:txBody>
          <a:bodyPr/>
          <a:lstStyle/>
          <a:p>
            <a:r>
              <a:rPr lang="en-US" dirty="0"/>
              <a:t>Cards 8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DA0B6AD1-D15D-A864-D438-BA9C54BA3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F2F1A84-1C6D-2345-1436-310A08C3F8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09D92E0-F4BA-0F27-BA5B-21142E6B4D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4775DA9-9F7C-67C6-6F68-D4897835F5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EA7CDB77-E147-BD75-CB90-2037470EE6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AAA9BA0F-6B17-C39B-4D1C-FF43EC0FDB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949E4F-D3C9-35D3-E96D-A9EE271275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E94C3D4-5396-2AD7-DD83-022E620D07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87505C4-9148-2EE6-BBAC-21EF8A5F94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D5988BB-6E98-665C-41D5-40E404CD67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DEDB9BD-A900-1FFC-FD19-677DCF54B9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 descr="Some Fossils | Young Gardener">
            <a:extLst>
              <a:ext uri="{FF2B5EF4-FFF2-40B4-BE49-F238E27FC236}">
                <a16:creationId xmlns:a16="http://schemas.microsoft.com/office/drawing/2014/main" id="{0640A6A0-FBCE-FB24-0276-7C3F442FC6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5400000">
            <a:off x="-23904" y="1770142"/>
            <a:ext cx="4578967" cy="25947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AE9CD91-F23F-C447-C5C7-145CEBF0CEC6}"/>
              </a:ext>
            </a:extLst>
          </p:cNvPr>
          <p:cNvSpPr txBox="1"/>
          <p:nvPr/>
        </p:nvSpPr>
        <p:spPr>
          <a:xfrm>
            <a:off x="620670" y="5494836"/>
            <a:ext cx="33813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5" tooltip="https://maudestandard.wordpress.com/2012/11/12/some-fossils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-nc-nd/3.0/"/>
              </a:rPr>
              <a:t>CC BY-NC-ND</a:t>
            </a:r>
            <a:endParaRPr lang="en-US" sz="9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973913-76CE-05D5-1A50-0BB497C367F4}"/>
              </a:ext>
            </a:extLst>
          </p:cNvPr>
          <p:cNvSpPr txBox="1"/>
          <p:nvPr/>
        </p:nvSpPr>
        <p:spPr>
          <a:xfrm rot="5400000">
            <a:off x="3006348" y="3370963"/>
            <a:ext cx="382097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7" tooltip="https://samnoblemuseum.ou.edu/common-fossils-of-oklahoma/gallery/carboniferous-fossil-gallery/carboniferous-ferns-gallery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-nc-nd/3.0/"/>
              </a:rPr>
              <a:t>CC BY-NC-ND</a:t>
            </a:r>
            <a:endParaRPr lang="en-US" sz="900" dirty="0"/>
          </a:p>
        </p:txBody>
      </p:sp>
      <p:pic>
        <p:nvPicPr>
          <p:cNvPr id="3" name="Picture 2" descr="Carboniferous ferns gallery - Sam Noble Museum">
            <a:extLst>
              <a:ext uri="{FF2B5EF4-FFF2-40B4-BE49-F238E27FC236}">
                <a16:creationId xmlns:a16="http://schemas.microsoft.com/office/drawing/2014/main" id="{84F2023F-AD97-E95F-46AA-ADBD1079EFF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rcRect l="10857" r="13149" b="5612"/>
          <a:stretch>
            <a:fillRect/>
          </a:stretch>
        </p:blipFill>
        <p:spPr>
          <a:xfrm>
            <a:off x="5204742" y="866434"/>
            <a:ext cx="2364576" cy="49028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AFC7067-8721-CDAA-CD09-60DD1CEA2F4B}"/>
              </a:ext>
            </a:extLst>
          </p:cNvPr>
          <p:cNvSpPr txBox="1"/>
          <p:nvPr/>
        </p:nvSpPr>
        <p:spPr>
          <a:xfrm rot="5400000">
            <a:off x="6845900" y="3313584"/>
            <a:ext cx="3556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9" tooltip="https://samnoblemuseum.ou.edu/common-fossils-of-oklahoma/plant-fossils/fossils-by-plant-group/fossil-sphenophytes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-nc-nd/3.0/"/>
              </a:rPr>
              <a:t>CC BY-NC-ND</a:t>
            </a:r>
            <a:endParaRPr lang="en-US" sz="900" dirty="0"/>
          </a:p>
        </p:txBody>
      </p:sp>
      <p:pic>
        <p:nvPicPr>
          <p:cNvPr id="7" name="Picture 6" descr="Fossil Sphenophytes – Sam Noble Museum">
            <a:extLst>
              <a:ext uri="{FF2B5EF4-FFF2-40B4-BE49-F238E27FC236}">
                <a16:creationId xmlns:a16="http://schemas.microsoft.com/office/drawing/2014/main" id="{56043D5E-966B-756D-DC94-3731D618AB2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15170" r="12785" b="8672"/>
          <a:stretch>
            <a:fillRect/>
          </a:stretch>
        </p:blipFill>
        <p:spPr>
          <a:xfrm>
            <a:off x="8894242" y="866434"/>
            <a:ext cx="2561889" cy="474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988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EC6FA4-49F5-CFE5-29B1-138B0568E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5ABC-E702-3880-78E7-638A2D05B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261241"/>
            <a:ext cx="10657675" cy="865989"/>
          </a:xfrm>
        </p:spPr>
        <p:txBody>
          <a:bodyPr/>
          <a:lstStyle/>
          <a:p>
            <a:r>
              <a:rPr lang="en-US" dirty="0"/>
              <a:t>Cards 9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A252DBB3-D0FB-E428-24B5-32224513D1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8BD0BBE-F0E3-010C-EED5-426B99EC4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1D60C3C-599D-EA48-8B89-2A99077809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AB366CF-57A4-2031-D455-670A917E9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D23DF6F0-0D66-07E4-CFEB-434E218F28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6A3C6A97-C5DA-602E-27C7-7574386929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982DF2-C2A9-844F-987D-924BF1CD1E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8117F61-9C8F-12DA-013C-A6DF219CBD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BF376FF-D733-E52E-01AA-51364A9DF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A839251-14B4-8E91-1A29-B8E11C2346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77FA193-0DC4-387B-9EA9-C30B8E30FA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 descr="Trilobite Tuesday #29: Why did trilobites go extinct? #fossils # ...">
            <a:extLst>
              <a:ext uri="{FF2B5EF4-FFF2-40B4-BE49-F238E27FC236}">
                <a16:creationId xmlns:a16="http://schemas.microsoft.com/office/drawing/2014/main" id="{A4E7B529-8987-BB95-0D82-56859E7923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5400000">
            <a:off x="24702" y="1651533"/>
            <a:ext cx="4586961" cy="30780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D59F97F-966B-988D-7BE6-3933315B7344}"/>
              </a:ext>
            </a:extLst>
          </p:cNvPr>
          <p:cNvSpPr txBox="1"/>
          <p:nvPr/>
        </p:nvSpPr>
        <p:spPr>
          <a:xfrm flipH="1">
            <a:off x="706568" y="5542815"/>
            <a:ext cx="33559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5" tooltip="https://www.esconi.org/esconi_earth_science_club/2020/11/trilobite-tuesday-29-why-did-trilobites-go-extinct-fossils-trilobites-trilobitetuesday.html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-nc-nd/3.0/"/>
              </a:rPr>
              <a:t>CC BY-NC-ND</a:t>
            </a:r>
            <a:endParaRPr lang="en-US" sz="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C95C1D-7D34-A0CE-0008-ACF236EFFF0A}"/>
              </a:ext>
            </a:extLst>
          </p:cNvPr>
          <p:cNvSpPr txBox="1"/>
          <p:nvPr/>
        </p:nvSpPr>
        <p:spPr>
          <a:xfrm rot="5400000">
            <a:off x="2313094" y="3075163"/>
            <a:ext cx="4619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7" tooltip="https://www.flickr.com/photos/jsjgeology/48328339227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8" tooltip="https://creativecommons.org/licenses/by/3.0/"/>
              </a:rPr>
              <a:t>CC BY</a:t>
            </a:r>
            <a:endParaRPr lang="en-US" sz="900" dirty="0"/>
          </a:p>
        </p:txBody>
      </p:sp>
      <p:pic>
        <p:nvPicPr>
          <p:cNvPr id="9" name="Picture 8" descr="Phacops rana crassituberculata (fossil trilobites) (Silica… | Flickr">
            <a:extLst>
              <a:ext uri="{FF2B5EF4-FFF2-40B4-BE49-F238E27FC236}">
                <a16:creationId xmlns:a16="http://schemas.microsoft.com/office/drawing/2014/main" id="{D5F0124A-E35D-5ED7-01FB-4472E69085D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 rot="5400000">
            <a:off x="3888814" y="1821249"/>
            <a:ext cx="4619171" cy="2886982"/>
          </a:xfrm>
          <a:prstGeom prst="rect">
            <a:avLst/>
          </a:prstGeom>
        </p:spPr>
      </p:pic>
      <p:pic>
        <p:nvPicPr>
          <p:cNvPr id="12" name="Picture 11" descr="Zaphrentis phrygia fossil rugose coral (Jeffersonville Lim… | Flickr">
            <a:extLst>
              <a:ext uri="{FF2B5EF4-FFF2-40B4-BE49-F238E27FC236}">
                <a16:creationId xmlns:a16="http://schemas.microsoft.com/office/drawing/2014/main" id="{3098D0AB-0002-6BA7-47A3-0DB13258406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8244252" y="1146629"/>
            <a:ext cx="3253211" cy="403303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C9F70BE-AC71-4826-7153-7359F8A6DE5D}"/>
              </a:ext>
            </a:extLst>
          </p:cNvPr>
          <p:cNvSpPr txBox="1"/>
          <p:nvPr/>
        </p:nvSpPr>
        <p:spPr>
          <a:xfrm>
            <a:off x="8505372" y="5220248"/>
            <a:ext cx="29920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11" tooltip="https://www.flickr.com/photos/jsjgeology/14968944624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8" tooltip="https://creativecommons.org/licenses/by/3.0/"/>
              </a:rPr>
              <a:t>CC BY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3848868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7DD817-E073-D46A-2BC9-57240813B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8873C8-79B7-6F82-9C68-A296C741C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387366"/>
            <a:ext cx="10479853" cy="1202800"/>
          </a:xfrm>
        </p:spPr>
        <p:txBody>
          <a:bodyPr/>
          <a:lstStyle/>
          <a:p>
            <a:r>
              <a:rPr lang="en-US" dirty="0"/>
              <a:t>Cards 10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CB1A8FED-B130-7F86-0320-52E1372937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5F6BFA3-F2BB-F457-56CC-EFAF339220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6803945-1445-865C-119A-79EB2568E9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0935D36-93E9-5C9D-12F6-989A9418D9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E48B541B-8D4E-CE5A-37E6-E7A49F4E12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42321011-CD5D-C451-04A9-50FC655DB1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F6F951A-1A61-36F2-B844-6246F0DF0F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29BC89D-71A3-D72C-BEA8-B6371EE612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59774F3-0016-F0FA-EB5A-2ECABE34D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AC1815E-6080-E1F7-5B85-12FA8C948B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267EAC5-D9FB-55FB-8625-554A5E50E9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 descr="Psammogyra cottaldina (fossil coral) (Upper Jurassic, Fran… | Flickr">
            <a:extLst>
              <a:ext uri="{FF2B5EF4-FFF2-40B4-BE49-F238E27FC236}">
                <a16:creationId xmlns:a16="http://schemas.microsoft.com/office/drawing/2014/main" id="{810A29B9-CEB2-E33C-3568-E4ED62E930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5400000">
            <a:off x="31357" y="1590667"/>
            <a:ext cx="4591687" cy="317782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1951825-03BC-D949-1C68-66EA29F58FE0}"/>
              </a:ext>
            </a:extLst>
          </p:cNvPr>
          <p:cNvSpPr txBox="1"/>
          <p:nvPr/>
        </p:nvSpPr>
        <p:spPr>
          <a:xfrm>
            <a:off x="800787" y="5523549"/>
            <a:ext cx="31153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5" tooltip="https://www.flickr.com/photos/jsjgeology/35511425832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/3.0/"/>
              </a:rPr>
              <a:t>CC BY</a:t>
            </a:r>
            <a:endParaRPr lang="en-US" sz="900" dirty="0"/>
          </a:p>
        </p:txBody>
      </p:sp>
      <p:pic>
        <p:nvPicPr>
          <p:cNvPr id="3" name="Picture 2" descr="Cnidaria coral fossil DSCF6308 | Kingdom=Animalia Phylum=Cni… | Flickr">
            <a:extLst>
              <a:ext uri="{FF2B5EF4-FFF2-40B4-BE49-F238E27FC236}">
                <a16:creationId xmlns:a16="http://schemas.microsoft.com/office/drawing/2014/main" id="{AD8C5694-E013-876B-E875-9F8D91D4C0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rcRect l="21642" t="8757" b="10443"/>
          <a:stretch>
            <a:fillRect/>
          </a:stretch>
        </p:blipFill>
        <p:spPr>
          <a:xfrm rot="5400000">
            <a:off x="4031535" y="1601868"/>
            <a:ext cx="4066450" cy="31554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76CA38-49FE-E451-475E-6F5FC82E67E6}"/>
              </a:ext>
            </a:extLst>
          </p:cNvPr>
          <p:cNvSpPr txBox="1"/>
          <p:nvPr/>
        </p:nvSpPr>
        <p:spPr>
          <a:xfrm>
            <a:off x="4380598" y="5272337"/>
            <a:ext cx="326187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8" tooltip="https://www.flickr.com/photos/48991563@N06/6747962557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9" tooltip="https://creativecommons.org/licenses/by-nc-sa/3.0/"/>
              </a:rPr>
              <a:t>CC BY-SA-NC</a:t>
            </a:r>
            <a:endParaRPr lang="en-US" sz="900" dirty="0"/>
          </a:p>
        </p:txBody>
      </p:sp>
      <p:pic>
        <p:nvPicPr>
          <p:cNvPr id="16" name="Picture 15" descr="Thecosmilia annularis (fossil scleractinian coral) (Jurass… | Flickr">
            <a:extLst>
              <a:ext uri="{FF2B5EF4-FFF2-40B4-BE49-F238E27FC236}">
                <a16:creationId xmlns:a16="http://schemas.microsoft.com/office/drawing/2014/main" id="{88C191BC-5A74-AD0E-52B5-ED6CF64D76E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 rot="5400000">
            <a:off x="7661579" y="1571319"/>
            <a:ext cx="4438159" cy="331885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2AA84A6-3F3B-ECD4-E4FE-873686C5D6A2}"/>
              </a:ext>
            </a:extLst>
          </p:cNvPr>
          <p:cNvSpPr txBox="1"/>
          <p:nvPr/>
        </p:nvSpPr>
        <p:spPr>
          <a:xfrm>
            <a:off x="8366963" y="5430934"/>
            <a:ext cx="31731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11" tooltip="https://www.flickr.com/photos/jsjgeology/35396422650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/3.0/"/>
              </a:rPr>
              <a:t>CC BY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1734260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CBDFAB-5754-69BC-B823-68C59E27F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02336A-5A3F-98E7-21EA-B409EBEDA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182414"/>
            <a:ext cx="10984350" cy="998203"/>
          </a:xfrm>
        </p:spPr>
        <p:txBody>
          <a:bodyPr/>
          <a:lstStyle/>
          <a:p>
            <a:r>
              <a:rPr lang="en-US" dirty="0"/>
              <a:t>Cards 11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00A5211-3021-60E9-0A9D-C6CDF6EDE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0265FE1-73A7-A5CE-F229-A621CF18A5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5FC87AC-C538-B45E-7FB3-E815BFEEFC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103319D-B9B9-2B7A-6CF4-06544F8A1B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530FE922-F0A9-201A-73DE-79BC5B6C4F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F5243AEE-0922-C82E-10F1-F94EDE74CF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F0AC7D7-EC84-F10F-448F-676BCED265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738B733-457F-1DD1-CDA4-9EB2019944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DDC7C9F-B35F-7768-9D52-42E87FCA98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3B23C10-5C7C-C0AE-D15D-6E3DB39EB4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6C0101F-70FE-A4DD-9912-CD037D38DF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 descr="Fotos gratis : árbol, naturaleza, rock, hoja, el maletero, piedra ...">
            <a:extLst>
              <a:ext uri="{FF2B5EF4-FFF2-40B4-BE49-F238E27FC236}">
                <a16:creationId xmlns:a16="http://schemas.microsoft.com/office/drawing/2014/main" id="{EF02EF85-1492-AC19-C976-CB3C7AC6C6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5400000">
            <a:off x="142959" y="1635035"/>
            <a:ext cx="4336762" cy="3252572"/>
          </a:xfrm>
          <a:prstGeom prst="rect">
            <a:avLst/>
          </a:prstGeom>
        </p:spPr>
      </p:pic>
      <p:pic>
        <p:nvPicPr>
          <p:cNvPr id="9" name="Picture 8" descr="La Belleza y el Tiempo: La Sexta Extinción (I)">
            <a:extLst>
              <a:ext uri="{FF2B5EF4-FFF2-40B4-BE49-F238E27FC236}">
                <a16:creationId xmlns:a16="http://schemas.microsoft.com/office/drawing/2014/main" id="{D30C1765-BF5A-70A3-C54C-00832690DD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 rot="5400000">
            <a:off x="3849992" y="1552017"/>
            <a:ext cx="4501848" cy="337638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6482701-6DA1-F86C-892B-27DCA1F7128C}"/>
              </a:ext>
            </a:extLst>
          </p:cNvPr>
          <p:cNvSpPr txBox="1"/>
          <p:nvPr/>
        </p:nvSpPr>
        <p:spPr>
          <a:xfrm>
            <a:off x="4407807" y="5542134"/>
            <a:ext cx="33763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7" tooltip="https://labellezayeltiempo.blogspot.com/2016/11/extinciones-masivas-i.html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8" tooltip="https://creativecommons.org/licenses/by-sa/3.0/"/>
              </a:rPr>
              <a:t>CC BY-SA</a:t>
            </a:r>
            <a:endParaRPr lang="en-US" sz="9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4691B1-5EDC-5A64-C561-124EB3A499F4}"/>
              </a:ext>
            </a:extLst>
          </p:cNvPr>
          <p:cNvSpPr txBox="1"/>
          <p:nvPr/>
        </p:nvSpPr>
        <p:spPr>
          <a:xfrm rot="5400000">
            <a:off x="6114025" y="3216761"/>
            <a:ext cx="46598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9" tooltip="https://www.flickr.com/photos/jsjgeology/49993419288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10" tooltip="https://creativecommons.org/licenses/by/3.0/"/>
              </a:rPr>
              <a:t>CC BY</a:t>
            </a:r>
            <a:endParaRPr lang="en-US" sz="900" dirty="0"/>
          </a:p>
        </p:txBody>
      </p:sp>
      <p:pic>
        <p:nvPicPr>
          <p:cNvPr id="3" name="Picture 2" descr="Fossiliferous limestone (Kope Formation, Upper Ordovician;… | Flickr">
            <a:extLst>
              <a:ext uri="{FF2B5EF4-FFF2-40B4-BE49-F238E27FC236}">
                <a16:creationId xmlns:a16="http://schemas.microsoft.com/office/drawing/2014/main" id="{596ED343-522C-EE69-8167-A59EEDBA9A5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 rot="5400000">
            <a:off x="7676113" y="1852802"/>
            <a:ext cx="4733911" cy="288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0534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DC6A29-273F-39C8-D904-7958B2655D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0373E-C561-E5ED-972C-B66B3771C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119352"/>
            <a:ext cx="10695455" cy="950769"/>
          </a:xfrm>
        </p:spPr>
        <p:txBody>
          <a:bodyPr/>
          <a:lstStyle/>
          <a:p>
            <a:r>
              <a:rPr lang="en-US" dirty="0"/>
              <a:t>Cards 12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A1211DC7-A93D-39E7-DD3E-840A5799E9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CBCFFD9-4349-4185-A376-1AA70729E7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C66744E-DE0B-49C2-2F37-EA90624BF6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02A720A-80B9-FEF5-07DB-5558D0185E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E1F7F09B-2CB5-6846-5C45-EF54A0CC4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3BFE5B1B-F2E5-CAAF-637A-A42BBB0B7B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F35FB6E-854D-7E06-050A-FA7E674CC6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5134609-55DB-3289-101E-9F18467B28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F715A7D-FEE2-6F0B-43ED-E6B4B5141F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8AEAAD6-E2BE-B655-9F3D-057AB3F7D4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CF077C7-0076-7F41-42C9-477A86EFE3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" name="Picture 15" descr="Quick Guide to Common Fossils — Earth@Home">
            <a:extLst>
              <a:ext uri="{FF2B5EF4-FFF2-40B4-BE49-F238E27FC236}">
                <a16:creationId xmlns:a16="http://schemas.microsoft.com/office/drawing/2014/main" id="{BB654D92-D6B2-BB0F-FBF6-C7A2DA4B49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56757" y="2074086"/>
            <a:ext cx="3302895" cy="180376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E129929-9D06-3D9A-0A5F-7F74E36482A0}"/>
              </a:ext>
            </a:extLst>
          </p:cNvPr>
          <p:cNvSpPr txBox="1"/>
          <p:nvPr/>
        </p:nvSpPr>
        <p:spPr>
          <a:xfrm>
            <a:off x="750109" y="3897719"/>
            <a:ext cx="32095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5" tooltip="https://earthathome.org/quick-faqs/quick-guide-common-fossils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-sa/3.0/"/>
              </a:rPr>
              <a:t>CC BY-SA</a:t>
            </a:r>
            <a:endParaRPr lang="en-US" sz="900" dirty="0"/>
          </a:p>
        </p:txBody>
      </p:sp>
      <p:pic>
        <p:nvPicPr>
          <p:cNvPr id="12" name="Picture 11" descr="Free Images : wing, leaf, animal, stone, biology, ancient, shellfish ...">
            <a:extLst>
              <a:ext uri="{FF2B5EF4-FFF2-40B4-BE49-F238E27FC236}">
                <a16:creationId xmlns:a16="http://schemas.microsoft.com/office/drawing/2014/main" id="{F3372855-0ACA-8DDC-0F5F-801756D895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rot="5400000">
            <a:off x="4014149" y="1705987"/>
            <a:ext cx="4120535" cy="3090401"/>
          </a:xfrm>
          <a:prstGeom prst="rect">
            <a:avLst/>
          </a:prstGeom>
        </p:spPr>
      </p:pic>
      <p:pic>
        <p:nvPicPr>
          <p:cNvPr id="9" name="Picture Placeholder 6" descr="Camarasaurus | Fossil Bone Quarry @ Dinosaur National Monume… | Flickr">
            <a:extLst>
              <a:ext uri="{FF2B5EF4-FFF2-40B4-BE49-F238E27FC236}">
                <a16:creationId xmlns:a16="http://schemas.microsoft.com/office/drawing/2014/main" id="{D7D9F8D2-8895-1BC4-9ED6-9D9D36BD1E0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rcRect l="14224" r="14224"/>
          <a:stretch>
            <a:fillRect/>
          </a:stretch>
        </p:blipFill>
        <p:spPr>
          <a:xfrm rot="5400000">
            <a:off x="8129208" y="1487211"/>
            <a:ext cx="3524297" cy="328777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6B288DB-BD68-36E0-5DF0-DE914BF9738F}"/>
              </a:ext>
            </a:extLst>
          </p:cNvPr>
          <p:cNvSpPr txBox="1"/>
          <p:nvPr/>
        </p:nvSpPr>
        <p:spPr>
          <a:xfrm>
            <a:off x="8731947" y="4913115"/>
            <a:ext cx="229742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 dirty="0">
                <a:hlinkClick r:id="rId10" tooltip="https://www.flickr.com/photos/daveynin/9511396093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 dirty="0"/>
              <a:t> by Unknown Author is licensed under </a:t>
            </a:r>
            <a:r>
              <a:rPr lang="en-US" sz="700" dirty="0">
                <a:hlinkClick r:id="rId11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10485558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516155-D8E0-A0D3-67DF-CA3620BB9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A6C8D-C26D-96B1-86AB-332114401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229710"/>
            <a:ext cx="10645644" cy="927040"/>
          </a:xfrm>
        </p:spPr>
        <p:txBody>
          <a:bodyPr/>
          <a:lstStyle/>
          <a:p>
            <a:r>
              <a:rPr lang="en-US" dirty="0"/>
              <a:t>Cards 13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9387C656-C253-D563-86B3-14ED1D3FD2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FC0C0FC-EEE2-B5AE-7A5B-D37B87B1A6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531DA88-1E53-BD7E-FD92-7F52A51D24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027ED83-DCE5-4E98-471C-645AB0656E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CE3E72C7-5609-1529-E681-245AA25D49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9120C1FF-7CBE-86B0-A893-B9501D90B2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040F5D0-D30E-F687-F297-D50F9BD849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5790DD7-B9CF-CDC3-8204-F61D8FB45F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A2A492E-87E8-ED16-7269-706B43FBA0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219E023-BCB1-2C94-5854-F1660733DA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A817A35-7CB8-0E7A-CD97-EB1616B46F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" name="Picture 7" descr="Free Images : fish, fauna, bone, sculpture, art, skeleton, fossil ...">
            <a:extLst>
              <a:ext uri="{FF2B5EF4-FFF2-40B4-BE49-F238E27FC236}">
                <a16:creationId xmlns:a16="http://schemas.microsoft.com/office/drawing/2014/main" id="{D39034C8-93B2-9BAC-5D11-BA14F9E579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4231" t="15861"/>
          <a:stretch>
            <a:fillRect/>
          </a:stretch>
        </p:blipFill>
        <p:spPr>
          <a:xfrm rot="16200000">
            <a:off x="2038" y="2033164"/>
            <a:ext cx="4618604" cy="2474029"/>
          </a:xfrm>
          <a:prstGeom prst="rect">
            <a:avLst/>
          </a:prstGeom>
        </p:spPr>
      </p:pic>
      <p:pic>
        <p:nvPicPr>
          <p:cNvPr id="3" name="Picture 2" descr="Fossils Bone Lizard · Free photo on Pixabay">
            <a:extLst>
              <a:ext uri="{FF2B5EF4-FFF2-40B4-BE49-F238E27FC236}">
                <a16:creationId xmlns:a16="http://schemas.microsoft.com/office/drawing/2014/main" id="{2EAD6343-C46B-6224-4E72-F5D16242F2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 rot="5400000">
            <a:off x="3723759" y="1739130"/>
            <a:ext cx="4744481" cy="3162987"/>
          </a:xfrm>
          <a:prstGeom prst="rect">
            <a:avLst/>
          </a:prstGeom>
        </p:spPr>
      </p:pic>
      <p:pic>
        <p:nvPicPr>
          <p:cNvPr id="6" name="Picture 5" descr="Ammonite in Rock image - Free stock photo - Public Domain photo - CC0 ...">
            <a:extLst>
              <a:ext uri="{FF2B5EF4-FFF2-40B4-BE49-F238E27FC236}">
                <a16:creationId xmlns:a16="http://schemas.microsoft.com/office/drawing/2014/main" id="{35BAD066-E82C-10F9-1EAF-C3091F080B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r="36666"/>
          <a:stretch>
            <a:fillRect/>
          </a:stretch>
        </p:blipFill>
        <p:spPr>
          <a:xfrm>
            <a:off x="8167410" y="1717867"/>
            <a:ext cx="3426498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7074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5DB779-A3B4-19ED-835B-38A74CE1A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4B829-E694-DA90-5740-A3B687E78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261241"/>
            <a:ext cx="10817436" cy="958571"/>
          </a:xfrm>
        </p:spPr>
        <p:txBody>
          <a:bodyPr/>
          <a:lstStyle/>
          <a:p>
            <a:r>
              <a:rPr lang="en-US" dirty="0"/>
              <a:t>Cards 14</a:t>
            </a:r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C96C8BAF-68F3-4B78-B238-35DF5D8656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F4CD6D0-5A87-4BA2-A13A-0E40511C3C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877EAC0-2063-444D-8EE9-72FED2E03B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C155BF8-661A-4F4A-B4EC-923105C692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1373751A-CDFF-5542-731D-BE6EDF48FE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E9537076-EF48-4F72-9164-FD8260D55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89673CB-C48B-4D05-B6E4-B88CD5BAA0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6C31A20-B341-476E-8C04-A26C87E149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EFC3492-86BD-4D75-B5B4-C2DBFE0BD1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72E5074-2516-4705-BFF1-F508394A0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2259E4C-F24C-4180-AEC3-76255D535E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 descr="Fossils of early shelled creatures image - Free stock photo - Public ...">
            <a:extLst>
              <a:ext uri="{FF2B5EF4-FFF2-40B4-BE49-F238E27FC236}">
                <a16:creationId xmlns:a16="http://schemas.microsoft.com/office/drawing/2014/main" id="{CC6E0FC9-4C8A-AB36-87A6-9AE2A362B4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5400000">
            <a:off x="142119" y="1811699"/>
            <a:ext cx="4290023" cy="2995057"/>
          </a:xfrm>
          <a:prstGeom prst="rect">
            <a:avLst/>
          </a:prstGeom>
        </p:spPr>
      </p:pic>
      <p:pic>
        <p:nvPicPr>
          <p:cNvPr id="6" name="Picture 5" descr="solitary dog sculptor: Fossils - Fosiles: Declivolithus Ordovician ...">
            <a:extLst>
              <a:ext uri="{FF2B5EF4-FFF2-40B4-BE49-F238E27FC236}">
                <a16:creationId xmlns:a16="http://schemas.microsoft.com/office/drawing/2014/main" id="{BCA92F5D-5E02-5EBD-3EC8-482ABA89D6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4487333" y="1989835"/>
            <a:ext cx="3209544" cy="257565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63F107D-0915-3948-3EF6-6E7C29B821C2}"/>
              </a:ext>
            </a:extLst>
          </p:cNvPr>
          <p:cNvSpPr txBox="1"/>
          <p:nvPr/>
        </p:nvSpPr>
        <p:spPr>
          <a:xfrm>
            <a:off x="4487333" y="4661809"/>
            <a:ext cx="3175000" cy="209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8" tooltip="https://www.flickr.com/photos/jsjgeology/15373388721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9" tooltip="https://creativecommons.org/licenses/by/3.0/"/>
              </a:rPr>
              <a:t>CC BY</a:t>
            </a:r>
            <a:endParaRPr lang="en-US" sz="900"/>
          </a:p>
        </p:txBody>
      </p:sp>
      <p:pic>
        <p:nvPicPr>
          <p:cNvPr id="16" name="Picture 15" descr="Coelophysis bauri (theropod dinosaur) (Chinle Formation, U… | Flickr">
            <a:extLst>
              <a:ext uri="{FF2B5EF4-FFF2-40B4-BE49-F238E27FC236}">
                <a16:creationId xmlns:a16="http://schemas.microsoft.com/office/drawing/2014/main" id="{68AC0701-7624-76A5-478F-7300E5E4269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rot="5400000">
            <a:off x="7537424" y="1845544"/>
            <a:ext cx="4686469" cy="28642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B37CBA2-8F9F-51F7-4F71-1DD155560ED7}"/>
              </a:ext>
            </a:extLst>
          </p:cNvPr>
          <p:cNvSpPr txBox="1"/>
          <p:nvPr/>
        </p:nvSpPr>
        <p:spPr>
          <a:xfrm>
            <a:off x="7584452" y="6870700"/>
            <a:ext cx="229742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 dirty="0">
                <a:hlinkClick r:id="rId11" tooltip="https://www.flickr.com/photos/daveynin/9511396093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 dirty="0"/>
              <a:t> by Unknown Author is licensed under </a:t>
            </a:r>
            <a:r>
              <a:rPr lang="en-US" sz="700" dirty="0">
                <a:hlinkClick r:id="rId9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US" sz="7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1D702E-7DCC-94A2-5CD7-257F0125C2D0}"/>
              </a:ext>
            </a:extLst>
          </p:cNvPr>
          <p:cNvSpPr txBox="1"/>
          <p:nvPr/>
        </p:nvSpPr>
        <p:spPr>
          <a:xfrm>
            <a:off x="9894576" y="6870700"/>
            <a:ext cx="229742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 dirty="0">
                <a:hlinkClick r:id="rId11" tooltip="https://www.flickr.com/photos/daveynin/9511396093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 dirty="0"/>
              <a:t> by Unknown Author is licensed under </a:t>
            </a:r>
            <a:r>
              <a:rPr lang="en-US" sz="700" dirty="0">
                <a:hlinkClick r:id="rId9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3232511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89FD2D-F4FE-695F-6CC6-D2174CD0E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CF928-8A90-7EB0-9F50-5043ECB97D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70781"/>
            <a:ext cx="9144000" cy="23876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Station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8C4387-2EA9-2628-21F3-8BE393C108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58381"/>
            <a:ext cx="9144000" cy="1655762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Mesozoic</a:t>
            </a:r>
          </a:p>
        </p:txBody>
      </p:sp>
    </p:spTree>
    <p:extLst>
      <p:ext uri="{BB962C8B-B14F-4D97-AF65-F5344CB8AC3E}">
        <p14:creationId xmlns:p14="http://schemas.microsoft.com/office/powerpoint/2010/main" val="1816718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0092FB-0464-1F22-954E-7B4500D8F5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1572C-FE71-B377-DCF7-78127730B5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23876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Station 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76666A-58FB-EC2D-0B43-9E69547E39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7600"/>
            <a:ext cx="9144000" cy="1655762"/>
          </a:xfrm>
        </p:spPr>
        <p:txBody>
          <a:bodyPr/>
          <a:lstStyle/>
          <a:p>
            <a:r>
              <a:rPr lang="en-US" dirty="0"/>
              <a:t>Paleozoic </a:t>
            </a:r>
          </a:p>
        </p:txBody>
      </p:sp>
    </p:spTree>
    <p:extLst>
      <p:ext uri="{BB962C8B-B14F-4D97-AF65-F5344CB8AC3E}">
        <p14:creationId xmlns:p14="http://schemas.microsoft.com/office/powerpoint/2010/main" val="199059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F4B41C-61BD-E37E-9387-E21E0F8E5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443" y="613317"/>
            <a:ext cx="10867948" cy="1315843"/>
          </a:xfrm>
        </p:spPr>
        <p:txBody>
          <a:bodyPr/>
          <a:lstStyle/>
          <a:p>
            <a:r>
              <a:rPr lang="en-US" dirty="0"/>
              <a:t>Print and laminate all cards below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44781-D218-E41F-625C-B96DF35159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502" y="2085278"/>
            <a:ext cx="10867948" cy="4159405"/>
          </a:xfrm>
        </p:spPr>
        <p:txBody>
          <a:bodyPr>
            <a:normAutofit/>
          </a:bodyPr>
          <a:lstStyle/>
          <a:p>
            <a:r>
              <a:rPr lang="en-US" dirty="0"/>
              <a:t>Directions for set-up: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Sort cards into the 3 fossil record </a:t>
            </a:r>
            <a:r>
              <a:rPr lang="en-US"/>
              <a:t>stations (Cenozoic, Mesozoic, Paleozoic) using </a:t>
            </a:r>
            <a:r>
              <a:rPr lang="en-US" dirty="0"/>
              <a:t>the </a:t>
            </a:r>
            <a:r>
              <a:rPr lang="en-US" u="sng" dirty="0">
                <a:hlinkClick r:id="rId3"/>
              </a:rPr>
              <a:t>Fossil Record Layers</a:t>
            </a:r>
            <a:r>
              <a:rPr lang="en-US" dirty="0"/>
              <a:t> diagram</a:t>
            </a:r>
            <a:r>
              <a:rPr lang="en-US" dirty="0">
                <a:effectLst/>
              </a:rPr>
              <a:t> and the </a:t>
            </a:r>
            <a:r>
              <a:rPr lang="en-US" dirty="0">
                <a:effectLst/>
                <a:hlinkClick r:id="rId4"/>
              </a:rPr>
              <a:t>Geologic Layers </a:t>
            </a:r>
            <a:r>
              <a:rPr lang="en-US" dirty="0">
                <a:effectLst/>
              </a:rPr>
              <a:t>diagram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Fill bins or pans with sand, rocks, clay and gravel and layer in time period specific fossils/images into the sediment.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Makes 3 time period stations (Cenozoic, Mesozoic, Paleozoic) – make 2 sets of cards to make 6 stations (2 Cenozoic, 2 Mesozoic, 2 Paleozoic) </a:t>
            </a:r>
          </a:p>
        </p:txBody>
      </p:sp>
    </p:spTree>
    <p:extLst>
      <p:ext uri="{BB962C8B-B14F-4D97-AF65-F5344CB8AC3E}">
        <p14:creationId xmlns:p14="http://schemas.microsoft.com/office/powerpoint/2010/main" val="3706905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D8C92-98F4-930A-193B-8E612981B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103586"/>
            <a:ext cx="9928060" cy="652812"/>
          </a:xfrm>
        </p:spPr>
        <p:txBody>
          <a:bodyPr/>
          <a:lstStyle/>
          <a:p>
            <a:r>
              <a:rPr lang="en-US" dirty="0"/>
              <a:t>Cards 1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C96C8BAF-68F3-4B78-B238-35DF5D8656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F4CD6D0-5A87-4BA2-A13A-0E40511C3C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877EAC0-2063-444D-8EE9-72FED2E03B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C155BF8-661A-4F4A-B4EC-923105C692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05175164-1BE2-9E86-D50D-C985B6EA5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E9537076-EF48-4F72-9164-FD8260D55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89673CB-C48B-4D05-B6E4-B88CD5BAA0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6C31A20-B341-476E-8C04-A26C87E149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EFC3492-86BD-4D75-B5B4-C2DBFE0BD1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72E5074-2516-4705-BFF1-F508394A0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2259E4C-F24C-4180-AEC3-76255D535E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8" name="Picture 17" descr="Trionyx sp. fossil soft-shelled turtle (Fossil Butte Membe… | Flickr">
            <a:extLst>
              <a:ext uri="{FF2B5EF4-FFF2-40B4-BE49-F238E27FC236}">
                <a16:creationId xmlns:a16="http://schemas.microsoft.com/office/drawing/2014/main" id="{80103DD2-151A-C90B-2283-604F96CAC2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56757" y="1011668"/>
            <a:ext cx="3339653" cy="400445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F1D9CA4-4A6B-A221-BA00-8A8DAFA6FEEF}"/>
              </a:ext>
            </a:extLst>
          </p:cNvPr>
          <p:cNvSpPr txBox="1"/>
          <p:nvPr/>
        </p:nvSpPr>
        <p:spPr>
          <a:xfrm>
            <a:off x="903124" y="5115466"/>
            <a:ext cx="30932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5" tooltip="https://www.flickr.com/photos/jsjgeology/22294808636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6" tooltip="https://creativecommons.org/licenses/by/3.0/"/>
              </a:rPr>
              <a:t>CC BY</a:t>
            </a:r>
            <a:endParaRPr lang="en-US" sz="900"/>
          </a:p>
        </p:txBody>
      </p:sp>
      <p:pic>
        <p:nvPicPr>
          <p:cNvPr id="34" name="Picture 33" descr="Equus sp. (fossil horse) (Lower Pleistocene; Leisey Shell … | Flickr">
            <a:extLst>
              <a:ext uri="{FF2B5EF4-FFF2-40B4-BE49-F238E27FC236}">
                <a16:creationId xmlns:a16="http://schemas.microsoft.com/office/drawing/2014/main" id="{9396FC0A-759D-EDF0-7340-77B715F8BE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rot="5400000">
            <a:off x="3970907" y="1697588"/>
            <a:ext cx="4169954" cy="3127466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7461B07D-005B-5190-71BF-EA0FF2456C0D}"/>
              </a:ext>
            </a:extLst>
          </p:cNvPr>
          <p:cNvSpPr txBox="1"/>
          <p:nvPr/>
        </p:nvSpPr>
        <p:spPr>
          <a:xfrm>
            <a:off x="4564622" y="5431290"/>
            <a:ext cx="31130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8" tooltip="https://www.flickr.com/photos/jsjgeology/31699760133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/3.0/"/>
              </a:rPr>
              <a:t>CC BY</a:t>
            </a:r>
            <a:endParaRPr lang="en-US" sz="900" dirty="0"/>
          </a:p>
        </p:txBody>
      </p:sp>
      <p:pic>
        <p:nvPicPr>
          <p:cNvPr id="43" name="Picture 42" descr="Sea Shells Fossils rock | A few miles south of San Francisco… | Flickr">
            <a:extLst>
              <a:ext uri="{FF2B5EF4-FFF2-40B4-BE49-F238E27FC236}">
                <a16:creationId xmlns:a16="http://schemas.microsoft.com/office/drawing/2014/main" id="{4CBD6256-CBB9-C7E8-A388-4AAA4737A2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 rot="5400000">
            <a:off x="7874802" y="1282009"/>
            <a:ext cx="4013601" cy="320765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9C78376A-798C-5014-1BD3-BA80F85E8B8F}"/>
              </a:ext>
            </a:extLst>
          </p:cNvPr>
          <p:cNvSpPr txBox="1"/>
          <p:nvPr/>
        </p:nvSpPr>
        <p:spPr>
          <a:xfrm>
            <a:off x="8253847" y="5000050"/>
            <a:ext cx="36349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10" tooltip="https://www.flickr.com/photos/livenature/4323564157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11" tooltip="https://creativecommons.org/licenses/by-sa/3.0/"/>
              </a:rPr>
              <a:t>CC BY-SA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516561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EA0234-6938-2600-E028-011BE4A12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8F24B-C099-FBA8-C58C-EDAC5BB70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072055"/>
            <a:ext cx="10581600" cy="892665"/>
          </a:xfrm>
        </p:spPr>
        <p:txBody>
          <a:bodyPr/>
          <a:lstStyle/>
          <a:p>
            <a:r>
              <a:rPr lang="en-US" dirty="0"/>
              <a:t>Cards 2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4BDB49B9-1FF3-B944-302A-3B8E8990FF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36E98D9-68D5-7E48-72E6-181AD9838F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2184899-0CAE-71A7-E715-D1CE061628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36371A0-17AA-1B72-9B27-5CF415AF86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 descr="Banco de imagens : areia, peixe, fauna, Invertebrado, calcário ...">
            <a:extLst>
              <a:ext uri="{FF2B5EF4-FFF2-40B4-BE49-F238E27FC236}">
                <a16:creationId xmlns:a16="http://schemas.microsoft.com/office/drawing/2014/main" id="{F7975422-F210-7AB3-5F97-5558F933B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rot="5400000">
            <a:off x="-9185" y="1680872"/>
            <a:ext cx="4678783" cy="3119189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1E99A678-DB85-A660-E8D0-C37D347A68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E00AF76-6B22-E7F6-844A-2DE2C273F7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EF7924A-1051-BF42-30CC-BD75A783FA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C9FEB10F-0AEF-7A56-28E3-26FF05DE8B01}"/>
              </a:ext>
            </a:extLst>
          </p:cNvPr>
          <p:cNvSpPr txBox="1"/>
          <p:nvPr/>
        </p:nvSpPr>
        <p:spPr>
          <a:xfrm rot="16200000">
            <a:off x="2327660" y="2666078"/>
            <a:ext cx="45776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5" tooltip="https://www.cynic.org.uk/photos/USA2010/Boston/Science/index2.html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-nc-nd/3.0/"/>
              </a:rPr>
              <a:t>CC BY-NC-ND</a:t>
            </a:r>
            <a:endParaRPr lang="en-US" sz="900" dirty="0"/>
          </a:p>
        </p:txBody>
      </p:sp>
      <p:pic>
        <p:nvPicPr>
          <p:cNvPr id="3" name="Picture 2" descr="REJS: Photos: USA 2010: Boston: Museum of Science">
            <a:extLst>
              <a:ext uri="{FF2B5EF4-FFF2-40B4-BE49-F238E27FC236}">
                <a16:creationId xmlns:a16="http://schemas.microsoft.com/office/drawing/2014/main" id="{C5E473E4-505E-8E04-6A50-45DCE295E0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16200000">
            <a:off x="3989859" y="1860378"/>
            <a:ext cx="4577623" cy="2861337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8FEF9923-9824-D83E-8710-1A91BCDEED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D9901CC-4542-86AD-4720-79DB390064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5C1CE7E-2126-1746-FCDB-4632D07A23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8CC0C37-1BB0-B436-C002-34BFB3F1011F}"/>
              </a:ext>
            </a:extLst>
          </p:cNvPr>
          <p:cNvSpPr txBox="1"/>
          <p:nvPr/>
        </p:nvSpPr>
        <p:spPr>
          <a:xfrm rot="5400000">
            <a:off x="6596747" y="4019838"/>
            <a:ext cx="46103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8" tooltip="https://www.flickr.com/photos/47445767@N05/35857015822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9" tooltip="https://creativecommons.org/licenses/by/3.0/"/>
              </a:rPr>
              <a:t>CC BY</a:t>
            </a:r>
            <a:endParaRPr lang="en-US" sz="900"/>
          </a:p>
        </p:txBody>
      </p:sp>
      <p:pic>
        <p:nvPicPr>
          <p:cNvPr id="7" name="Picture 6" descr="Machaeroprosopus andersoni (fossil reptile) (Upper Triassi… | Flickr">
            <a:extLst>
              <a:ext uri="{FF2B5EF4-FFF2-40B4-BE49-F238E27FC236}">
                <a16:creationId xmlns:a16="http://schemas.microsoft.com/office/drawing/2014/main" id="{FD26455D-4E39-30A9-EA75-D99EAA6085E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rot="5400000">
            <a:off x="8067685" y="2601573"/>
            <a:ext cx="4610348" cy="1346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147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69CA29-A230-D5C1-6224-340A99C7BF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619234-3326-8E64-63F2-545899B1F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919005"/>
            <a:ext cx="10148778" cy="681289"/>
          </a:xfrm>
        </p:spPr>
        <p:txBody>
          <a:bodyPr/>
          <a:lstStyle/>
          <a:p>
            <a:r>
              <a:rPr lang="en-US" dirty="0"/>
              <a:t>Cards 3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60D4AD12-E61F-6157-39A7-D86D358CAE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F4384E2-0818-74E2-9D9B-84BE5C442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65A8890-750F-4CAB-C512-37CAC09E5A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F40A676-BF4C-8F52-7D03-99722AB0B0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049868F-13E7-359F-4364-BB6B934AC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8E84747-5604-24A9-F854-0230DF60E6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06E1F51-4F3C-D597-4B23-5043E35CDA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8ED0D6D-6C84-A3CC-8B5F-5AB998D77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C83E700-932F-E9EB-6908-A5FAC7DEAA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7BCB929-A71C-0FD1-6F9E-0841D81945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 descr="REJS: Photos: USA 2010: Boston: Museum of Science">
            <a:extLst>
              <a:ext uri="{FF2B5EF4-FFF2-40B4-BE49-F238E27FC236}">
                <a16:creationId xmlns:a16="http://schemas.microsoft.com/office/drawing/2014/main" id="{BC0086F4-833F-1CCB-48E3-D3946F7232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rot="16200000">
            <a:off x="-185080" y="1671115"/>
            <a:ext cx="4876800" cy="3238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BAF9925-B87D-75A3-2334-35A6A5C1FC23}"/>
              </a:ext>
            </a:extLst>
          </p:cNvPr>
          <p:cNvSpPr txBox="1"/>
          <p:nvPr/>
        </p:nvSpPr>
        <p:spPr>
          <a:xfrm rot="16200000">
            <a:off x="1541838" y="2659901"/>
            <a:ext cx="4876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4" tooltip="https://www.cynic.org.uk/photos/USA2010/Boston/Science/index2.html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5" tooltip="https://creativecommons.org/licenses/by-nc-nd/3.0/"/>
              </a:rPr>
              <a:t>CC BY-NC-ND</a:t>
            </a:r>
            <a:endParaRPr lang="en-US" sz="9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C2357C-8E8E-6F84-2219-CCFA2216210C}"/>
              </a:ext>
            </a:extLst>
          </p:cNvPr>
          <p:cNvSpPr txBox="1"/>
          <p:nvPr/>
        </p:nvSpPr>
        <p:spPr>
          <a:xfrm rot="5400000">
            <a:off x="2090069" y="3888338"/>
            <a:ext cx="47062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6" tooltip="https://www.flickr.com/photos/jsjgeology/45535971212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7" tooltip="https://creativecommons.org/licenses/by/3.0/"/>
              </a:rPr>
              <a:t>CC BY</a:t>
            </a:r>
            <a:endParaRPr lang="en-US" sz="900" dirty="0"/>
          </a:p>
        </p:txBody>
      </p:sp>
      <p:pic>
        <p:nvPicPr>
          <p:cNvPr id="3" name="Picture 2" descr="Homo erectus (fossil hominid skull) &amp; indochinite tektites… | Flickr">
            <a:extLst>
              <a:ext uri="{FF2B5EF4-FFF2-40B4-BE49-F238E27FC236}">
                <a16:creationId xmlns:a16="http://schemas.microsoft.com/office/drawing/2014/main" id="{156F03D5-BB6F-FB0B-17D0-9312B595E3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rot="5400000">
            <a:off x="3815441" y="1659888"/>
            <a:ext cx="4706257" cy="32355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65C649-F926-D957-E9B8-22A8D1F61D2D}"/>
              </a:ext>
            </a:extLst>
          </p:cNvPr>
          <p:cNvSpPr txBox="1"/>
          <p:nvPr/>
        </p:nvSpPr>
        <p:spPr>
          <a:xfrm rot="5400000">
            <a:off x="6469853" y="3579500"/>
            <a:ext cx="38109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9" tooltip="https://bio.libretexts.org/Bookshelves/Introductory_and_General_Biology/Book:_Introductory_Biology_(CK-12)/12:_Vertebrates/12._13:_Amphibian_Evolution_and_Ecology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10" tooltip="https://creativecommons.org/licenses/by-nc-sa/3.0/"/>
              </a:rPr>
              <a:t>CC BY-SA-NC</a:t>
            </a:r>
            <a:endParaRPr lang="en-US" sz="900" dirty="0"/>
          </a:p>
        </p:txBody>
      </p:sp>
      <p:pic>
        <p:nvPicPr>
          <p:cNvPr id="7" name="Picture 6" descr="12.15: Amphibian Evolution and Ecology - Biology LibreTexts">
            <a:extLst>
              <a:ext uri="{FF2B5EF4-FFF2-40B4-BE49-F238E27FC236}">
                <a16:creationId xmlns:a16="http://schemas.microsoft.com/office/drawing/2014/main" id="{771EDB95-3576-BACE-2512-7B3A19CAD97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 rot="5400000">
            <a:off x="7969475" y="1713921"/>
            <a:ext cx="4169981" cy="312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548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AE1CAF-EFBC-DDB8-B500-194DDAD93E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31821C-7C8F-2604-8BA4-D57BE0C18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919005"/>
            <a:ext cx="10620334" cy="681465"/>
          </a:xfrm>
        </p:spPr>
        <p:txBody>
          <a:bodyPr/>
          <a:lstStyle/>
          <a:p>
            <a:r>
              <a:rPr lang="en-US" dirty="0"/>
              <a:t>Cards 4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E5F7B79F-3969-A3A9-3747-67157B4DD3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A35BE70-4F57-66E9-DCFE-3B3594CEFB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ED42C71-6FBE-6DA9-1DE7-CC8047B9AF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041A881-B32B-915F-C3D5-C0A2E3C99A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F81E308-AFE3-3F30-1A6D-E8FB155009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820A83E6-D63A-8849-C151-19CDAAA065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454BD0A-7E42-4CD1-EC7A-D8A7BBBBDB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075E6E3-985A-1B70-CFE4-56288024AA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 descr="Shrimp Fossil image - Free stock photo - Public Domain photo - CC0 Images">
            <a:extLst>
              <a:ext uri="{FF2B5EF4-FFF2-40B4-BE49-F238E27FC236}">
                <a16:creationId xmlns:a16="http://schemas.microsoft.com/office/drawing/2014/main" id="{DE988A8F-13FF-8CAB-C8D5-F72205FE6B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5400000">
            <a:off x="161760" y="1623609"/>
            <a:ext cx="4234231" cy="3274472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05E5201E-D0D0-486A-2B98-089FF4A59C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2AAF4A6-084D-9B46-57CE-481D926EB3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21405A9-1868-AA25-38CD-86DDFD4F1A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 descr="Nueva hipótesis plantea que los bifaces pudieron servir como objetos de ...">
            <a:extLst>
              <a:ext uri="{FF2B5EF4-FFF2-40B4-BE49-F238E27FC236}">
                <a16:creationId xmlns:a16="http://schemas.microsoft.com/office/drawing/2014/main" id="{227A58DF-C8B1-7FA1-6BA3-3556D0F1AF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 rot="5400000">
            <a:off x="4049538" y="1457738"/>
            <a:ext cx="4092924" cy="31819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C68DC8E-458C-5043-1F94-94C0D6E60E6A}"/>
              </a:ext>
            </a:extLst>
          </p:cNvPr>
          <p:cNvSpPr txBox="1"/>
          <p:nvPr/>
        </p:nvSpPr>
        <p:spPr>
          <a:xfrm>
            <a:off x="4421064" y="5377960"/>
            <a:ext cx="3937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7" tooltip="https://prehistorialdia.blogspot.com/2012/03/nueva-hipotesis-plantea-que-los-bifaces.html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8" tooltip="https://creativecommons.org/licenses/by-nc-sa/3.0/"/>
              </a:rPr>
              <a:t>CC BY-SA-NC</a:t>
            </a:r>
            <a:endParaRPr lang="en-US" sz="900" dirty="0"/>
          </a:p>
        </p:txBody>
      </p:sp>
      <p:pic>
        <p:nvPicPr>
          <p:cNvPr id="7" name="Picture 6" descr="Longisquama - Wikipedia">
            <a:extLst>
              <a:ext uri="{FF2B5EF4-FFF2-40B4-BE49-F238E27FC236}">
                <a16:creationId xmlns:a16="http://schemas.microsoft.com/office/drawing/2014/main" id="{69B7BC7B-57D8-1BAD-E1F0-81DB4701087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 rot="5400000">
            <a:off x="7687742" y="1526803"/>
            <a:ext cx="4385832" cy="31589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11B632C-055A-35E1-ADFB-43044E467F09}"/>
              </a:ext>
            </a:extLst>
          </p:cNvPr>
          <p:cNvSpPr txBox="1"/>
          <p:nvPr/>
        </p:nvSpPr>
        <p:spPr>
          <a:xfrm>
            <a:off x="8358064" y="5454052"/>
            <a:ext cx="3949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10" tooltip="https://en.wikipedia.org/wiki/Longisquama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11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524120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E7A72A-B1A8-39C9-58FC-8B9F0CEAA4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FDEDB-D7AD-C8FD-86A9-6DFB3BDA8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056290"/>
            <a:ext cx="10617809" cy="874383"/>
          </a:xfrm>
        </p:spPr>
        <p:txBody>
          <a:bodyPr/>
          <a:lstStyle/>
          <a:p>
            <a:r>
              <a:rPr lang="en-US" dirty="0"/>
              <a:t>Cards 5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18402857-DF4C-EF87-FC5D-C2213A1D83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AB6AFA7-B2C4-10B2-82C4-CBD47CA1E8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4FAC55B-29E9-2EE1-67F2-87049ADF77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A3C0EDD-9A0C-05DE-ADEC-A4AD276AC0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4D7BC990-1A13-0B9A-A4BF-F96E403C4F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1789462"/>
            <a:ext cx="3209544" cy="2976405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93E1419C-C2D3-11A6-FF38-7E54736FC3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405F2C6-2CEF-92D7-1CF7-E091C74A6F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22DB0B5-8946-76F0-C93A-5CBB3E8E82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C9249C1-CD14-56C0-097C-A8397040A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3A56F00-6092-52A3-7BAB-2D2002E6C0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2379AF3-4BCE-95A5-C933-F419219CF6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 descr="File:Australopithecus afarensis jaw - Fossils in the Arppeanum ...">
            <a:extLst>
              <a:ext uri="{FF2B5EF4-FFF2-40B4-BE49-F238E27FC236}">
                <a16:creationId xmlns:a16="http://schemas.microsoft.com/office/drawing/2014/main" id="{1951B417-2ADF-A918-32F6-AF6DAEB850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5400000">
            <a:off x="70440" y="1623778"/>
            <a:ext cx="4537470" cy="320954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7BAC1AB-AD59-913A-F8F0-7E5EEB466D54}"/>
              </a:ext>
            </a:extLst>
          </p:cNvPr>
          <p:cNvSpPr txBox="1"/>
          <p:nvPr/>
        </p:nvSpPr>
        <p:spPr>
          <a:xfrm>
            <a:off x="734403" y="5556392"/>
            <a:ext cx="32095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5" tooltip="https://commons.m.wikimedia.org/wiki/File:Australopithecus_afarensis_jaw_-_Fossils_in_the_Arppeanum_-_DSC05509.JPG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-sa/3.0/"/>
              </a:rPr>
              <a:t>CC BY-SA</a:t>
            </a:r>
            <a:endParaRPr lang="en-US" sz="9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6A3327-1B90-D996-E247-E5EC3751BC8E}"/>
              </a:ext>
            </a:extLst>
          </p:cNvPr>
          <p:cNvSpPr txBox="1"/>
          <p:nvPr/>
        </p:nvSpPr>
        <p:spPr>
          <a:xfrm rot="5400000">
            <a:off x="2662085" y="3137674"/>
            <a:ext cx="40602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7" tooltip="https://en.wikipedia.org/wiki/Homo_erectus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https://creativecommons.org/licenses/by-sa/3.0/"/>
              </a:rPr>
              <a:t>CC BY-SA</a:t>
            </a:r>
            <a:endParaRPr lang="en-US" sz="900" dirty="0"/>
          </a:p>
        </p:txBody>
      </p:sp>
      <p:pic>
        <p:nvPicPr>
          <p:cNvPr id="3" name="Picture 2" descr="Homo erectus - Wikipedia">
            <a:extLst>
              <a:ext uri="{FF2B5EF4-FFF2-40B4-BE49-F238E27FC236}">
                <a16:creationId xmlns:a16="http://schemas.microsoft.com/office/drawing/2014/main" id="{349A14D5-2F05-7769-2389-799413A1EB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 rot="5400000">
            <a:off x="4063700" y="2035491"/>
            <a:ext cx="4777590" cy="2484347"/>
          </a:xfrm>
          <a:prstGeom prst="rect">
            <a:avLst/>
          </a:prstGeom>
        </p:spPr>
      </p:pic>
      <p:pic>
        <p:nvPicPr>
          <p:cNvPr id="7" name="Picture 6" descr="Palaeolithic Hand Axe, Acheulian, ca. 500,000 BC | From: Abb… | Flickr">
            <a:extLst>
              <a:ext uri="{FF2B5EF4-FFF2-40B4-BE49-F238E27FC236}">
                <a16:creationId xmlns:a16="http://schemas.microsoft.com/office/drawing/2014/main" id="{2100035E-DDAF-4E7B-522C-9940FB1D044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rcRect l="19454" t="3217" r="19494"/>
          <a:stretch>
            <a:fillRect/>
          </a:stretch>
        </p:blipFill>
        <p:spPr>
          <a:xfrm>
            <a:off x="8506803" y="817646"/>
            <a:ext cx="2989329" cy="47387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84A58D6-E538-4466-BF53-309EECDF6594}"/>
              </a:ext>
            </a:extLst>
          </p:cNvPr>
          <p:cNvSpPr txBox="1"/>
          <p:nvPr/>
        </p:nvSpPr>
        <p:spPr>
          <a:xfrm>
            <a:off x="8244932" y="5551409"/>
            <a:ext cx="6502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10" tooltip="https://www.flickr.com/photos/merryjack/7689753338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11" tooltip="https://creativecommons.org/licenses/by-nc-sa/3.0/"/>
              </a:rPr>
              <a:t>CC BY-SA-NC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0647001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F7B2960E4DB44BE64584B12952AC4" ma:contentTypeVersion="18" ma:contentTypeDescription="Create a new document." ma:contentTypeScope="" ma:versionID="8440d6f893fd61e3d4fcbdb758aca0fc">
  <xsd:schema xmlns:xsd="http://www.w3.org/2001/XMLSchema" xmlns:xs="http://www.w3.org/2001/XMLSchema" xmlns:p="http://schemas.microsoft.com/office/2006/metadata/properties" xmlns:ns2="eb994281-2280-4952-9b17-adff6d7abc80" xmlns:ns3="076c4da2-edcd-4a2e-9a18-fbe0f37ea4ac" targetNamespace="http://schemas.microsoft.com/office/2006/metadata/properties" ma:root="true" ma:fieldsID="f49ead25d622c8a00c61157dd5c5716d" ns2:_="" ns3:_="">
    <xsd:import namespace="eb994281-2280-4952-9b17-adff6d7abc80"/>
    <xsd:import namespace="076c4da2-edcd-4a2e-9a18-fbe0f37ea4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994281-2280-4952-9b17-adff6d7abc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dddcd57-84d1-4efd-b16d-73b006936c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6c4da2-edcd-4a2e-9a18-fbe0f37ea4a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0ae2a5f6-91b3-44da-b5c3-7380f9ed3981}" ma:internalName="TaxCatchAll" ma:showField="CatchAllData" ma:web="076c4da2-edcd-4a2e-9a18-fbe0f37ea4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076c4da2-edcd-4a2e-9a18-fbe0f37ea4ac">
      <UserInfo>
        <DisplayName/>
        <AccountId xsi:nil="true"/>
        <AccountType/>
      </UserInfo>
    </SharedWithUsers>
    <TaxCatchAll xmlns="076c4da2-edcd-4a2e-9a18-fbe0f37ea4ac" xsi:nil="true"/>
    <lcf76f155ced4ddcb4097134ff3c332f xmlns="eb994281-2280-4952-9b17-adff6d7abc8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AE8508-F2A6-4D23-B3E7-6609115355AC}"/>
</file>

<file path=customXml/itemProps2.xml><?xml version="1.0" encoding="utf-8"?>
<ds:datastoreItem xmlns:ds="http://schemas.openxmlformats.org/officeDocument/2006/customXml" ds:itemID="{55D5912E-D7A8-4692-9ED2-A0C8EE0C37A1}">
  <ds:schemaRefs>
    <ds:schemaRef ds:uri="http://schemas.microsoft.com/office/2006/metadata/properties"/>
    <ds:schemaRef ds:uri="http://schemas.microsoft.com/office/infopath/2007/PartnerControls"/>
    <ds:schemaRef ds:uri="076c4da2-edcd-4a2e-9a18-fbe0f37ea4ac"/>
    <ds:schemaRef ds:uri="eb994281-2280-4952-9b17-adff6d7abc80"/>
  </ds:schemaRefs>
</ds:datastoreItem>
</file>

<file path=customXml/itemProps3.xml><?xml version="1.0" encoding="utf-8"?>
<ds:datastoreItem xmlns:ds="http://schemas.openxmlformats.org/officeDocument/2006/customXml" ds:itemID="{043540EE-0691-4AC8-9872-E5E3327A31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498</Words>
  <Application>Microsoft Macintosh PowerPoint</Application>
  <PresentationFormat>Widescreen</PresentationFormat>
  <Paragraphs>80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Aptos</vt:lpstr>
      <vt:lpstr>Aptos Display</vt:lpstr>
      <vt:lpstr>Arial</vt:lpstr>
      <vt:lpstr>Office Theme</vt:lpstr>
      <vt:lpstr>Station 1</vt:lpstr>
      <vt:lpstr>Station 2</vt:lpstr>
      <vt:lpstr>Station 3</vt:lpstr>
      <vt:lpstr>Print and laminate all cards below</vt:lpstr>
      <vt:lpstr>Cards 1</vt:lpstr>
      <vt:lpstr>Cards 2</vt:lpstr>
      <vt:lpstr>Cards 3</vt:lpstr>
      <vt:lpstr>Cards 4</vt:lpstr>
      <vt:lpstr>Cards 5</vt:lpstr>
      <vt:lpstr>Cards 6</vt:lpstr>
      <vt:lpstr>Cards 7</vt:lpstr>
      <vt:lpstr>Cards 8</vt:lpstr>
      <vt:lpstr>Cards 9</vt:lpstr>
      <vt:lpstr>Cards 10</vt:lpstr>
      <vt:lpstr>Cards 11</vt:lpstr>
      <vt:lpstr>Cards 12</vt:lpstr>
      <vt:lpstr>Cards 13</vt:lpstr>
      <vt:lpstr>Cards 14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Fossil Dig Station Setup</dc:title>
  <dc:subject/>
  <dc:creator>Shawna Benson</dc:creator>
  <cp:keywords/>
  <dc:description/>
  <cp:lastModifiedBy>John Deever</cp:lastModifiedBy>
  <cp:revision>8</cp:revision>
  <dcterms:created xsi:type="dcterms:W3CDTF">2026-04-12T14:49:43Z</dcterms:created>
  <dcterms:modified xsi:type="dcterms:W3CDTF">2026-04-20T13:59:39Z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945000.000000000</vt:lpwstr>
  </property>
  <property fmtid="{D5CDD505-2E9C-101B-9397-08002B2CF9AE}" pid="3" name="ContentTypeId">
    <vt:lpwstr>0x0101003BCF7B2960E4DB44BE64584B12952AC4</vt:lpwstr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</Properties>
</file>