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6" r:id="rId5"/>
    <p:sldId id="272" r:id="rId6"/>
    <p:sldId id="260" r:id="rId7"/>
    <p:sldId id="257" r:id="rId8"/>
    <p:sldId id="258" r:id="rId9"/>
    <p:sldId id="261" r:id="rId10"/>
    <p:sldId id="262" r:id="rId11"/>
    <p:sldId id="274" r:id="rId12"/>
    <p:sldId id="263" r:id="rId13"/>
    <p:sldId id="264" r:id="rId14"/>
    <p:sldId id="275" r:id="rId15"/>
    <p:sldId id="265" r:id="rId16"/>
    <p:sldId id="266" r:id="rId17"/>
    <p:sldId id="276" r:id="rId18"/>
    <p:sldId id="267" r:id="rId19"/>
    <p:sldId id="268" r:id="rId20"/>
    <p:sldId id="277" r:id="rId21"/>
    <p:sldId id="273" r:id="rId22"/>
    <p:sldId id="271" r:id="rId23"/>
    <p:sldId id="269" r:id="rId24"/>
    <p:sldId id="279" r:id="rId25"/>
    <p:sldId id="280" r:id="rId26"/>
    <p:sldId id="281" r:id="rId27"/>
    <p:sldId id="282" r:id="rId28"/>
    <p:sldId id="283" r:id="rId29"/>
    <p:sldId id="284" r:id="rId30"/>
    <p:sldId id="288" r:id="rId31"/>
    <p:sldId id="289" r:id="rId32"/>
    <p:sldId id="291" r:id="rId33"/>
    <p:sldId id="290" r:id="rId34"/>
    <p:sldId id="292" r:id="rId35"/>
    <p:sldId id="293" r:id="rId36"/>
    <p:sldId id="29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3" autoAdjust="0"/>
    <p:restoredTop sz="86395"/>
  </p:normalViewPr>
  <p:slideViewPr>
    <p:cSldViewPr>
      <p:cViewPr varScale="1">
        <p:scale>
          <a:sx n="105" d="100"/>
          <a:sy n="105" d="100"/>
        </p:scale>
        <p:origin x="288" y="192"/>
      </p:cViewPr>
      <p:guideLst>
        <p:guide orient="horz" pos="2160"/>
        <p:guide pos="2880"/>
      </p:guideLst>
    </p:cSldViewPr>
  </p:slideViewPr>
  <p:outlineViewPr>
    <p:cViewPr>
      <p:scale>
        <a:sx n="33" d="100"/>
        <a:sy n="33" d="100"/>
      </p:scale>
      <p:origin x="0" y="-72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DFC205-42B2-4507-9205-92DF66DCD60D}" type="datetimeFigureOut">
              <a:rPr lang="en-US" smtClean="0"/>
              <a:pPr/>
              <a:t>4/13/26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0DD742-86D6-4E02-B543-16DEA434682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23</a:t>
            </a:fld>
            <a:endParaRPr lang="en-US"/>
          </a:p>
        </p:txBody>
      </p:sp>
    </p:spTree>
    <p:extLst>
      <p:ext uri="{BB962C8B-B14F-4D97-AF65-F5344CB8AC3E}">
        <p14:creationId xmlns:p14="http://schemas.microsoft.com/office/powerpoint/2010/main" val="2728776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24</a:t>
            </a:fld>
            <a:endParaRPr lang="en-US"/>
          </a:p>
        </p:txBody>
      </p:sp>
    </p:spTree>
    <p:extLst>
      <p:ext uri="{BB962C8B-B14F-4D97-AF65-F5344CB8AC3E}">
        <p14:creationId xmlns:p14="http://schemas.microsoft.com/office/powerpoint/2010/main" val="4218366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26</a:t>
            </a:fld>
            <a:endParaRPr lang="en-US"/>
          </a:p>
        </p:txBody>
      </p:sp>
    </p:spTree>
    <p:extLst>
      <p:ext uri="{BB962C8B-B14F-4D97-AF65-F5344CB8AC3E}">
        <p14:creationId xmlns:p14="http://schemas.microsoft.com/office/powerpoint/2010/main" val="4231270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27</a:t>
            </a:fld>
            <a:endParaRPr lang="en-US"/>
          </a:p>
        </p:txBody>
      </p:sp>
    </p:spTree>
    <p:extLst>
      <p:ext uri="{BB962C8B-B14F-4D97-AF65-F5344CB8AC3E}">
        <p14:creationId xmlns:p14="http://schemas.microsoft.com/office/powerpoint/2010/main" val="1394913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29</a:t>
            </a:fld>
            <a:endParaRPr lang="en-US"/>
          </a:p>
        </p:txBody>
      </p:sp>
    </p:spTree>
    <p:extLst>
      <p:ext uri="{BB962C8B-B14F-4D97-AF65-F5344CB8AC3E}">
        <p14:creationId xmlns:p14="http://schemas.microsoft.com/office/powerpoint/2010/main" val="2450426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30</a:t>
            </a:fld>
            <a:endParaRPr lang="en-US"/>
          </a:p>
        </p:txBody>
      </p:sp>
    </p:spTree>
    <p:extLst>
      <p:ext uri="{BB962C8B-B14F-4D97-AF65-F5344CB8AC3E}">
        <p14:creationId xmlns:p14="http://schemas.microsoft.com/office/powerpoint/2010/main" val="2357555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32</a:t>
            </a:fld>
            <a:endParaRPr lang="en-US"/>
          </a:p>
        </p:txBody>
      </p:sp>
    </p:spTree>
    <p:extLst>
      <p:ext uri="{BB962C8B-B14F-4D97-AF65-F5344CB8AC3E}">
        <p14:creationId xmlns:p14="http://schemas.microsoft.com/office/powerpoint/2010/main" val="33201144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0DD742-86D6-4E02-B543-16DEA4346828}" type="slidenum">
              <a:rPr lang="en-US" smtClean="0"/>
              <a:pPr/>
              <a:t>33</a:t>
            </a:fld>
            <a:endParaRPr lang="en-US"/>
          </a:p>
        </p:txBody>
      </p:sp>
    </p:spTree>
    <p:extLst>
      <p:ext uri="{BB962C8B-B14F-4D97-AF65-F5344CB8AC3E}">
        <p14:creationId xmlns:p14="http://schemas.microsoft.com/office/powerpoint/2010/main" val="3908408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E0DD742-86D6-4E02-B543-16DEA434682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E0DD742-86D6-4E02-B543-16DEA434682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8E1C07-8A8D-4665-8D33-73B78354D32C}" type="datetimeFigureOut">
              <a:rPr lang="en-US" smtClean="0"/>
              <a:pPr/>
              <a:t>4/13/26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8E1C07-8A8D-4665-8D33-73B78354D32C}" type="datetimeFigureOut">
              <a:rPr lang="en-US" smtClean="0"/>
              <a:pPr/>
              <a:t>4/13/26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A8E1C07-8A8D-4665-8D33-73B78354D32C}" type="datetimeFigureOut">
              <a:rPr lang="en-US" smtClean="0"/>
              <a:pPr/>
              <a:t>4/13/26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E1C07-8A8D-4665-8D33-73B78354D32C}" type="datetimeFigureOut">
              <a:rPr lang="en-US" smtClean="0"/>
              <a:pPr/>
              <a:t>4/13/26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8E1C07-8A8D-4665-8D33-73B78354D32C}" type="datetimeFigureOut">
              <a:rPr lang="en-US" smtClean="0"/>
              <a:pPr/>
              <a:t>4/13/26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B4245E-51E4-49DD-986E-1DB414C960C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E1C07-8A8D-4665-8D33-73B78354D32C}" type="datetimeFigureOut">
              <a:rPr lang="en-US" smtClean="0"/>
              <a:pPr/>
              <a:t>4/13/26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B4245E-51E4-49DD-986E-1DB414C960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D:/Digital%20Book/slide%201.mp3"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audio" Target="file:///D:/Digital%20Book/slide%209.mp3" TargetMode="External"/><Relationship Id="rId6" Type="http://schemas.openxmlformats.org/officeDocument/2006/relationships/image" Target="../media/image12.png"/><Relationship Id="rId5" Type="http://schemas.openxmlformats.org/officeDocument/2006/relationships/slide" Target="slide1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Digital%20Book/slide%2011.mp3" TargetMode="External"/><Relationship Id="rId1" Type="http://schemas.openxmlformats.org/officeDocument/2006/relationships/audio" Target="file:///D:/Digital%20Book/slide%2011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file:///D:/Digital%20Book/slide%2012.mp3" TargetMode="External"/><Relationship Id="rId5" Type="http://schemas.openxmlformats.org/officeDocument/2006/relationships/image" Target="../media/image14.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audio" Target="file:///D:/Digital%20Book/slide%2013.mp3" TargetMode="External"/><Relationship Id="rId6" Type="http://schemas.openxmlformats.org/officeDocument/2006/relationships/image" Target="../media/image9.png"/><Relationship Id="rId5" Type="http://schemas.openxmlformats.org/officeDocument/2006/relationships/slide" Target="slide1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Digital%20Book/slide%2014.mp3" TargetMode="External"/><Relationship Id="rId1" Type="http://schemas.openxmlformats.org/officeDocument/2006/relationships/audio" Target="file:///D:/Digital%20Book/slide%2014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file:///D:/Digital%20Book/slide%2015.mp3" TargetMode="Externa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9.png"/><Relationship Id="rId2" Type="http://schemas.openxmlformats.org/officeDocument/2006/relationships/slideLayout" Target="../slideLayouts/slideLayout8.xml"/><Relationship Id="rId1" Type="http://schemas.openxmlformats.org/officeDocument/2006/relationships/audio" Target="file:///D:/Digital%20Book/slide%2016.mp3" TargetMode="External"/><Relationship Id="rId6" Type="http://schemas.openxmlformats.org/officeDocument/2006/relationships/slide" Target="slide17.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file:///D:/Digital%20Book/slide%2017.mp3" TargetMode="External"/><Relationship Id="rId5" Type="http://schemas.openxmlformats.org/officeDocument/2006/relationships/image" Target="../media/image20.png"/><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audio" Target="file:///D:/Digital%20Book/slide%2018.mp3" TargetMode="Externa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audio" Target="file:///D:/Digital%20Book/slide%2019.mp3" TargetMode="External"/><Relationship Id="rId6" Type="http://schemas.openxmlformats.org/officeDocument/2006/relationships/image" Target="../media/image9.png"/><Relationship Id="rId5" Type="http://schemas.openxmlformats.org/officeDocument/2006/relationships/hyperlink" Target="http://www.ixl.com/math/practice/grade-1-count-pennies-nickels-dimes-and-quarters" TargetMode="External"/><Relationship Id="rId4" Type="http://schemas.openxmlformats.org/officeDocument/2006/relationships/hyperlink" Target="http://www.ixl.com/math/practice/kindergarten-coin-names-penny-through-quarter"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notesSlide" Target="../notesSlides/notesSlide2.xml"/><Relationship Id="rId7" Type="http://schemas.openxmlformats.org/officeDocument/2006/relationships/slide" Target="slide12.xml"/><Relationship Id="rId2" Type="http://schemas.openxmlformats.org/officeDocument/2006/relationships/slideLayout" Target="../slideLayouts/slideLayout2.xml"/><Relationship Id="rId1" Type="http://schemas.openxmlformats.org/officeDocument/2006/relationships/audio" Target="file:///D:/Digital%20Book/slide%202.mp3" TargetMode="External"/><Relationship Id="rId6" Type="http://schemas.openxmlformats.org/officeDocument/2006/relationships/slide" Target="slide9.xml"/><Relationship Id="rId5" Type="http://schemas.openxmlformats.org/officeDocument/2006/relationships/slide" Target="slide6.xml"/><Relationship Id="rId10" Type="http://schemas.openxmlformats.org/officeDocument/2006/relationships/image" Target="../media/image3.png"/><Relationship Id="rId4" Type="http://schemas.openxmlformats.org/officeDocument/2006/relationships/slide" Target="slide3.xml"/><Relationship Id="rId9" Type="http://schemas.openxmlformats.org/officeDocument/2006/relationships/slide" Target="slide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file:///D:/Digital%20Book/slide%2020.mp3" TargetMode="External"/><Relationship Id="rId5" Type="http://schemas.openxmlformats.org/officeDocument/2006/relationships/image" Target="../media/image3.png"/><Relationship Id="rId4" Type="http://schemas.openxmlformats.org/officeDocument/2006/relationships/hyperlink" Target="http://www.teachertube.com/viewVideo.php?video_id=50144&amp;title=coin_counting_intro"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audio" Target="file:///D:/Digital%20Book/slide%2022.mp3"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9.png"/><Relationship Id="rId2" Type="http://schemas.openxmlformats.org/officeDocument/2006/relationships/slideLayout" Target="../slideLayouts/slideLayout5.xml"/><Relationship Id="rId1" Type="http://schemas.openxmlformats.org/officeDocument/2006/relationships/audio" Target="file:///D:/Digital%20Book/slide%2023.mp3" TargetMode="External"/><Relationship Id="rId6" Type="http://schemas.openxmlformats.org/officeDocument/2006/relationships/image" Target="../media/image7.jpeg"/><Relationship Id="rId5" Type="http://schemas.openxmlformats.org/officeDocument/2006/relationships/slide" Target="slide24.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audio" Target="file:///D:/Digital%20Book/slide%2025.mp3" TargetMode="External"/><Relationship Id="rId5" Type="http://schemas.openxmlformats.org/officeDocument/2006/relationships/image" Target="../media/image9.pn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4.xml"/><Relationship Id="rId1" Type="http://schemas.openxmlformats.org/officeDocument/2006/relationships/audio" Target="file:///D:/Digital%20Book/slide%2026.mp3" TargetMode="External"/><Relationship Id="rId5" Type="http://schemas.openxmlformats.org/officeDocument/2006/relationships/image" Target="../media/image9.pn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audio" Target="file:///D:/Digital%20Book/slide%2028.mp3" TargetMode="Externa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4.xml"/><Relationship Id="rId1" Type="http://schemas.openxmlformats.org/officeDocument/2006/relationships/audio" Target="file:///D:/Digital%20Book/slide%2032.mp3" TargetMode="External"/><Relationship Id="rId5" Type="http://schemas.openxmlformats.org/officeDocument/2006/relationships/image" Target="../media/image9.png"/><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audio" Target="file:///D:/Digital%20Book/correct%20answer.mp3" TargetMode="Externa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file:///D:/Digital%20Book/slide3.mp3" TargetMode="External"/><Relationship Id="rId5" Type="http://schemas.openxmlformats.org/officeDocument/2006/relationships/image" Target="../media/image3.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audio" Target="file:///D:/Digital%20Book/slide%2034.mp3" TargetMode="Externa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audio" Target="file:///D:/Digital%20Book/slide%2035.mp3" TargetMode="External"/><Relationship Id="rId6" Type="http://schemas.openxmlformats.org/officeDocument/2006/relationships/image" Target="../media/image11.jpeg"/><Relationship Id="rId5" Type="http://schemas.openxmlformats.org/officeDocument/2006/relationships/slide" Target="slide33.xml"/><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audio" Target="file:///D:/Digital%20Book/slide%2037.mp3" TargetMode="External"/><Relationship Id="rId5" Type="http://schemas.openxmlformats.org/officeDocument/2006/relationships/image" Target="../media/image9.pn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audio" Target="file:///D:/Digital%20Book/slide%204.mp3" TargetMode="External"/><Relationship Id="rId6" Type="http://schemas.openxmlformats.org/officeDocument/2006/relationships/image" Target="../media/image3.png"/><Relationship Id="rId5" Type="http://schemas.openxmlformats.org/officeDocument/2006/relationships/slide" Target="slide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file:///D:/Digital%20Book/slide%205.mp3" TargetMode="External"/><Relationship Id="rId5" Type="http://schemas.openxmlformats.org/officeDocument/2006/relationships/image" Target="../media/image3.pn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file:///D:/Digital%20Book/slide%206.mp3" TargetMode="External"/><Relationship Id="rId5" Type="http://schemas.openxmlformats.org/officeDocument/2006/relationships/image" Target="../media/image3.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audio" Target="file:///D:/Digital%20Book/slide%207.mp3" TargetMode="External"/><Relationship Id="rId6" Type="http://schemas.openxmlformats.org/officeDocument/2006/relationships/slide" Target="slide8.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file:///D:/Digital%20Book/slide%208.mp3" TargetMode="External"/><Relationship Id="rId1" Type="http://schemas.openxmlformats.org/officeDocument/2006/relationships/audio" Target="file:///D:/Digital%20Book/slide%208a.mp3" TargetMode="Externa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file:///D:/Digital%20Book/slide%209.mp3" TargetMode="External"/><Relationship Id="rId5" Type="http://schemas.openxmlformats.org/officeDocument/2006/relationships/image" Target="../media/image3.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50000" b="-5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a:solidFill>
                  <a:schemeClr val="accent6">
                    <a:lumMod val="60000"/>
                    <a:lumOff val="40000"/>
                  </a:schemeClr>
                </a:solidFill>
                <a:latin typeface="Bookman Old Style" pitchFamily="18" charset="0"/>
              </a:rPr>
              <a:t>Money</a:t>
            </a:r>
          </a:p>
        </p:txBody>
      </p:sp>
      <p:sp>
        <p:nvSpPr>
          <p:cNvPr id="3" name="Subtitle 2"/>
          <p:cNvSpPr>
            <a:spLocks noGrp="1"/>
          </p:cNvSpPr>
          <p:nvPr>
            <p:ph type="subTitle" idx="1"/>
          </p:nvPr>
        </p:nvSpPr>
        <p:spPr>
          <a:xfrm>
            <a:off x="381000" y="3886200"/>
            <a:ext cx="8153400" cy="1752600"/>
          </a:xfrm>
        </p:spPr>
        <p:txBody>
          <a:bodyPr/>
          <a:lstStyle/>
          <a:p>
            <a:r>
              <a:rPr lang="en-US" b="1" dirty="0">
                <a:solidFill>
                  <a:schemeClr val="accent6">
                    <a:lumMod val="75000"/>
                  </a:schemeClr>
                </a:solidFill>
                <a:latin typeface="Bookman Old Style" pitchFamily="18" charset="0"/>
              </a:rPr>
              <a:t>Penny, Nickel, Dime, Quarter and Dollar</a:t>
            </a:r>
          </a:p>
          <a:p>
            <a:endParaRPr lang="en-US" dirty="0">
              <a:solidFill>
                <a:schemeClr val="accent6">
                  <a:lumMod val="75000"/>
                </a:schemeClr>
              </a:solidFill>
            </a:endParaRPr>
          </a:p>
        </p:txBody>
      </p:sp>
      <p:pic>
        <p:nvPicPr>
          <p:cNvPr id="4" name="slide 1.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800"/>
                            </p:stCondLst>
                            <p:childTnLst>
                              <p:par>
                                <p:cTn id="11" presetID="12" presetClass="entr" presetSubtype="4"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lide(fromBottom)">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658" fill="hold"/>
                                        <p:tgtEl>
                                          <p:spTgt spid="4"/>
                                        </p:tgtEl>
                                      </p:cBhvr>
                                    </p:cmd>
                                  </p:childTnLst>
                                </p:cTn>
                              </p:par>
                            </p:childTnLst>
                          </p:cTn>
                        </p:par>
                      </p:childTnLst>
                    </p:cTn>
                  </p:par>
                </p:childTnLst>
              </p:cTn>
              <p:nextCondLst>
                <p:cond evt="onClick" delay="0">
                  <p:tgtEl>
                    <p:spTgt spid="4"/>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Bookman Old Style" pitchFamily="18" charset="0"/>
              </a:rPr>
              <a:t>Dime</a:t>
            </a:r>
          </a:p>
        </p:txBody>
      </p:sp>
      <p:sp>
        <p:nvSpPr>
          <p:cNvPr id="4" name="Text Placeholder 3"/>
          <p:cNvSpPr>
            <a:spLocks noGrp="1"/>
          </p:cNvSpPr>
          <p:nvPr>
            <p:ph type="body" sz="half" idx="2"/>
          </p:nvPr>
        </p:nvSpPr>
        <p:spPr/>
        <p:txBody>
          <a:bodyPr/>
          <a:lstStyle/>
          <a:p>
            <a:r>
              <a:rPr lang="en-US" dirty="0">
                <a:latin typeface="Bookman Old Style" pitchFamily="18" charset="0"/>
              </a:rPr>
              <a:t>The value of the dime is the worth 10 cent = 1/10</a:t>
            </a:r>
            <a:r>
              <a:rPr lang="en-US" baseline="30000" dirty="0">
                <a:latin typeface="Bookman Old Style" pitchFamily="18" charset="0"/>
              </a:rPr>
              <a:t>th</a:t>
            </a:r>
            <a:r>
              <a:rPr lang="en-US" dirty="0">
                <a:latin typeface="Bookman Old Style" pitchFamily="18" charset="0"/>
              </a:rPr>
              <a:t> of a dollar. The color is silver. The dime the smallest coin in size. It has the President Franklin D. Roosevelt on one side. While the reverse side has an olive branch, torch and oak branch. The dime’s edge is ridged.</a:t>
            </a:r>
          </a:p>
        </p:txBody>
      </p:sp>
      <p:pic>
        <p:nvPicPr>
          <p:cNvPr id="6" name="Content Placeholder 5" descr="both faces of a dime"/>
          <p:cNvPicPr>
            <a:picLocks noGrp="1" noChangeAspect="1"/>
          </p:cNvPicPr>
          <p:nvPr>
            <p:ph idx="1"/>
          </p:nvPr>
        </p:nvPicPr>
        <p:blipFill>
          <a:blip r:embed="rId4" cstate="print"/>
          <a:stretch>
            <a:fillRect/>
          </a:stretch>
        </p:blipFill>
        <p:spPr>
          <a:xfrm>
            <a:off x="4114800" y="2057400"/>
            <a:ext cx="4322281" cy="2404269"/>
          </a:xfrm>
        </p:spPr>
      </p:pic>
      <p:sp>
        <p:nvSpPr>
          <p:cNvPr id="5" name="TextBox 4">
            <a:hlinkClick r:id="rId5" action="ppaction://hlinksldjump"/>
          </p:cNvPr>
          <p:cNvSpPr txBox="1"/>
          <p:nvPr/>
        </p:nvSpPr>
        <p:spPr>
          <a:xfrm>
            <a:off x="6019800" y="5943600"/>
            <a:ext cx="2590800" cy="369332"/>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7" name="slide 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098" fill="hold"/>
                                        <p:tgtEl>
                                          <p:spTgt spid="7"/>
                                        </p:tgtEl>
                                      </p:cBhvr>
                                    </p:cmd>
                                  </p:childTnLst>
                                </p:cTn>
                              </p:par>
                            </p:childTnLst>
                          </p:cTn>
                        </p:par>
                      </p:childTnLst>
                    </p:cTn>
                  </p:par>
                </p:childTnLst>
              </p:cTn>
              <p:nextCondLst>
                <p:cond evt="onClick" delay="0">
                  <p:tgtEl>
                    <p:spTgt spid="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pic>
        <p:nvPicPr>
          <p:cNvPr id="6" name="slide 11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10600" y="228600"/>
            <a:ext cx="304800" cy="304800"/>
          </a:xfrm>
          <a:prstGeom prst="rect">
            <a:avLst/>
          </a:prstGeom>
        </p:spPr>
      </p:pic>
      <p:sp>
        <p:nvSpPr>
          <p:cNvPr id="2" name="Title 1"/>
          <p:cNvSpPr>
            <a:spLocks noGrp="1"/>
          </p:cNvSpPr>
          <p:nvPr>
            <p:ph type="title"/>
          </p:nvPr>
        </p:nvSpPr>
        <p:spPr>
          <a:xfrm>
            <a:off x="457200" y="228600"/>
            <a:ext cx="8229600" cy="1143000"/>
          </a:xfrm>
        </p:spPr>
        <p:txBody>
          <a:bodyPr/>
          <a:lstStyle/>
          <a:p>
            <a:r>
              <a:rPr lang="en-US" dirty="0">
                <a:latin typeface="Bookman Old Style" pitchFamily="18" charset="0"/>
              </a:rPr>
              <a:t>Counting Dimes</a:t>
            </a:r>
          </a:p>
        </p:txBody>
      </p:sp>
      <p:sp>
        <p:nvSpPr>
          <p:cNvPr id="3" name="Content Placeholder 2"/>
          <p:cNvSpPr>
            <a:spLocks noGrp="1"/>
          </p:cNvSpPr>
          <p:nvPr>
            <p:ph idx="1"/>
          </p:nvPr>
        </p:nvSpPr>
        <p:spPr/>
        <p:txBody>
          <a:bodyPr>
            <a:normAutofit lnSpcReduction="10000"/>
          </a:bodyPr>
          <a:lstStyle/>
          <a:p>
            <a:pPr>
              <a:buNone/>
            </a:pPr>
            <a:r>
              <a:rPr lang="en-US" dirty="0">
                <a:latin typeface="Bookman Old Style" pitchFamily="18" charset="0"/>
              </a:rPr>
              <a:t>			</a:t>
            </a:r>
          </a:p>
          <a:p>
            <a:pPr>
              <a:buNone/>
            </a:pPr>
            <a:r>
              <a:rPr lang="en-US" dirty="0">
                <a:latin typeface="Bookman Old Style" pitchFamily="18" charset="0"/>
              </a:rPr>
              <a:t>			10 Dimes = $1.00</a:t>
            </a:r>
          </a:p>
          <a:p>
            <a:pPr>
              <a:buNone/>
            </a:pPr>
            <a:r>
              <a:rPr lang="en-US" dirty="0">
                <a:latin typeface="Bookman Old Style" pitchFamily="18" charset="0"/>
              </a:rPr>
              <a:t>			  7 Dimes = $0.70</a:t>
            </a:r>
          </a:p>
          <a:p>
            <a:pPr>
              <a:buNone/>
            </a:pPr>
            <a:r>
              <a:rPr lang="en-US" dirty="0">
                <a:latin typeface="Bookman Old Style" pitchFamily="18" charset="0"/>
              </a:rPr>
              <a:t>			  5 Dimes = $0.50</a:t>
            </a:r>
          </a:p>
          <a:p>
            <a:pPr>
              <a:buNone/>
            </a:pPr>
            <a:r>
              <a:rPr lang="en-US" dirty="0">
                <a:latin typeface="Bookman Old Style" pitchFamily="18" charset="0"/>
              </a:rPr>
              <a:t>			  2 Dimes = $0.20</a:t>
            </a:r>
          </a:p>
          <a:p>
            <a:pPr>
              <a:buNone/>
            </a:pPr>
            <a:r>
              <a:rPr lang="en-US" dirty="0">
                <a:latin typeface="Bookman Old Style" pitchFamily="18" charset="0"/>
              </a:rPr>
              <a:t>			  1 Dimes = $0.10</a:t>
            </a:r>
          </a:p>
          <a:p>
            <a:pPr>
              <a:buNone/>
            </a:pPr>
            <a:endParaRPr lang="en-US" sz="2000" dirty="0">
              <a:latin typeface="Bookman Old Style" pitchFamily="18" charset="0"/>
            </a:endParaRPr>
          </a:p>
          <a:p>
            <a:pPr>
              <a:buNone/>
            </a:pPr>
            <a:r>
              <a:rPr lang="en-US" sz="2400" dirty="0">
                <a:latin typeface="Bookman Old Style" pitchFamily="18" charset="0"/>
              </a:rPr>
              <a:t>	Use dime manipulatives to practice counting dimes.</a:t>
            </a:r>
          </a:p>
          <a:p>
            <a:pPr>
              <a:buNone/>
            </a:pPr>
            <a:endParaRPr lang="en-US" sz="2000" dirty="0">
              <a:latin typeface="Bookman Old Style" pitchFamily="18" charset="0"/>
            </a:endParaRPr>
          </a:p>
          <a:p>
            <a:endParaRPr lang="en-US" dirty="0"/>
          </a:p>
        </p:txBody>
      </p:sp>
      <p:sp>
        <p:nvSpPr>
          <p:cNvPr id="4" name="Rectangle 3"/>
          <p:cNvSpPr/>
          <p:nvPr/>
        </p:nvSpPr>
        <p:spPr>
          <a:xfrm>
            <a:off x="6781800" y="62484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5" name="slide 11.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5" cstate="print"/>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7"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afterEffect">
                                  <p:stCondLst>
                                    <p:cond delay="0"/>
                                  </p:stCondLst>
                                  <p:childTnLst>
                                    <p:cmd type="call" cmd="playFrom(0.0)">
                                      <p:cBhvr>
                                        <p:cTn id="12" dur="2822" fill="hold"/>
                                        <p:tgtEl>
                                          <p:spTgt spid="6"/>
                                        </p:tgtEl>
                                      </p:cBhvr>
                                    </p:cmd>
                                  </p:childTnLst>
                                </p:cTn>
                              </p:par>
                            </p:childTnLst>
                          </p:cTn>
                        </p:par>
                      </p:childTnLst>
                    </p:cTn>
                  </p:par>
                </p:childTnLst>
              </p:cTn>
              <p:nextCondLst>
                <p:cond evt="onClick" delay="0">
                  <p:tgtEl>
                    <p:spTgt spid="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Quarter</a:t>
            </a:r>
          </a:p>
        </p:txBody>
      </p:sp>
      <p:pic>
        <p:nvPicPr>
          <p:cNvPr id="4" name="Content Placeholder 3" descr="quarters"/>
          <p:cNvPicPr>
            <a:picLocks noGrp="1" noChangeAspect="1"/>
          </p:cNvPicPr>
          <p:nvPr>
            <p:ph idx="1"/>
          </p:nvPr>
        </p:nvPicPr>
        <p:blipFill>
          <a:blip r:embed="rId4" cstate="print"/>
          <a:stretch>
            <a:fillRect/>
          </a:stretch>
        </p:blipFill>
        <p:spPr>
          <a:xfrm rot="1234689">
            <a:off x="2540188" y="1930588"/>
            <a:ext cx="3886200" cy="3886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slide 1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10600" y="2286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afterEffect">
                                  <p:stCondLst>
                                    <p:cond delay="0"/>
                                  </p:stCondLst>
                                  <p:childTnLst>
                                    <p:cmd type="call" cmd="playFrom(0.0)">
                                      <p:cBhvr>
                                        <p:cTn id="14" dur="1019" fill="hold"/>
                                        <p:tgtEl>
                                          <p:spTgt spid="5"/>
                                        </p:tgtEl>
                                      </p:cBhvr>
                                    </p:cmd>
                                  </p:childTnLst>
                                </p:cTn>
                              </p:par>
                            </p:childTnLst>
                          </p:cTn>
                        </p:par>
                      </p:childTnLst>
                    </p:cTn>
                  </p:par>
                </p:childTnLst>
              </p:cTn>
              <p:nextCondLst>
                <p:cond evt="onClick" delay="0">
                  <p:tgtEl>
                    <p:spTgt spid="5"/>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Bookman Old Style" pitchFamily="18" charset="0"/>
              </a:rPr>
              <a:t>Quarter</a:t>
            </a:r>
          </a:p>
        </p:txBody>
      </p:sp>
      <p:pic>
        <p:nvPicPr>
          <p:cNvPr id="6" name="Content Placeholder 5" descr="both faces of a quarter "/>
          <p:cNvPicPr>
            <a:picLocks noGrp="1" noChangeAspect="1"/>
          </p:cNvPicPr>
          <p:nvPr>
            <p:ph idx="1"/>
          </p:nvPr>
        </p:nvPicPr>
        <p:blipFill>
          <a:blip r:embed="rId4" cstate="print"/>
          <a:stretch>
            <a:fillRect/>
          </a:stretch>
        </p:blipFill>
        <p:spPr>
          <a:xfrm>
            <a:off x="4724400" y="2057400"/>
            <a:ext cx="3198812" cy="1599406"/>
          </a:xfrm>
        </p:spPr>
      </p:pic>
      <p:sp>
        <p:nvSpPr>
          <p:cNvPr id="4" name="Text Placeholder 3"/>
          <p:cNvSpPr>
            <a:spLocks noGrp="1"/>
          </p:cNvSpPr>
          <p:nvPr>
            <p:ph type="body" sz="half" idx="2"/>
          </p:nvPr>
        </p:nvSpPr>
        <p:spPr/>
        <p:txBody>
          <a:bodyPr/>
          <a:lstStyle/>
          <a:p>
            <a:r>
              <a:rPr lang="en-US" dirty="0">
                <a:latin typeface="Bookman Old Style" pitchFamily="18" charset="0"/>
              </a:rPr>
              <a:t>The value of the quarter                        25 cents = 1/4</a:t>
            </a:r>
            <a:r>
              <a:rPr lang="en-US" baseline="30000" dirty="0">
                <a:latin typeface="Bookman Old Style" pitchFamily="18" charset="0"/>
              </a:rPr>
              <a:t>th</a:t>
            </a:r>
            <a:r>
              <a:rPr lang="en-US" dirty="0">
                <a:latin typeface="Bookman Old Style" pitchFamily="18" charset="0"/>
              </a:rPr>
              <a:t> of a dollar. The color is silver. It has the President George Washington on one side. While the reverse side varies from a Bald Eagle to a design specific to each of the 50 states.  The edge of the quarter has ridges.</a:t>
            </a:r>
          </a:p>
        </p:txBody>
      </p:sp>
      <p:sp>
        <p:nvSpPr>
          <p:cNvPr id="5" name="TextBox 4"/>
          <p:cNvSpPr txBox="1"/>
          <p:nvPr/>
        </p:nvSpPr>
        <p:spPr>
          <a:xfrm>
            <a:off x="5334000" y="6248400"/>
            <a:ext cx="3352800" cy="381000"/>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7" name="slide 1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 presetClass="entr" presetSubtype="16" fill="hold" nodeType="afterEffect">
                                  <p:stCondLst>
                                    <p:cond delay="0"/>
                                  </p:stCondLst>
                                  <p:iterate type="lt">
                                    <p:tmPct val="0"/>
                                  </p:iterate>
                                  <p:childTnLst>
                                    <p:set>
                                      <p:cBhvr>
                                        <p:cTn id="10" dur="1" fill="hold">
                                          <p:stCondLst>
                                            <p:cond delay="0"/>
                                          </p:stCondLst>
                                        </p:cTn>
                                        <p:tgtEl>
                                          <p:spTgt spid="6"/>
                                        </p:tgtEl>
                                        <p:attrNameLst>
                                          <p:attrName>style.visibility</p:attrName>
                                        </p:attrNameLst>
                                      </p:cBhvr>
                                      <p:to>
                                        <p:strVal val="visible"/>
                                      </p:to>
                                    </p:set>
                                    <p:animEffect transition="in" filter="box(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3197" fill="hold"/>
                                        <p:tgtEl>
                                          <p:spTgt spid="7"/>
                                        </p:tgtEl>
                                      </p:cBhvr>
                                    </p:cmd>
                                  </p:childTnLst>
                                </p:cTn>
                              </p:par>
                            </p:childTnLst>
                          </p:cTn>
                        </p:par>
                      </p:childTnLst>
                    </p:cTn>
                  </p:par>
                </p:childTnLst>
              </p:cTn>
              <p:nextCondLst>
                <p:cond evt="onClick" delay="0">
                  <p:tgtEl>
                    <p:spTgt spid="7"/>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solidFill>
          <a:schemeClr val="accent2"/>
        </a:solidFill>
        <a:effectLst/>
      </p:bgPr>
    </p:bg>
    <p:spTree>
      <p:nvGrpSpPr>
        <p:cNvPr id="1" name=""/>
        <p:cNvGrpSpPr/>
        <p:nvPr/>
      </p:nvGrpSpPr>
      <p:grpSpPr>
        <a:xfrm>
          <a:off x="0" y="0"/>
          <a:ext cx="0" cy="0"/>
          <a:chOff x="0" y="0"/>
          <a:chExt cx="0" cy="0"/>
        </a:xfrm>
      </p:grpSpPr>
      <p:pic>
        <p:nvPicPr>
          <p:cNvPr id="6" name="slide 14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152400"/>
            <a:ext cx="304800" cy="304800"/>
          </a:xfrm>
          <a:prstGeom prst="rect">
            <a:avLst/>
          </a:prstGeom>
        </p:spPr>
      </p:pic>
      <p:sp>
        <p:nvSpPr>
          <p:cNvPr id="2" name="Title 1"/>
          <p:cNvSpPr>
            <a:spLocks noGrp="1"/>
          </p:cNvSpPr>
          <p:nvPr>
            <p:ph type="title"/>
          </p:nvPr>
        </p:nvSpPr>
        <p:spPr/>
        <p:txBody>
          <a:bodyPr/>
          <a:lstStyle/>
          <a:p>
            <a:r>
              <a:rPr lang="en-US" dirty="0">
                <a:latin typeface="Bookman Old Style" pitchFamily="18" charset="0"/>
              </a:rPr>
              <a:t>Counting Quarters</a:t>
            </a:r>
          </a:p>
        </p:txBody>
      </p:sp>
      <p:sp>
        <p:nvSpPr>
          <p:cNvPr id="3" name="Content Placeholder 2"/>
          <p:cNvSpPr>
            <a:spLocks noGrp="1"/>
          </p:cNvSpPr>
          <p:nvPr>
            <p:ph idx="1"/>
          </p:nvPr>
        </p:nvSpPr>
        <p:spPr/>
        <p:txBody>
          <a:bodyPr>
            <a:normAutofit fontScale="92500" lnSpcReduction="10000"/>
          </a:bodyPr>
          <a:lstStyle/>
          <a:p>
            <a:pPr>
              <a:buNone/>
            </a:pPr>
            <a:r>
              <a:rPr lang="en-US" dirty="0">
                <a:latin typeface="Bookman Old Style" pitchFamily="18" charset="0"/>
              </a:rPr>
              <a:t>			</a:t>
            </a:r>
          </a:p>
          <a:p>
            <a:pPr>
              <a:buNone/>
            </a:pPr>
            <a:r>
              <a:rPr lang="en-US" dirty="0">
                <a:latin typeface="Bookman Old Style" pitchFamily="18" charset="0"/>
              </a:rPr>
              <a:t>			4 Quarters = $1.00</a:t>
            </a:r>
          </a:p>
          <a:p>
            <a:pPr>
              <a:buNone/>
            </a:pPr>
            <a:r>
              <a:rPr lang="en-US" dirty="0">
                <a:latin typeface="Bookman Old Style" pitchFamily="18" charset="0"/>
              </a:rPr>
              <a:t>			3 Quarters = $0.75</a:t>
            </a:r>
          </a:p>
          <a:p>
            <a:pPr>
              <a:buNone/>
            </a:pPr>
            <a:r>
              <a:rPr lang="en-US" dirty="0">
                <a:latin typeface="Bookman Old Style" pitchFamily="18" charset="0"/>
              </a:rPr>
              <a:t>			2 Quarters = $0.50</a:t>
            </a:r>
          </a:p>
          <a:p>
            <a:pPr>
              <a:buNone/>
            </a:pPr>
            <a:r>
              <a:rPr lang="en-US" dirty="0">
                <a:latin typeface="Bookman Old Style" pitchFamily="18" charset="0"/>
              </a:rPr>
              <a:t>			1 Quarters = $0.25</a:t>
            </a:r>
          </a:p>
          <a:p>
            <a:pPr>
              <a:buNone/>
            </a:pPr>
            <a:endParaRPr lang="en-US" dirty="0">
              <a:latin typeface="Bookman Old Style" pitchFamily="18" charset="0"/>
            </a:endParaRPr>
          </a:p>
          <a:p>
            <a:pPr>
              <a:buNone/>
            </a:pPr>
            <a:r>
              <a:rPr lang="en-US" dirty="0">
                <a:latin typeface="Bookman Old Style" pitchFamily="18" charset="0"/>
              </a:rPr>
              <a:t>   Use quarter manipulatives to practice counting quarters.</a:t>
            </a:r>
          </a:p>
          <a:p>
            <a:pPr>
              <a:buNone/>
            </a:pPr>
            <a:r>
              <a:rPr lang="en-US" dirty="0">
                <a:latin typeface="Bookman Old Style" pitchFamily="18" charset="0"/>
              </a:rPr>
              <a:t>		</a:t>
            </a:r>
            <a:endParaRPr lang="en-US" sz="2000" dirty="0">
              <a:latin typeface="Bookman Old Style" pitchFamily="18" charset="0"/>
            </a:endParaRPr>
          </a:p>
          <a:p>
            <a:pPr>
              <a:buNone/>
            </a:pPr>
            <a:endParaRPr lang="en-US" dirty="0"/>
          </a:p>
        </p:txBody>
      </p:sp>
      <p:sp>
        <p:nvSpPr>
          <p:cNvPr id="4" name="Rectangle 3"/>
          <p:cNvSpPr/>
          <p:nvPr/>
        </p:nvSpPr>
        <p:spPr>
          <a:xfrm>
            <a:off x="7010400" y="63246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5" name="slide 14.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5"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2000"/>
                                        <p:tgtEl>
                                          <p:spTgt spid="3">
                                            <p:txEl>
                                              <p:pRg st="0" end="0"/>
                                            </p:txEl>
                                          </p:spTgt>
                                        </p:tgtEl>
                                      </p:cBhvr>
                                    </p:animEffect>
                                  </p:childTnLst>
                                </p:cTn>
                              </p:par>
                            </p:childTnLst>
                          </p:cTn>
                        </p:par>
                        <p:par>
                          <p:cTn id="12" fill="hold">
                            <p:stCondLst>
                              <p:cond delay="4000"/>
                            </p:stCondLst>
                            <p:childTnLst>
                              <p:par>
                                <p:cTn id="13" presetID="1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2000"/>
                                        <p:tgtEl>
                                          <p:spTgt spid="3">
                                            <p:txEl>
                                              <p:pRg st="1" end="1"/>
                                            </p:txEl>
                                          </p:spTgt>
                                        </p:tgtEl>
                                      </p:cBhvr>
                                    </p:animEffect>
                                  </p:childTnLst>
                                </p:cTn>
                              </p:par>
                            </p:childTnLst>
                          </p:cTn>
                        </p:par>
                        <p:par>
                          <p:cTn id="16" fill="hold">
                            <p:stCondLst>
                              <p:cond delay="6000"/>
                            </p:stCondLst>
                            <p:childTnLst>
                              <p:par>
                                <p:cTn id="17" presetID="1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2000"/>
                                        <p:tgtEl>
                                          <p:spTgt spid="3">
                                            <p:txEl>
                                              <p:pRg st="2" end="2"/>
                                            </p:txEl>
                                          </p:spTgt>
                                        </p:tgtEl>
                                      </p:cBhvr>
                                    </p:animEffect>
                                  </p:childTnLst>
                                </p:cTn>
                              </p:par>
                            </p:childTnLst>
                          </p:cTn>
                        </p:par>
                        <p:par>
                          <p:cTn id="20" fill="hold">
                            <p:stCondLst>
                              <p:cond delay="8000"/>
                            </p:stCondLst>
                            <p:childTnLst>
                              <p:par>
                                <p:cTn id="21" presetID="1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2000"/>
                                        <p:tgtEl>
                                          <p:spTgt spid="3">
                                            <p:txEl>
                                              <p:pRg st="3" end="3"/>
                                            </p:txEl>
                                          </p:spTgt>
                                        </p:tgtEl>
                                      </p:cBhvr>
                                    </p:animEffect>
                                  </p:childTnLst>
                                </p:cTn>
                              </p:par>
                            </p:childTnLst>
                          </p:cTn>
                        </p:par>
                        <p:par>
                          <p:cTn id="24" fill="hold">
                            <p:stCondLst>
                              <p:cond delay="10000"/>
                            </p:stCondLst>
                            <p:childTnLst>
                              <p:par>
                                <p:cTn id="25" presetID="1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slide(fromBottom)">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slide(fromBottom)">
                                      <p:cBhvr>
                                        <p:cTn id="3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5"/>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14211" fill="hold"/>
                                        <p:tgtEl>
                                          <p:spTgt spid="5"/>
                                        </p:tgtEl>
                                      </p:cBhvr>
                                    </p:cmd>
                                  </p:childTnLst>
                                </p:cTn>
                              </p:par>
                            </p:childTnLst>
                          </p:cTn>
                        </p:par>
                      </p:childTnLst>
                    </p:cTn>
                  </p:par>
                </p:childTnLst>
              </p:cTn>
              <p:nextCondLst>
                <p:cond evt="onClick" delay="0">
                  <p:tgtEl>
                    <p:spTgt spid="5"/>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44" restart="whenNotActive" fill="hold" evtFilter="cancelBubble" nodeType="interactiveSeq">
                <p:stCondLst>
                  <p:cond evt="onClick" delay="0">
                    <p:tgtEl>
                      <p:spTgt spid="6"/>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afterEffect">
                                  <p:stCondLst>
                                    <p:cond delay="0"/>
                                  </p:stCondLst>
                                  <p:childTnLst>
                                    <p:cmd type="call" cmd="playFrom(0.0)">
                                      <p:cBhvr>
                                        <p:cTn id="48" dur="3266" fill="hold"/>
                                        <p:tgtEl>
                                          <p:spTgt spid="6"/>
                                        </p:tgtEl>
                                      </p:cBhvr>
                                    </p:cmd>
                                  </p:childTnLst>
                                </p:cTn>
                              </p:par>
                            </p:childTnLst>
                          </p:cTn>
                        </p:par>
                      </p:childTnLst>
                    </p:cTn>
                  </p:par>
                </p:childTnLst>
              </p:cTn>
              <p:nextCondLst>
                <p:cond evt="onClick" delay="0">
                  <p:tgtEl>
                    <p:spTgt spid="6"/>
                  </p:tgtEl>
                </p:cond>
              </p:nextCondLst>
            </p:seq>
            <p:audio>
              <p:cMediaNode>
                <p:cTn id="49"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Dollar</a:t>
            </a:r>
          </a:p>
        </p:txBody>
      </p:sp>
      <p:pic>
        <p:nvPicPr>
          <p:cNvPr id="5" name="slide 1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cstate="print"/>
          <a:stretch>
            <a:fillRect/>
          </a:stretch>
        </p:blipFill>
        <p:spPr>
          <a:xfrm>
            <a:off x="8686800" y="152400"/>
            <a:ext cx="304800" cy="304800"/>
          </a:xfrm>
          <a:prstGeom prst="rect">
            <a:avLst/>
          </a:prstGeom>
        </p:spPr>
      </p:pic>
      <p:pic>
        <p:nvPicPr>
          <p:cNvPr id="1030" name="Picture 6" descr="United States one-dollar bill - Wikipedia">
            <a:extLst>
              <a:ext uri="{FF2B5EF4-FFF2-40B4-BE49-F238E27FC236}">
                <a16:creationId xmlns:a16="http://schemas.microsoft.com/office/drawing/2014/main" id="{7939CC1F-7509-26E9-3017-D13FADC69754}"/>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765300" y="1539876"/>
            <a:ext cx="5613400" cy="2349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ack side of a dollar bill">
            <a:extLst>
              <a:ext uri="{FF2B5EF4-FFF2-40B4-BE49-F238E27FC236}">
                <a16:creationId xmlns:a16="http://schemas.microsoft.com/office/drawing/2014/main" id="{C2D85810-FE00-3C0F-8C2E-B160724558E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75" t="3590" r="1666" b="4090"/>
          <a:stretch>
            <a:fillRect/>
          </a:stretch>
        </p:blipFill>
        <p:spPr bwMode="auto">
          <a:xfrm>
            <a:off x="1774825" y="4025901"/>
            <a:ext cx="5613400" cy="2349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advTm="300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67"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Bookman Old Style" pitchFamily="18" charset="0"/>
              </a:rPr>
              <a:t>Dollar</a:t>
            </a:r>
          </a:p>
        </p:txBody>
      </p:sp>
      <p:sp>
        <p:nvSpPr>
          <p:cNvPr id="4" name="Text Placeholder 3"/>
          <p:cNvSpPr>
            <a:spLocks noGrp="1"/>
          </p:cNvSpPr>
          <p:nvPr>
            <p:ph type="body" sz="half" idx="2"/>
          </p:nvPr>
        </p:nvSpPr>
        <p:spPr>
          <a:xfrm>
            <a:off x="457201" y="1435100"/>
            <a:ext cx="2743200" cy="4691063"/>
          </a:xfrm>
        </p:spPr>
        <p:txBody>
          <a:bodyPr/>
          <a:lstStyle/>
          <a:p>
            <a:r>
              <a:rPr lang="en-US" dirty="0">
                <a:latin typeface="Bookman Old Style" pitchFamily="18" charset="0"/>
              </a:rPr>
              <a:t>The  dollar can be a paper bill or a coin. Its value is 100 cents. </a:t>
            </a:r>
            <a:endParaRPr lang="en-US" dirty="0"/>
          </a:p>
        </p:txBody>
      </p:sp>
      <p:pic>
        <p:nvPicPr>
          <p:cNvPr id="12" name="Picture 6" descr="face side of United States one-dollar bill">
            <a:extLst>
              <a:ext uri="{FF2B5EF4-FFF2-40B4-BE49-F238E27FC236}">
                <a16:creationId xmlns:a16="http://schemas.microsoft.com/office/drawing/2014/main" id="{60963837-31B9-F787-D194-C55161FAA0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8200" y="854075"/>
            <a:ext cx="5613400" cy="23495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back side of US one dollar bill">
            <a:extLst>
              <a:ext uri="{FF2B5EF4-FFF2-40B4-BE49-F238E27FC236}">
                <a16:creationId xmlns:a16="http://schemas.microsoft.com/office/drawing/2014/main" id="{7836D2DE-2B47-0ABA-B192-140A5372D7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75" t="3590" r="1666" b="4090"/>
          <a:stretch>
            <a:fillRect/>
          </a:stretch>
        </p:blipFill>
        <p:spPr bwMode="auto">
          <a:xfrm>
            <a:off x="3378200" y="3419475"/>
            <a:ext cx="5613400" cy="2349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19800" y="6400800"/>
            <a:ext cx="2667000" cy="369332"/>
          </a:xfrm>
          <a:prstGeom prst="rect">
            <a:avLst/>
          </a:prstGeom>
          <a:noFill/>
        </p:spPr>
        <p:txBody>
          <a:bodyPr wrap="square" rtlCol="0">
            <a:spAutoFit/>
          </a:bodyPr>
          <a:lstStyle/>
          <a:p>
            <a:r>
              <a:rPr lang="en-US" dirty="0">
                <a:hlinkClick r:id="rId6" action="ppaction://hlinksldjump"/>
              </a:rPr>
              <a:t>Click here for next page</a:t>
            </a:r>
            <a:endParaRPr lang="en-US" dirty="0"/>
          </a:p>
        </p:txBody>
      </p:sp>
      <p:pic>
        <p:nvPicPr>
          <p:cNvPr id="8" name="slide 1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98"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Counting Dollars</a:t>
            </a:r>
          </a:p>
        </p:txBody>
      </p:sp>
      <p:sp>
        <p:nvSpPr>
          <p:cNvPr id="3" name="Content Placeholder 2"/>
          <p:cNvSpPr>
            <a:spLocks noGrp="1"/>
          </p:cNvSpPr>
          <p:nvPr>
            <p:ph idx="1"/>
          </p:nvPr>
        </p:nvSpPr>
        <p:spPr/>
        <p:txBody>
          <a:bodyPr>
            <a:normAutofit fontScale="77500" lnSpcReduction="20000"/>
          </a:bodyPr>
          <a:lstStyle/>
          <a:p>
            <a:pPr algn="ctr">
              <a:buNone/>
            </a:pPr>
            <a:endParaRPr lang="en-US" dirty="0">
              <a:latin typeface="Bookman Old Style" pitchFamily="18" charset="0"/>
            </a:endParaRPr>
          </a:p>
          <a:p>
            <a:pPr algn="ctr">
              <a:buNone/>
            </a:pPr>
            <a:endParaRPr lang="en-US" dirty="0">
              <a:latin typeface="Bookman Old Style" pitchFamily="18" charset="0"/>
            </a:endParaRP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100 pennies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20 nickels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10 dimes</a:t>
            </a:r>
          </a:p>
          <a:p>
            <a:pPr algn="ctr">
              <a:buNone/>
            </a:pPr>
            <a:r>
              <a:rPr lang="en-US" dirty="0">
                <a:latin typeface="Bookman Old Style" pitchFamily="18" charset="0"/>
              </a:rPr>
              <a:t>1 Dollar </a:t>
            </a:r>
            <a:r>
              <a:rPr lang="en-US" b="1" dirty="0">
                <a:latin typeface="Bookman Old Style" pitchFamily="18" charset="0"/>
              </a:rPr>
              <a:t>=</a:t>
            </a:r>
            <a:r>
              <a:rPr lang="en-US" dirty="0">
                <a:latin typeface="Bookman Old Style" pitchFamily="18" charset="0"/>
              </a:rPr>
              <a:t> $1.00 = 4 quarters</a:t>
            </a:r>
          </a:p>
          <a:p>
            <a:pPr algn="ctr">
              <a:buNone/>
            </a:pPr>
            <a:endParaRPr lang="en-US" dirty="0">
              <a:latin typeface="Bookman Old Style" pitchFamily="18" charset="0"/>
            </a:endParaRPr>
          </a:p>
          <a:p>
            <a:pPr>
              <a:buNone/>
            </a:pPr>
            <a:endParaRPr lang="en-US" dirty="0">
              <a:latin typeface="Bookman Old Style" pitchFamily="18" charset="0"/>
            </a:endParaRPr>
          </a:p>
          <a:p>
            <a:pPr>
              <a:buNone/>
            </a:pPr>
            <a:endParaRPr lang="en-US" dirty="0">
              <a:latin typeface="Bookman Old Style" pitchFamily="18" charset="0"/>
            </a:endParaRPr>
          </a:p>
          <a:p>
            <a:pPr>
              <a:buNone/>
            </a:pPr>
            <a:r>
              <a:rPr lang="en-US" sz="2800" dirty="0">
                <a:latin typeface="Bookman Old Style" pitchFamily="18" charset="0"/>
              </a:rPr>
              <a:t>   Use manipulative coins to practice counting each type of coin to $1.00.</a:t>
            </a:r>
          </a:p>
          <a:p>
            <a:pPr>
              <a:buNone/>
            </a:pPr>
            <a:r>
              <a:rPr lang="en-US" dirty="0">
                <a:latin typeface="Bookman Old Style" pitchFamily="18" charset="0"/>
              </a:rPr>
              <a:t>			</a:t>
            </a:r>
            <a:endParaRPr lang="en-US" dirty="0"/>
          </a:p>
        </p:txBody>
      </p:sp>
      <p:sp>
        <p:nvSpPr>
          <p:cNvPr id="5" name="TextBox 4"/>
          <p:cNvSpPr txBox="1"/>
          <p:nvPr/>
        </p:nvSpPr>
        <p:spPr>
          <a:xfrm>
            <a:off x="5715000" y="6400800"/>
            <a:ext cx="2819400" cy="369332"/>
          </a:xfrm>
          <a:prstGeom prst="rect">
            <a:avLst/>
          </a:prstGeom>
          <a:noFill/>
        </p:spPr>
        <p:txBody>
          <a:bodyPr wrap="square" rtlCol="0">
            <a:spAutoFit/>
          </a:bodyPr>
          <a:lstStyle/>
          <a:p>
            <a:r>
              <a:rPr lang="en-US" dirty="0">
                <a:hlinkClick r:id="rId4" action="ppaction://hlinksldjump"/>
              </a:rPr>
              <a:t>Return to Contents</a:t>
            </a:r>
            <a:endParaRPr lang="en-US" dirty="0"/>
          </a:p>
        </p:txBody>
      </p:sp>
      <p:pic>
        <p:nvPicPr>
          <p:cNvPr id="6" name="slide 1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slide(fromBottom)">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Bottom)">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Bottom)">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childTnLst>
                          </p:cTn>
                        </p:par>
                        <p:par>
                          <p:cTn id="27" fill="hold">
                            <p:stCondLst>
                              <p:cond delay="500"/>
                            </p:stCondLst>
                            <p:childTnLst>
                              <p:par>
                                <p:cTn id="28" presetID="12" presetClass="entr" presetSubtype="4" fill="hold" grpId="0" nodeType="after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slide(fromBottom)">
                                      <p:cBhvr>
                                        <p:cTn id="30" dur="500"/>
                                        <p:tgtEl>
                                          <p:spTgt spid="3">
                                            <p:txEl>
                                              <p:pRg st="9" end="9"/>
                                            </p:txEl>
                                          </p:spTgt>
                                        </p:tgtEl>
                                      </p:cBhvr>
                                    </p:animEffect>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slide(fromBottom)">
                                      <p:cBhvr>
                                        <p:cTn id="3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6"/>
                    </p:tgtEl>
                  </p:cond>
                </p:stCondLst>
                <p:endSync evt="end" delay="0">
                  <p:rtn val="all"/>
                </p:endSync>
                <p:childTnLst>
                  <p:par>
                    <p:cTn id="36" fill="hold">
                      <p:stCondLst>
                        <p:cond delay="0"/>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5669" fill="hold"/>
                                        <p:tgtEl>
                                          <p:spTgt spid="6"/>
                                        </p:tgtEl>
                                      </p:cBhvr>
                                    </p:cmd>
                                  </p:childTnLst>
                                </p:cTn>
                              </p:par>
                            </p:childTnLst>
                          </p:cTn>
                        </p:par>
                      </p:childTnLst>
                    </p:cTn>
                  </p:par>
                </p:childTnLst>
              </p:cTn>
              <p:nextCondLst>
                <p:cond evt="onClick" delay="0">
                  <p:tgtEl>
                    <p:spTgt spid="6"/>
                  </p:tgtEl>
                </p:cond>
              </p:nextCondLst>
            </p:seq>
            <p:audio>
              <p:cMediaNode>
                <p:cTn id="40"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Activities</a:t>
            </a:r>
          </a:p>
        </p:txBody>
      </p:sp>
      <p:sp>
        <p:nvSpPr>
          <p:cNvPr id="3" name="Subtitle 2"/>
          <p:cNvSpPr>
            <a:spLocks noGrp="1"/>
          </p:cNvSpPr>
          <p:nvPr>
            <p:ph type="subTitle" idx="1"/>
          </p:nvPr>
        </p:nvSpPr>
        <p:spPr/>
        <p:txBody>
          <a:bodyPr/>
          <a:lstStyle/>
          <a:p>
            <a:endParaRPr lang="en-US" dirty="0"/>
          </a:p>
        </p:txBody>
      </p:sp>
      <p:pic>
        <p:nvPicPr>
          <p:cNvPr id="4" name="slide 18.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cstate="print"/>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1470025"/>
          </a:xfrm>
        </p:spPr>
        <p:txBody>
          <a:bodyPr/>
          <a:lstStyle/>
          <a:p>
            <a:r>
              <a:rPr lang="en-US" dirty="0"/>
              <a:t>Practice Identifying Coins</a:t>
            </a:r>
          </a:p>
        </p:txBody>
      </p:sp>
      <p:sp>
        <p:nvSpPr>
          <p:cNvPr id="3" name="Subtitle 2"/>
          <p:cNvSpPr>
            <a:spLocks noGrp="1"/>
          </p:cNvSpPr>
          <p:nvPr>
            <p:ph type="subTitle" idx="1"/>
          </p:nvPr>
        </p:nvSpPr>
        <p:spPr>
          <a:xfrm>
            <a:off x="1371600" y="1981200"/>
            <a:ext cx="6400800" cy="3505200"/>
          </a:xfrm>
        </p:spPr>
        <p:txBody>
          <a:bodyPr/>
          <a:lstStyle/>
          <a:p>
            <a:r>
              <a:rPr lang="en-US" dirty="0">
                <a:hlinkClick r:id="rId4"/>
              </a:rPr>
              <a:t>Click here for online activity #</a:t>
            </a:r>
            <a:r>
              <a:rPr lang="en-US" dirty="0"/>
              <a:t>1</a:t>
            </a:r>
          </a:p>
          <a:p>
            <a:r>
              <a:rPr lang="en-US" dirty="0">
                <a:hlinkClick r:id="rId5"/>
              </a:rPr>
              <a:t>Click here for online activity #</a:t>
            </a:r>
            <a:r>
              <a:rPr lang="en-US" dirty="0"/>
              <a:t>2</a:t>
            </a:r>
          </a:p>
          <a:p>
            <a:endParaRPr lang="en-US" dirty="0"/>
          </a:p>
          <a:p>
            <a:endParaRPr lang="en-US" dirty="0"/>
          </a:p>
          <a:p>
            <a:endParaRPr lang="en-US" dirty="0"/>
          </a:p>
        </p:txBody>
      </p:sp>
      <p:pic>
        <p:nvPicPr>
          <p:cNvPr id="4" name="slide 1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8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Contents</a:t>
            </a:r>
          </a:p>
        </p:txBody>
      </p:sp>
      <p:sp>
        <p:nvSpPr>
          <p:cNvPr id="3" name="Content Placeholder 2"/>
          <p:cNvSpPr>
            <a:spLocks noGrp="1"/>
          </p:cNvSpPr>
          <p:nvPr>
            <p:ph idx="1"/>
          </p:nvPr>
        </p:nvSpPr>
        <p:spPr/>
        <p:txBody>
          <a:bodyPr/>
          <a:lstStyle/>
          <a:p>
            <a:r>
              <a:rPr lang="en-US" dirty="0"/>
              <a:t>Click </a:t>
            </a:r>
            <a:r>
              <a:rPr lang="en-US" dirty="0">
                <a:hlinkClick r:id="rId4" action="ppaction://hlinksldjump"/>
              </a:rPr>
              <a:t>here</a:t>
            </a:r>
            <a:r>
              <a:rPr lang="en-US" dirty="0"/>
              <a:t> to study the Penny</a:t>
            </a:r>
          </a:p>
          <a:p>
            <a:r>
              <a:rPr lang="en-US" dirty="0"/>
              <a:t>Click </a:t>
            </a:r>
            <a:r>
              <a:rPr lang="en-US" dirty="0">
                <a:hlinkClick r:id="rId5" action="ppaction://hlinksldjump"/>
              </a:rPr>
              <a:t>here</a:t>
            </a:r>
            <a:r>
              <a:rPr lang="en-US" dirty="0"/>
              <a:t> to study the Nickel</a:t>
            </a:r>
          </a:p>
          <a:p>
            <a:r>
              <a:rPr lang="en-US" dirty="0"/>
              <a:t>Click </a:t>
            </a:r>
            <a:r>
              <a:rPr lang="en-US" dirty="0">
                <a:hlinkClick r:id="rId6" action="ppaction://hlinksldjump"/>
              </a:rPr>
              <a:t>here</a:t>
            </a:r>
            <a:r>
              <a:rPr lang="en-US" dirty="0"/>
              <a:t> to study the Dime</a:t>
            </a:r>
          </a:p>
          <a:p>
            <a:r>
              <a:rPr lang="en-US" dirty="0"/>
              <a:t>Click </a:t>
            </a:r>
            <a:r>
              <a:rPr lang="en-US" dirty="0">
                <a:hlinkClick r:id="rId7" action="ppaction://hlinksldjump"/>
              </a:rPr>
              <a:t>here</a:t>
            </a:r>
            <a:r>
              <a:rPr lang="en-US" dirty="0"/>
              <a:t> to study the Quarter</a:t>
            </a:r>
          </a:p>
          <a:p>
            <a:r>
              <a:rPr lang="en-US" dirty="0"/>
              <a:t>Click </a:t>
            </a:r>
            <a:r>
              <a:rPr lang="en-US" dirty="0">
                <a:hlinkClick r:id="rId8" action="ppaction://hlinksldjump"/>
              </a:rPr>
              <a:t>here</a:t>
            </a:r>
            <a:r>
              <a:rPr lang="en-US" dirty="0"/>
              <a:t> to study the Dollar</a:t>
            </a:r>
          </a:p>
          <a:p>
            <a:r>
              <a:rPr lang="en-US" dirty="0"/>
              <a:t>Click </a:t>
            </a:r>
            <a:r>
              <a:rPr lang="en-US" dirty="0">
                <a:hlinkClick r:id="rId9" action="ppaction://hlinksldjump"/>
              </a:rPr>
              <a:t>here</a:t>
            </a:r>
            <a:r>
              <a:rPr lang="en-US" dirty="0"/>
              <a:t> for extra activities</a:t>
            </a:r>
          </a:p>
        </p:txBody>
      </p:sp>
      <p:pic>
        <p:nvPicPr>
          <p:cNvPr id="4" name="slide 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10" cstate="print"/>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4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Counting Coins </a:t>
            </a:r>
          </a:p>
        </p:txBody>
      </p:sp>
      <p:sp>
        <p:nvSpPr>
          <p:cNvPr id="3" name="Content Placeholder 2"/>
          <p:cNvSpPr>
            <a:spLocks noGrp="1"/>
          </p:cNvSpPr>
          <p:nvPr>
            <p:ph idx="1"/>
          </p:nvPr>
        </p:nvSpPr>
        <p:spPr/>
        <p:txBody>
          <a:bodyPr/>
          <a:lstStyle/>
          <a:p>
            <a:pPr>
              <a:buNone/>
            </a:pPr>
            <a:endParaRPr lang="en-US" dirty="0"/>
          </a:p>
          <a:p>
            <a:pPr algn="ctr">
              <a:buNone/>
            </a:pPr>
            <a:endParaRPr lang="en-US" dirty="0"/>
          </a:p>
          <a:p>
            <a:pPr algn="ctr">
              <a:buNone/>
            </a:pPr>
            <a:r>
              <a:rPr lang="en-US" dirty="0">
                <a:hlinkClick r:id="rId4"/>
              </a:rPr>
              <a:t>Click here to watch a counting money music video</a:t>
            </a:r>
            <a:endParaRPr lang="en-US" dirty="0"/>
          </a:p>
        </p:txBody>
      </p:sp>
      <p:pic>
        <p:nvPicPr>
          <p:cNvPr id="4" name="slide 20.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382000" y="3810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83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Bookman Old Style" pitchFamily="18" charset="0"/>
              </a:rPr>
              <a:t>Coin Practice Test</a:t>
            </a:r>
          </a:p>
        </p:txBody>
      </p:sp>
      <p:sp>
        <p:nvSpPr>
          <p:cNvPr id="3" name="Subtitle 2"/>
          <p:cNvSpPr>
            <a:spLocks noGrp="1"/>
          </p:cNvSpPr>
          <p:nvPr>
            <p:ph type="subTitle" idx="1"/>
          </p:nvPr>
        </p:nvSpPr>
        <p:spPr/>
        <p:txBody>
          <a:bodyPr/>
          <a:lstStyle/>
          <a:p>
            <a:r>
              <a:rPr lang="en-US" dirty="0"/>
              <a:t>Click on the correct answer.</a:t>
            </a:r>
          </a:p>
        </p:txBody>
      </p:sp>
      <p:pic>
        <p:nvPicPr>
          <p:cNvPr id="4" name="slide 2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3"/>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on the dime</a:t>
            </a:r>
          </a:p>
        </p:txBody>
      </p:sp>
      <p:sp>
        <p:nvSpPr>
          <p:cNvPr id="3" name="Text Placeholder 2"/>
          <p:cNvSpPr>
            <a:spLocks noGrp="1"/>
          </p:cNvSpPr>
          <p:nvPr>
            <p:ph type="body" idx="1"/>
          </p:nvPr>
        </p:nvSpPr>
        <p:spPr/>
        <p:txBody>
          <a:bodyPr/>
          <a:lstStyle/>
          <a:p>
            <a:endParaRPr lang="en-US" dirty="0"/>
          </a:p>
        </p:txBody>
      </p:sp>
      <p:pic>
        <p:nvPicPr>
          <p:cNvPr id="7" name="Content Placeholder 6" descr="dime tails side">
            <a:hlinkClick r:id="rId3" action="ppaction://hlinksldjump"/>
          </p:cNvPr>
          <p:cNvPicPr>
            <a:picLocks noGrp="1" noChangeAspect="1"/>
          </p:cNvPicPr>
          <p:nvPr>
            <p:ph sz="half" idx="2"/>
          </p:nvPr>
        </p:nvPicPr>
        <p:blipFill>
          <a:blip r:embed="rId4"/>
          <a:stretch>
            <a:fillRect/>
          </a:stretch>
        </p:blipFill>
        <p:spPr>
          <a:xfrm>
            <a:off x="1715294" y="3398044"/>
            <a:ext cx="1524000" cy="1504950"/>
          </a:xfrm>
        </p:spPr>
      </p:pic>
      <p:sp>
        <p:nvSpPr>
          <p:cNvPr id="5" name="Text Placeholder 4"/>
          <p:cNvSpPr>
            <a:spLocks noGrp="1"/>
          </p:cNvSpPr>
          <p:nvPr>
            <p:ph type="body" sz="quarter" idx="3"/>
          </p:nvPr>
        </p:nvSpPr>
        <p:spPr/>
        <p:txBody>
          <a:bodyPr/>
          <a:lstStyle/>
          <a:p>
            <a:endParaRPr lang="en-US" dirty="0"/>
          </a:p>
        </p:txBody>
      </p:sp>
      <p:pic>
        <p:nvPicPr>
          <p:cNvPr id="8" name="Content Placeholder 7" descr="nickel face side">
            <a:hlinkClick r:id="rId5" action="ppaction://hlinksldjump"/>
          </p:cNvPr>
          <p:cNvPicPr>
            <a:picLocks noGrp="1" noChangeAspect="1"/>
          </p:cNvPicPr>
          <p:nvPr>
            <p:ph sz="quarter" idx="4"/>
          </p:nvPr>
        </p:nvPicPr>
        <p:blipFill>
          <a:blip r:embed="rId6"/>
          <a:stretch>
            <a:fillRect/>
          </a:stretch>
        </p:blipFill>
        <p:spPr>
          <a:xfrm>
            <a:off x="5903912" y="3398044"/>
            <a:ext cx="1524000" cy="1504950"/>
          </a:xfrm>
        </p:spPr>
      </p:pic>
      <p:pic>
        <p:nvPicPr>
          <p:cNvPr id="9" name="slide 2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a:stretch>
            <a:fillRect/>
          </a:stretch>
        </p:blipFill>
        <p:spPr>
          <a:xfrm>
            <a:off x="8686800" y="152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9"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That’s Correct!</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2286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Oops, Wrong</a:t>
            </a:r>
          </a:p>
        </p:txBody>
      </p:sp>
      <p:sp>
        <p:nvSpPr>
          <p:cNvPr id="3" name="Subtitle 2"/>
          <p:cNvSpPr>
            <a:spLocks noGrp="1"/>
          </p:cNvSpPr>
          <p:nvPr>
            <p:ph type="subTitle" idx="1"/>
          </p:nvPr>
        </p:nvSpPr>
        <p:spPr/>
        <p:txBody>
          <a:bodyPr/>
          <a:lstStyle/>
          <a:p>
            <a:r>
              <a:rPr lang="en-US" dirty="0"/>
              <a:t>Remember the dime is the smallest coin.</a:t>
            </a:r>
          </a:p>
          <a:p>
            <a:r>
              <a:rPr lang="en-US" dirty="0"/>
              <a:t>Dime =</a:t>
            </a:r>
          </a:p>
        </p:txBody>
      </p:sp>
      <p:pic>
        <p:nvPicPr>
          <p:cNvPr id="4" name="Picture 3" descr="dime tails side"/>
          <p:cNvPicPr>
            <a:picLocks noChangeAspect="1"/>
          </p:cNvPicPr>
          <p:nvPr/>
        </p:nvPicPr>
        <p:blipFill>
          <a:blip r:embed="rId4"/>
          <a:stretch>
            <a:fillRect/>
          </a:stretch>
        </p:blipFill>
        <p:spPr>
          <a:xfrm>
            <a:off x="5334000" y="4724400"/>
            <a:ext cx="1524000" cy="1504950"/>
          </a:xfrm>
          <a:prstGeom prst="rect">
            <a:avLst/>
          </a:prstGeom>
        </p:spPr>
      </p:pic>
      <p:pic>
        <p:nvPicPr>
          <p:cNvPr id="5" name="slide 2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 penny is worth ____.</a:t>
            </a:r>
          </a:p>
        </p:txBody>
      </p:sp>
      <p:sp>
        <p:nvSpPr>
          <p:cNvPr id="3" name="Content Placeholder 2"/>
          <p:cNvSpPr>
            <a:spLocks noGrp="1"/>
          </p:cNvSpPr>
          <p:nvPr>
            <p:ph sz="half" idx="1"/>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3" action="ppaction://hlinksldjump"/>
              </a:rPr>
              <a:t>$0.45</a:t>
            </a:r>
            <a:endParaRPr lang="en-US" dirty="0"/>
          </a:p>
        </p:txBody>
      </p:sp>
      <p:sp>
        <p:nvSpPr>
          <p:cNvPr id="4" name="Content Placeholder 3"/>
          <p:cNvSpPr>
            <a:spLocks noGrp="1"/>
          </p:cNvSpPr>
          <p:nvPr>
            <p:ph sz="half" idx="2"/>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4" action="ppaction://hlinksldjump"/>
              </a:rPr>
              <a:t>$0.01</a:t>
            </a:r>
            <a:endParaRPr lang="en-US" dirty="0"/>
          </a:p>
        </p:txBody>
      </p:sp>
      <p:pic>
        <p:nvPicPr>
          <p:cNvPr id="5" name="slide 2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4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Correct Again!</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2286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a:t>
            </a:r>
          </a:p>
        </p:txBody>
      </p:sp>
      <p:sp>
        <p:nvSpPr>
          <p:cNvPr id="3" name="Subtitle 2"/>
          <p:cNvSpPr>
            <a:spLocks noGrp="1"/>
          </p:cNvSpPr>
          <p:nvPr>
            <p:ph type="subTitle" idx="1"/>
          </p:nvPr>
        </p:nvSpPr>
        <p:spPr/>
        <p:txBody>
          <a:bodyPr/>
          <a:lstStyle/>
          <a:p>
            <a:r>
              <a:rPr lang="en-US" dirty="0"/>
              <a:t>Remember the penny is worth $0.01 </a:t>
            </a:r>
          </a:p>
          <a:p>
            <a:r>
              <a:rPr lang="en-US" dirty="0"/>
              <a:t>1 Penny = 1 Cent</a:t>
            </a:r>
          </a:p>
        </p:txBody>
      </p:sp>
      <p:pic>
        <p:nvPicPr>
          <p:cNvPr id="4" name="slide 28.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44"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nickel is worth ______.</a:t>
            </a:r>
          </a:p>
        </p:txBody>
      </p:sp>
      <p:sp>
        <p:nvSpPr>
          <p:cNvPr id="3" name="Content Placeholder 2"/>
          <p:cNvSpPr>
            <a:spLocks noGrp="1"/>
          </p:cNvSpPr>
          <p:nvPr>
            <p:ph sz="half" idx="1"/>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3" action="ppaction://hlinksldjump"/>
              </a:rPr>
              <a:t>$0.05</a:t>
            </a:r>
            <a:endParaRPr lang="en-US" dirty="0"/>
          </a:p>
        </p:txBody>
      </p:sp>
      <p:sp>
        <p:nvSpPr>
          <p:cNvPr id="4" name="Content Placeholder 3"/>
          <p:cNvSpPr>
            <a:spLocks noGrp="1"/>
          </p:cNvSpPr>
          <p:nvPr>
            <p:ph sz="half" idx="2"/>
          </p:nvPr>
        </p:nvSpPr>
        <p:spPr/>
        <p:txBody>
          <a:bodyPr/>
          <a:lstStyle/>
          <a:p>
            <a:pPr algn="ctr">
              <a:buNone/>
            </a:pPr>
            <a:endParaRPr lang="en-US" dirty="0"/>
          </a:p>
          <a:p>
            <a:pPr algn="ctr">
              <a:buNone/>
            </a:pPr>
            <a:endParaRPr lang="en-US" dirty="0"/>
          </a:p>
          <a:p>
            <a:pPr algn="ctr">
              <a:buNone/>
            </a:pPr>
            <a:endParaRPr lang="en-US" dirty="0"/>
          </a:p>
          <a:p>
            <a:pPr algn="ctr">
              <a:buNone/>
            </a:pPr>
            <a:r>
              <a:rPr lang="en-US" dirty="0">
                <a:hlinkClick r:id="rId4" action="ppaction://hlinksldjump"/>
              </a:rPr>
              <a:t>$0.25</a:t>
            </a:r>
            <a:endParaRPr lang="en-US" dirty="0"/>
          </a:p>
        </p:txBody>
      </p:sp>
      <p:pic>
        <p:nvPicPr>
          <p:cNvPr id="5" name="slide 32.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63"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Correct!</a:t>
            </a:r>
          </a:p>
        </p:txBody>
      </p:sp>
      <p:sp>
        <p:nvSpPr>
          <p:cNvPr id="3" name="Subtitle 2"/>
          <p:cNvSpPr>
            <a:spLocks noGrp="1"/>
          </p:cNvSpPr>
          <p:nvPr>
            <p:ph type="subTitle" idx="1"/>
          </p:nvPr>
        </p:nvSpPr>
        <p:spPr/>
        <p:txBody>
          <a:bodyPr/>
          <a:lstStyle/>
          <a:p>
            <a:r>
              <a:rPr lang="en-US" dirty="0"/>
              <a:t>Good Job!</a:t>
            </a:r>
          </a:p>
        </p:txBody>
      </p:sp>
      <p:pic>
        <p:nvPicPr>
          <p:cNvPr id="4" name="correct answer.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86800" y="1524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482"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The Penny</a:t>
            </a:r>
          </a:p>
        </p:txBody>
      </p:sp>
      <p:pic>
        <p:nvPicPr>
          <p:cNvPr id="4" name="Content Placeholder 3" descr="collage of pennies"/>
          <p:cNvPicPr>
            <a:picLocks noGrp="1" noChangeAspect="1"/>
          </p:cNvPicPr>
          <p:nvPr>
            <p:ph idx="1"/>
          </p:nvPr>
        </p:nvPicPr>
        <p:blipFill>
          <a:blip r:embed="rId4" cstate="print"/>
          <a:stretch>
            <a:fillRect/>
          </a:stretch>
        </p:blipFill>
        <p:spPr>
          <a:xfrm rot="693785">
            <a:off x="1371599" y="1262856"/>
            <a:ext cx="5948485" cy="48331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slide3.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868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4"/>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150" fill="hold"/>
                                        <p:tgtEl>
                                          <p:spTgt spid="5"/>
                                        </p:tgtEl>
                                      </p:cBhvr>
                                    </p:cmd>
                                  </p:childTnLst>
                                </p:cTn>
                              </p:par>
                            </p:childTnLst>
                          </p:cTn>
                        </p:par>
                      </p:childTnLst>
                    </p:cTn>
                  </p:par>
                </p:childTnLst>
              </p:cTn>
              <p:nextCondLst>
                <p:cond evt="onClick" delay="0">
                  <p:tgtEl>
                    <p:spTgt spid="5"/>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 This Time</a:t>
            </a:r>
          </a:p>
        </p:txBody>
      </p:sp>
      <p:sp>
        <p:nvSpPr>
          <p:cNvPr id="3" name="Subtitle 2"/>
          <p:cNvSpPr>
            <a:spLocks noGrp="1"/>
          </p:cNvSpPr>
          <p:nvPr>
            <p:ph type="subTitle" idx="1"/>
          </p:nvPr>
        </p:nvSpPr>
        <p:spPr>
          <a:xfrm>
            <a:off x="1143000" y="3886200"/>
            <a:ext cx="6629400" cy="1752600"/>
          </a:xfrm>
        </p:spPr>
        <p:txBody>
          <a:bodyPr/>
          <a:lstStyle/>
          <a:p>
            <a:r>
              <a:rPr lang="en-US" dirty="0"/>
              <a:t>Remember the nickel is worth 5 cents.</a:t>
            </a:r>
          </a:p>
          <a:p>
            <a:r>
              <a:rPr lang="en-US" dirty="0"/>
              <a:t>1 Nickel = $0.05</a:t>
            </a:r>
          </a:p>
          <a:p>
            <a:endParaRPr lang="en-US" dirty="0"/>
          </a:p>
        </p:txBody>
      </p:sp>
      <p:pic>
        <p:nvPicPr>
          <p:cNvPr id="6" name="slide 34.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4"/>
          <a:stretch>
            <a:fillRect/>
          </a:stretch>
        </p:blipFill>
        <p:spPr>
          <a:xfrm>
            <a:off x="8610600" y="2286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5"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on the quarter.</a:t>
            </a:r>
          </a:p>
        </p:txBody>
      </p:sp>
      <p:pic>
        <p:nvPicPr>
          <p:cNvPr id="5" name="Content Placeholder 4" descr="quarter both heads and tails sides">
            <a:hlinkClick r:id="rId3" action="ppaction://hlinksldjump"/>
          </p:cNvPr>
          <p:cNvPicPr>
            <a:picLocks noGrp="1" noChangeAspect="1"/>
          </p:cNvPicPr>
          <p:nvPr>
            <p:ph sz="half" idx="1"/>
          </p:nvPr>
        </p:nvPicPr>
        <p:blipFill>
          <a:blip r:embed="rId4"/>
          <a:stretch>
            <a:fillRect/>
          </a:stretch>
        </p:blipFill>
        <p:spPr>
          <a:xfrm>
            <a:off x="1714500" y="3124200"/>
            <a:ext cx="2239962" cy="1119981"/>
          </a:xfrm>
        </p:spPr>
      </p:pic>
      <p:pic>
        <p:nvPicPr>
          <p:cNvPr id="6" name="Content Placeholder 5" descr="dime both heads and tails sides">
            <a:hlinkClick r:id="rId5" action="ppaction://hlinksldjump"/>
          </p:cNvPr>
          <p:cNvPicPr>
            <a:picLocks noGrp="1" noChangeAspect="1"/>
          </p:cNvPicPr>
          <p:nvPr>
            <p:ph sz="half" idx="2"/>
          </p:nvPr>
        </p:nvPicPr>
        <p:blipFill>
          <a:blip r:embed="rId6"/>
          <a:stretch>
            <a:fillRect/>
          </a:stretch>
        </p:blipFill>
        <p:spPr>
          <a:xfrm>
            <a:off x="5181600" y="3036651"/>
            <a:ext cx="2247900" cy="1250394"/>
          </a:xfrm>
        </p:spPr>
      </p:pic>
      <p:pic>
        <p:nvPicPr>
          <p:cNvPr id="7" name="slide 3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a:stretch>
            <a:fillRect/>
          </a:stretch>
        </p:blipFill>
        <p:spPr>
          <a:xfrm>
            <a:off x="8686800" y="228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4"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a:latin typeface="Bookman Old Style" pitchFamily="18" charset="0"/>
              </a:rPr>
              <a:t>Yes! Correct!</a:t>
            </a:r>
          </a:p>
        </p:txBody>
      </p:sp>
      <p:sp>
        <p:nvSpPr>
          <p:cNvPr id="3" name="Subtitle 2"/>
          <p:cNvSpPr>
            <a:spLocks noGrp="1"/>
          </p:cNvSpPr>
          <p:nvPr>
            <p:ph type="subTitle" idx="1"/>
          </p:nvPr>
        </p:nvSpPr>
        <p:spPr/>
        <p:txBody>
          <a:bodyPr/>
          <a:lstStyle/>
          <a:p>
            <a:r>
              <a:rPr lang="en-US" dirty="0"/>
              <a:t>Good Job!</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fill="hold" grpId="0" nodeType="afterEffect">
                                  <p:stCondLst>
                                    <p:cond delay="0"/>
                                  </p:stCondLst>
                                  <p:childTnLst>
                                    <p:animClr clrSpc="rgb" dir="cw">
                                      <p:cBhvr override="childStyle">
                                        <p:cTn id="6" dur="1900" fill="hold">
                                          <p:stCondLst>
                                            <p:cond delay="100"/>
                                          </p:stCondLst>
                                        </p:cTn>
                                        <p:tgtEl>
                                          <p:spTgt spid="2"/>
                                        </p:tgtEl>
                                        <p:attrNameLst>
                                          <p:attrName>style.color</p:attrName>
                                        </p:attrNameLst>
                                      </p:cBhvr>
                                      <p:to>
                                        <a:schemeClr val="accent2"/>
                                      </p:to>
                                    </p:animClr>
                                    <p:animClr clrSpc="rgb" dir="cw">
                                      <p:cBhvr>
                                        <p:cTn id="7" dur="1900" fill="hold">
                                          <p:stCondLst>
                                            <p:cond delay="100"/>
                                          </p:stCondLst>
                                        </p:cTn>
                                        <p:tgtEl>
                                          <p:spTgt spid="2"/>
                                        </p:tgtEl>
                                        <p:attrNameLst>
                                          <p:attrName>fillColor</p:attrName>
                                        </p:attrNameLst>
                                      </p:cBhvr>
                                      <p:to>
                                        <a:schemeClr val="accent2"/>
                                      </p:to>
                                    </p:animClr>
                                    <p:set>
                                      <p:cBhvr>
                                        <p:cTn id="8" dur="1900" fill="hold">
                                          <p:stCondLst>
                                            <p:cond delay="100"/>
                                          </p:stCondLst>
                                        </p:cTn>
                                        <p:tgtEl>
                                          <p:spTgt spid="2"/>
                                        </p:tgtEl>
                                        <p:attrNameLst>
                                          <p:attrName>fill.type</p:attrName>
                                        </p:attrNameLst>
                                      </p:cBhvr>
                                      <p:to>
                                        <p:strVal val="solid"/>
                                      </p:to>
                                    </p:set>
                                    <p:set>
                                      <p:cBhvr>
                                        <p:cTn id="9" dur="1900" fill="hold">
                                          <p:stCondLst>
                                            <p:cond delay="100"/>
                                          </p:stCondLst>
                                        </p:cTn>
                                        <p:tgtEl>
                                          <p:spTgt spid="2"/>
                                        </p:tgtEl>
                                        <p:attrNameLst>
                                          <p:attrName>fill.on</p:attrName>
                                        </p:attrNameLst>
                                      </p:cBhvr>
                                      <p:to>
                                        <p:strVal val="true"/>
                                      </p:to>
                                    </p:set>
                                    <p:animScale>
                                      <p:cBhvr>
                                        <p:cTn id="10" dur="200" fill="hold">
                                          <p:stCondLst>
                                            <p:cond delay="0"/>
                                          </p:stCondLst>
                                        </p:cTn>
                                        <p:tgtEl>
                                          <p:spTgt spid="2"/>
                                        </p:tgtEl>
                                      </p:cBhvr>
                                      <p:from x="100000" y="100000"/>
                                      <p:to x="100000" y="5000"/>
                                    </p:animScale>
                                    <p:animScale>
                                      <p:cBhvr>
                                        <p:cTn id="11" dur="200" fill="hold">
                                          <p:stCondLst>
                                            <p:cond delay="200"/>
                                          </p:stCondLst>
                                        </p:cTn>
                                        <p:tgtEl>
                                          <p:spTgt spid="2"/>
                                        </p:tgtEl>
                                      </p:cBhvr>
                                      <p:from x="100000" y="5000"/>
                                      <p:to x="120000" y="150000"/>
                                    </p:animScale>
                                    <p:animScale>
                                      <p:cBhvr>
                                        <p:cTn id="12" dur="600" fill="hold">
                                          <p:stCondLst>
                                            <p:cond delay="1400"/>
                                          </p:stCondLst>
                                        </p:cTn>
                                        <p:tgtEl>
                                          <p:spTgt spid="2"/>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rgbClr val="FFFF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Wrong…</a:t>
            </a:r>
          </a:p>
        </p:txBody>
      </p:sp>
      <p:sp>
        <p:nvSpPr>
          <p:cNvPr id="3" name="Subtitle 2"/>
          <p:cNvSpPr>
            <a:spLocks noGrp="1"/>
          </p:cNvSpPr>
          <p:nvPr>
            <p:ph type="subTitle" idx="1"/>
          </p:nvPr>
        </p:nvSpPr>
        <p:spPr>
          <a:xfrm>
            <a:off x="1143000" y="3886200"/>
            <a:ext cx="6629400" cy="1752600"/>
          </a:xfrm>
        </p:spPr>
        <p:txBody>
          <a:bodyPr/>
          <a:lstStyle/>
          <a:p>
            <a:r>
              <a:rPr lang="en-US" dirty="0"/>
              <a:t>Remember the quarter looks like this</a:t>
            </a:r>
          </a:p>
          <a:p>
            <a:endParaRPr lang="en-US" dirty="0"/>
          </a:p>
          <a:p>
            <a:endParaRPr lang="en-US" dirty="0"/>
          </a:p>
        </p:txBody>
      </p:sp>
      <p:pic>
        <p:nvPicPr>
          <p:cNvPr id="4" name="Picture 3" descr="quarter both heads and tails sides"/>
          <p:cNvPicPr>
            <a:picLocks noChangeAspect="1"/>
          </p:cNvPicPr>
          <p:nvPr/>
        </p:nvPicPr>
        <p:blipFill>
          <a:blip r:embed="rId4"/>
          <a:stretch>
            <a:fillRect/>
          </a:stretch>
        </p:blipFill>
        <p:spPr>
          <a:xfrm>
            <a:off x="2590800" y="4495800"/>
            <a:ext cx="1676400" cy="838200"/>
          </a:xfrm>
          <a:prstGeom prst="rect">
            <a:avLst/>
          </a:prstGeom>
        </p:spPr>
      </p:pic>
      <p:pic>
        <p:nvPicPr>
          <p:cNvPr id="5" name="slide 3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534400" y="30480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96"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Penny</a:t>
            </a:r>
          </a:p>
        </p:txBody>
      </p:sp>
      <p:sp>
        <p:nvSpPr>
          <p:cNvPr id="4" name="Text Placeholder 3"/>
          <p:cNvSpPr>
            <a:spLocks noGrp="1"/>
          </p:cNvSpPr>
          <p:nvPr>
            <p:ph type="body" sz="half" idx="2"/>
          </p:nvPr>
        </p:nvSpPr>
        <p:spPr/>
        <p:txBody>
          <a:bodyPr/>
          <a:lstStyle/>
          <a:p>
            <a:r>
              <a:rPr lang="en-US" dirty="0"/>
              <a:t>   </a:t>
            </a:r>
            <a:r>
              <a:rPr lang="en-US" sz="1600" dirty="0">
                <a:latin typeface="Bookman Old Style" pitchFamily="18" charset="0"/>
              </a:rPr>
              <a:t>The value of the penny is the lowest unit of all the United States currency. It is worth 1 cent = 1/100</a:t>
            </a:r>
            <a:r>
              <a:rPr lang="en-US" sz="1600" baseline="30000" dirty="0">
                <a:latin typeface="Bookman Old Style" pitchFamily="18" charset="0"/>
              </a:rPr>
              <a:t>th</a:t>
            </a:r>
            <a:r>
              <a:rPr lang="en-US" sz="1600" dirty="0">
                <a:latin typeface="Bookman Old Style" pitchFamily="18" charset="0"/>
              </a:rPr>
              <a:t> of a dollar. The color is copper. It has the President Abraham Lincoln on one side. While the reverse side has the Lincoln Memorial.  The penny has a smooth edge.</a:t>
            </a:r>
            <a:endParaRPr lang="en-US" dirty="0">
              <a:latin typeface="Bookman Old Style" pitchFamily="18" charset="0"/>
            </a:endParaRPr>
          </a:p>
          <a:p>
            <a:br>
              <a:rPr lang="en-US" dirty="0"/>
            </a:br>
            <a:endParaRPr lang="en-US" dirty="0"/>
          </a:p>
        </p:txBody>
      </p:sp>
      <p:pic>
        <p:nvPicPr>
          <p:cNvPr id="5" name="Content Placeholder 4" descr="Both sides of a penny"/>
          <p:cNvPicPr>
            <a:picLocks noGrp="1" noChangeAspect="1"/>
          </p:cNvPicPr>
          <p:nvPr>
            <p:ph idx="1"/>
          </p:nvPr>
        </p:nvPicPr>
        <p:blipFill>
          <a:blip r:embed="rId4" cstate="print"/>
          <a:stretch>
            <a:fillRect/>
          </a:stretch>
        </p:blipFill>
        <p:spPr>
          <a:xfrm>
            <a:off x="4191000" y="1066800"/>
            <a:ext cx="4179759" cy="4342606"/>
          </a:xfrm>
        </p:spPr>
      </p:pic>
      <p:sp>
        <p:nvSpPr>
          <p:cNvPr id="7" name="TextBox 6"/>
          <p:cNvSpPr txBox="1"/>
          <p:nvPr/>
        </p:nvSpPr>
        <p:spPr>
          <a:xfrm>
            <a:off x="4724400" y="5943600"/>
            <a:ext cx="2667000" cy="369332"/>
          </a:xfrm>
          <a:prstGeom prst="rect">
            <a:avLst/>
          </a:prstGeom>
          <a:noFill/>
        </p:spPr>
        <p:txBody>
          <a:bodyPr wrap="square" rtlCol="0">
            <a:spAutoFit/>
          </a:bodyPr>
          <a:lstStyle/>
          <a:p>
            <a:r>
              <a:rPr lang="en-US" dirty="0">
                <a:hlinkClick r:id="rId5" action="ppaction://hlinksldjump"/>
              </a:rPr>
              <a:t>Click here for next page</a:t>
            </a:r>
            <a:endParaRPr lang="en-US" dirty="0"/>
          </a:p>
        </p:txBody>
      </p:sp>
      <p:pic>
        <p:nvPicPr>
          <p:cNvPr id="8" name="slide 4.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6" cstate="print"/>
          <a:stretch>
            <a:fillRect/>
          </a:stretch>
        </p:blipFill>
        <p:spPr>
          <a:xfrm>
            <a:off x="88392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1369" fill="hold"/>
                                        <p:tgtEl>
                                          <p:spTgt spid="8"/>
                                        </p:tgtEl>
                                      </p:cBhvr>
                                    </p:cmd>
                                  </p:childTnLst>
                                </p:cTn>
                              </p:par>
                            </p:childTnLst>
                          </p:cTn>
                        </p:par>
                      </p:childTnLst>
                    </p:cTn>
                  </p:par>
                </p:childTnLst>
              </p:cTn>
              <p:nextCondLst>
                <p:cond evt="onClick" delay="0">
                  <p:tgtEl>
                    <p:spTgt spid="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Bookman Old Style" pitchFamily="18" charset="0"/>
              </a:rPr>
              <a:t>Counting the Penny</a:t>
            </a:r>
          </a:p>
        </p:txBody>
      </p:sp>
      <p:sp>
        <p:nvSpPr>
          <p:cNvPr id="3" name="Content Placeholder 2"/>
          <p:cNvSpPr>
            <a:spLocks noGrp="1"/>
          </p:cNvSpPr>
          <p:nvPr>
            <p:ph idx="1"/>
          </p:nvPr>
        </p:nvSpPr>
        <p:spPr/>
        <p:txBody>
          <a:bodyPr>
            <a:normAutofit fontScale="85000" lnSpcReduction="20000"/>
          </a:bodyPr>
          <a:lstStyle/>
          <a:p>
            <a:pPr>
              <a:buNone/>
            </a:pPr>
            <a:r>
              <a:rPr lang="en-US" dirty="0">
                <a:latin typeface="Bookman Old Style" pitchFamily="18" charset="0"/>
              </a:rPr>
              <a:t>			</a:t>
            </a:r>
            <a:r>
              <a:rPr lang="en-US" sz="3500" dirty="0">
                <a:latin typeface="Bookman Old Style" pitchFamily="18" charset="0"/>
              </a:rPr>
              <a:t>100 Pennies= $1.00</a:t>
            </a:r>
            <a:endParaRPr lang="en-US" dirty="0">
              <a:latin typeface="Bookman Old Style" pitchFamily="18" charset="0"/>
            </a:endParaRPr>
          </a:p>
          <a:p>
            <a:pPr>
              <a:buNone/>
            </a:pPr>
            <a:r>
              <a:rPr lang="en-US" dirty="0">
                <a:latin typeface="Bookman Old Style" pitchFamily="18" charset="0"/>
              </a:rPr>
              <a:t>			 </a:t>
            </a:r>
            <a:r>
              <a:rPr lang="en-US" sz="3500" dirty="0">
                <a:latin typeface="Bookman Old Style" pitchFamily="18" charset="0"/>
              </a:rPr>
              <a:t>75 Pennies = $0.75</a:t>
            </a:r>
          </a:p>
          <a:p>
            <a:pPr>
              <a:buNone/>
            </a:pPr>
            <a:r>
              <a:rPr lang="en-US" sz="3500" dirty="0">
                <a:latin typeface="Bookman Old Style" pitchFamily="18" charset="0"/>
              </a:rPr>
              <a:t>			 50 Pennies = $0.50</a:t>
            </a:r>
          </a:p>
          <a:p>
            <a:pPr>
              <a:buNone/>
            </a:pPr>
            <a:r>
              <a:rPr lang="en-US" sz="3500" dirty="0">
                <a:latin typeface="Bookman Old Style" pitchFamily="18" charset="0"/>
              </a:rPr>
              <a:t>			 25 Pennies = $0.25</a:t>
            </a:r>
          </a:p>
          <a:p>
            <a:pPr>
              <a:buNone/>
            </a:pPr>
            <a:r>
              <a:rPr lang="en-US" sz="3500" dirty="0">
                <a:latin typeface="Bookman Old Style" pitchFamily="18" charset="0"/>
              </a:rPr>
              <a:t>			   1 Penny = $0.01</a:t>
            </a:r>
            <a:endParaRPr lang="en-US" sz="2300" dirty="0">
              <a:latin typeface="Bookman Old Style" pitchFamily="18" charset="0"/>
            </a:endParaRPr>
          </a:p>
          <a:p>
            <a:endParaRPr lang="en-US" dirty="0">
              <a:latin typeface="Bookman Old Style" pitchFamily="18" charset="0"/>
            </a:endParaRPr>
          </a:p>
          <a:p>
            <a:endParaRPr lang="en-US" dirty="0">
              <a:latin typeface="Bookman Old Style" pitchFamily="18" charset="0"/>
            </a:endParaRPr>
          </a:p>
          <a:p>
            <a:pPr>
              <a:buNone/>
            </a:pPr>
            <a:endParaRPr lang="en-US" dirty="0">
              <a:latin typeface="Bookman Old Style" pitchFamily="18" charset="0"/>
            </a:endParaRPr>
          </a:p>
          <a:p>
            <a:r>
              <a:rPr lang="en-US" dirty="0">
                <a:latin typeface="Bookman Old Style" pitchFamily="18" charset="0"/>
              </a:rPr>
              <a:t>Use penny manipulatives to practice counting pennies.</a:t>
            </a:r>
          </a:p>
        </p:txBody>
      </p:sp>
      <p:sp>
        <p:nvSpPr>
          <p:cNvPr id="4" name="Rectangle 3"/>
          <p:cNvSpPr/>
          <p:nvPr/>
        </p:nvSpPr>
        <p:spPr>
          <a:xfrm>
            <a:off x="7010400" y="6324600"/>
            <a:ext cx="1964192" cy="369332"/>
          </a:xfrm>
          <a:prstGeom prst="rect">
            <a:avLst/>
          </a:prstGeom>
        </p:spPr>
        <p:txBody>
          <a:bodyPr wrap="none">
            <a:spAutoFit/>
          </a:bodyPr>
          <a:lstStyle/>
          <a:p>
            <a:r>
              <a:rPr lang="en-US" dirty="0">
                <a:hlinkClick r:id="rId4" action="ppaction://hlinksldjump"/>
              </a:rPr>
              <a:t>Return to Contents</a:t>
            </a:r>
            <a:endParaRPr lang="en-US" dirty="0"/>
          </a:p>
        </p:txBody>
      </p:sp>
      <p:pic>
        <p:nvPicPr>
          <p:cNvPr id="5" name="slide 5.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686800" y="152400"/>
            <a:ext cx="304800" cy="30480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100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2000"/>
                                        <p:tgtEl>
                                          <p:spTgt spid="3">
                                            <p:txEl>
                                              <p:pRg st="0" end="0"/>
                                            </p:txEl>
                                          </p:spTgt>
                                        </p:tgtEl>
                                      </p:cBhvr>
                                    </p:animEffect>
                                  </p:childTnLst>
                                </p:cTn>
                              </p:par>
                            </p:childTnLst>
                          </p:cTn>
                        </p:par>
                        <p:par>
                          <p:cTn id="12" fill="hold">
                            <p:stCondLst>
                              <p:cond delay="3000"/>
                            </p:stCondLst>
                            <p:childTnLst>
                              <p:par>
                                <p:cTn id="13" presetID="1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2000"/>
                                        <p:tgtEl>
                                          <p:spTgt spid="3">
                                            <p:txEl>
                                              <p:pRg st="1" end="1"/>
                                            </p:txEl>
                                          </p:spTgt>
                                        </p:tgtEl>
                                      </p:cBhvr>
                                    </p:animEffect>
                                  </p:childTnLst>
                                </p:cTn>
                              </p:par>
                            </p:childTnLst>
                          </p:cTn>
                        </p:par>
                        <p:par>
                          <p:cTn id="16" fill="hold">
                            <p:stCondLst>
                              <p:cond delay="5000"/>
                            </p:stCondLst>
                            <p:childTnLst>
                              <p:par>
                                <p:cTn id="17" presetID="1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2000"/>
                                        <p:tgtEl>
                                          <p:spTgt spid="3">
                                            <p:txEl>
                                              <p:pRg st="2" end="2"/>
                                            </p:txEl>
                                          </p:spTgt>
                                        </p:tgtEl>
                                      </p:cBhvr>
                                    </p:animEffect>
                                  </p:childTnLst>
                                </p:cTn>
                              </p:par>
                            </p:childTnLst>
                          </p:cTn>
                        </p:par>
                        <p:par>
                          <p:cTn id="20" fill="hold">
                            <p:stCondLst>
                              <p:cond delay="7000"/>
                            </p:stCondLst>
                            <p:childTnLst>
                              <p:par>
                                <p:cTn id="21" presetID="1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2000"/>
                                        <p:tgtEl>
                                          <p:spTgt spid="3">
                                            <p:txEl>
                                              <p:pRg st="3" end="3"/>
                                            </p:txEl>
                                          </p:spTgt>
                                        </p:tgtEl>
                                      </p:cBhvr>
                                    </p:animEffect>
                                  </p:childTnLst>
                                </p:cTn>
                              </p:par>
                            </p:childTnLst>
                          </p:cTn>
                        </p:par>
                        <p:par>
                          <p:cTn id="24" fill="hold">
                            <p:stCondLst>
                              <p:cond delay="9000"/>
                            </p:stCondLst>
                            <p:childTnLst>
                              <p:par>
                                <p:cTn id="25" presetID="1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2000"/>
                                        <p:tgtEl>
                                          <p:spTgt spid="3">
                                            <p:txEl>
                                              <p:pRg st="4" end="4"/>
                                            </p:txEl>
                                          </p:spTgt>
                                        </p:tgtEl>
                                      </p:cBhvr>
                                    </p:animEffect>
                                  </p:childTnLst>
                                </p:cTn>
                              </p:par>
                            </p:childTnLst>
                          </p:cTn>
                        </p:par>
                        <p:par>
                          <p:cTn id="28" fill="hold">
                            <p:stCondLst>
                              <p:cond delay="11000"/>
                            </p:stCondLst>
                            <p:childTnLst>
                              <p:par>
                                <p:cTn id="29" presetID="12" presetClass="entr" presetSubtype="4"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slide(fromBottom)">
                                      <p:cBhvr>
                                        <p:cTn id="3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5"/>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20715" fill="hold"/>
                                        <p:tgtEl>
                                          <p:spTgt spid="5"/>
                                        </p:tgtEl>
                                      </p:cBhvr>
                                    </p:cmd>
                                  </p:childTnLst>
                                </p:cTn>
                              </p:par>
                            </p:childTnLst>
                          </p:cTn>
                        </p:par>
                      </p:childTnLst>
                    </p:cTn>
                  </p:par>
                </p:childTnLst>
              </p:cTn>
              <p:nextCondLst>
                <p:cond evt="onClick" delay="0">
                  <p:tgtEl>
                    <p:spTgt spid="5"/>
                  </p:tgtEl>
                </p:cond>
              </p:nextCondLst>
            </p:seq>
            <p:audio>
              <p:cMediaNode>
                <p:cTn id="3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Nickel</a:t>
            </a:r>
          </a:p>
        </p:txBody>
      </p:sp>
      <p:sp>
        <p:nvSpPr>
          <p:cNvPr id="7" name="Content Placeholder 6" descr="Stack of nickels"/>
          <p:cNvSpPr>
            <a:spLocks noGrp="1"/>
          </p:cNvSpPr>
          <p:nvPr>
            <p:ph idx="1"/>
          </p:nvPr>
        </p:nvSpPr>
        <p:spPr/>
        <p:txBody>
          <a:bodyPr/>
          <a:lstStyle/>
          <a:p>
            <a:pPr>
              <a:buNone/>
            </a:pPr>
            <a:r>
              <a:rPr lang="en-US" dirty="0">
                <a:latin typeface="Bookman Old Style" pitchFamily="18" charset="0"/>
              </a:rPr>
              <a:t>			</a:t>
            </a:r>
            <a:endParaRPr lang="en-US" dirty="0"/>
          </a:p>
        </p:txBody>
      </p:sp>
      <p:pic>
        <p:nvPicPr>
          <p:cNvPr id="5" name="Picture 4" descr="Stack of nickels"/>
          <p:cNvPicPr>
            <a:picLocks noChangeAspect="1"/>
          </p:cNvPicPr>
          <p:nvPr/>
        </p:nvPicPr>
        <p:blipFill>
          <a:blip r:embed="rId4" cstate="print"/>
          <a:stretch>
            <a:fillRect/>
          </a:stretch>
        </p:blipFill>
        <p:spPr>
          <a:xfrm>
            <a:off x="2514600" y="1294840"/>
            <a:ext cx="3886200" cy="50758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slide 6.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8392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45" fill="hold"/>
                                        <p:tgtEl>
                                          <p:spTgt spid="6"/>
                                        </p:tgtEl>
                                      </p:cBhvr>
                                    </p:cmd>
                                  </p:childTnLst>
                                </p:cTn>
                              </p:par>
                            </p:childTnLst>
                          </p:cTn>
                        </p:par>
                      </p:childTnLst>
                    </p:cTn>
                  </p:par>
                </p:childTnLst>
              </p:cTn>
              <p:nextCondLst>
                <p:cond evt="onClick" delay="0">
                  <p:tgtEl>
                    <p:spTgt spid="6"/>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Nickel</a:t>
            </a:r>
          </a:p>
        </p:txBody>
      </p:sp>
      <p:sp>
        <p:nvSpPr>
          <p:cNvPr id="4" name="Text Placeholder 3"/>
          <p:cNvSpPr>
            <a:spLocks noGrp="1"/>
          </p:cNvSpPr>
          <p:nvPr>
            <p:ph type="body" sz="half" idx="2"/>
          </p:nvPr>
        </p:nvSpPr>
        <p:spPr>
          <a:xfrm>
            <a:off x="457200" y="1447800"/>
            <a:ext cx="3008313" cy="4691063"/>
          </a:xfrm>
        </p:spPr>
        <p:txBody>
          <a:bodyPr/>
          <a:lstStyle/>
          <a:p>
            <a:r>
              <a:rPr lang="en-US" dirty="0">
                <a:latin typeface="Bookman Old Style" pitchFamily="18" charset="0"/>
              </a:rPr>
              <a:t>The value of the nickel              5 cents=1/20</a:t>
            </a:r>
            <a:r>
              <a:rPr lang="en-US" baseline="30000" dirty="0">
                <a:latin typeface="Bookman Old Style" pitchFamily="18" charset="0"/>
              </a:rPr>
              <a:t>th</a:t>
            </a:r>
            <a:r>
              <a:rPr lang="en-US" dirty="0">
                <a:latin typeface="Bookman Old Style" pitchFamily="18" charset="0"/>
              </a:rPr>
              <a:t> of a dollar. The color is silver. It has the President Thomas Jefferson is on one side. While the reverse side has the Monticello or Buffalo. The nickel has a smooth edge.</a:t>
            </a:r>
          </a:p>
          <a:p>
            <a:endParaRPr lang="en-US" dirty="0"/>
          </a:p>
          <a:p>
            <a:endParaRPr lang="en-US" dirty="0"/>
          </a:p>
        </p:txBody>
      </p:sp>
      <p:pic>
        <p:nvPicPr>
          <p:cNvPr id="5" name="Content Placeholder 4" descr="nickel face"/>
          <p:cNvPicPr>
            <a:picLocks noGrp="1" noChangeAspect="1"/>
          </p:cNvPicPr>
          <p:nvPr>
            <p:ph idx="1"/>
          </p:nvPr>
        </p:nvPicPr>
        <p:blipFill>
          <a:blip r:embed="rId4" cstate="print"/>
          <a:stretch>
            <a:fillRect/>
          </a:stretch>
        </p:blipFill>
        <p:spPr>
          <a:xfrm>
            <a:off x="4191000" y="1066800"/>
            <a:ext cx="2083443" cy="2057400"/>
          </a:xfrm>
        </p:spPr>
      </p:pic>
      <p:pic>
        <p:nvPicPr>
          <p:cNvPr id="6" name="Picture 5" descr="nickel tails side"/>
          <p:cNvPicPr>
            <a:picLocks noChangeAspect="1"/>
          </p:cNvPicPr>
          <p:nvPr/>
        </p:nvPicPr>
        <p:blipFill>
          <a:blip r:embed="rId5" cstate="print"/>
          <a:stretch>
            <a:fillRect/>
          </a:stretch>
        </p:blipFill>
        <p:spPr>
          <a:xfrm>
            <a:off x="6324600" y="3124200"/>
            <a:ext cx="2133600" cy="2106930"/>
          </a:xfrm>
          <a:prstGeom prst="rect">
            <a:avLst/>
          </a:prstGeom>
        </p:spPr>
      </p:pic>
      <p:sp>
        <p:nvSpPr>
          <p:cNvPr id="7" name="TextBox 6"/>
          <p:cNvSpPr txBox="1"/>
          <p:nvPr/>
        </p:nvSpPr>
        <p:spPr>
          <a:xfrm>
            <a:off x="5638800" y="6019800"/>
            <a:ext cx="2743200" cy="369332"/>
          </a:xfrm>
          <a:prstGeom prst="rect">
            <a:avLst/>
          </a:prstGeom>
          <a:noFill/>
        </p:spPr>
        <p:txBody>
          <a:bodyPr wrap="square" rtlCol="0">
            <a:spAutoFit/>
          </a:bodyPr>
          <a:lstStyle/>
          <a:p>
            <a:r>
              <a:rPr lang="en-US" dirty="0">
                <a:hlinkClick r:id="rId6" action="ppaction://hlinksldjump"/>
              </a:rPr>
              <a:t>Click here for next page</a:t>
            </a:r>
            <a:endParaRPr lang="en-US" dirty="0"/>
          </a:p>
        </p:txBody>
      </p:sp>
      <p:pic>
        <p:nvPicPr>
          <p:cNvPr id="8" name="slide 7.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7" cstate="print"/>
          <a:stretch>
            <a:fillRect/>
          </a:stretch>
        </p:blipFill>
        <p:spPr>
          <a:xfrm>
            <a:off x="86106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
                                        </p:tgtEl>
                                        <p:attrNameLst>
                                          <p:attrName>r</p:attrName>
                                        </p:attrNameLst>
                                      </p:cBhvr>
                                    </p:animRot>
                                  </p:childTnLst>
                                </p:cTn>
                              </p:par>
                            </p:childTnLst>
                          </p:cTn>
                        </p:par>
                        <p:par>
                          <p:cTn id="7" fill="hold">
                            <p:stCondLst>
                              <p:cond delay="2000"/>
                            </p:stCondLst>
                            <p:childTnLst>
                              <p:par>
                                <p:cTn id="8" presetID="8" presetClass="emph" presetSubtype="0" fill="hold" nodeType="afterEffect">
                                  <p:stCondLst>
                                    <p:cond delay="0"/>
                                  </p:stCondLst>
                                  <p:childTnLst>
                                    <p:animRot by="-21600000">
                                      <p:cBhvr>
                                        <p:cTn id="9"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9592" fill="hold"/>
                                        <p:tgtEl>
                                          <p:spTgt spid="8"/>
                                        </p:tgtEl>
                                      </p:cBhvr>
                                    </p:cmd>
                                  </p:childTnLst>
                                </p:cTn>
                              </p:par>
                            </p:childTnLst>
                          </p:cTn>
                        </p:par>
                      </p:childTnLst>
                    </p:cTn>
                  </p:par>
                </p:childTnLst>
              </p:cTn>
              <p:nextCondLst>
                <p:cond evt="onClick" delay="0">
                  <p:tgtEl>
                    <p:spTgt spid="8"/>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
        <p:cNvGrpSpPr/>
        <p:nvPr/>
      </p:nvGrpSpPr>
      <p:grpSpPr>
        <a:xfrm>
          <a:off x="0" y="0"/>
          <a:ext cx="0" cy="0"/>
          <a:chOff x="0" y="0"/>
          <a:chExt cx="0" cy="0"/>
        </a:xfrm>
      </p:grpSpPr>
      <p:pic>
        <p:nvPicPr>
          <p:cNvPr id="8" name="slide 8a.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a:stretch>
            <a:fillRect/>
          </a:stretch>
        </p:blipFill>
        <p:spPr>
          <a:xfrm>
            <a:off x="8686800" y="152400"/>
            <a:ext cx="304800" cy="304800"/>
          </a:xfrm>
          <a:prstGeom prst="rect">
            <a:avLst/>
          </a:prstGeom>
        </p:spPr>
      </p:pic>
      <p:sp>
        <p:nvSpPr>
          <p:cNvPr id="2" name="Title 1"/>
          <p:cNvSpPr>
            <a:spLocks noGrp="1"/>
          </p:cNvSpPr>
          <p:nvPr>
            <p:ph type="title"/>
          </p:nvPr>
        </p:nvSpPr>
        <p:spPr/>
        <p:txBody>
          <a:bodyPr/>
          <a:lstStyle/>
          <a:p>
            <a:r>
              <a:rPr lang="en-US" dirty="0">
                <a:latin typeface="Bookman Old Style" pitchFamily="18" charset="0"/>
              </a:rPr>
              <a:t>Counting the Nickel</a:t>
            </a:r>
          </a:p>
        </p:txBody>
      </p:sp>
      <p:sp>
        <p:nvSpPr>
          <p:cNvPr id="3" name="Content Placeholder 2"/>
          <p:cNvSpPr>
            <a:spLocks noGrp="1"/>
          </p:cNvSpPr>
          <p:nvPr>
            <p:ph idx="1"/>
          </p:nvPr>
        </p:nvSpPr>
        <p:spPr/>
        <p:txBody>
          <a:bodyPr>
            <a:normAutofit/>
          </a:bodyPr>
          <a:lstStyle/>
          <a:p>
            <a:pPr>
              <a:buNone/>
            </a:pPr>
            <a:r>
              <a:rPr lang="en-US" dirty="0">
                <a:latin typeface="Bookman Old Style" pitchFamily="18" charset="0"/>
              </a:rPr>
              <a:t>			</a:t>
            </a:r>
          </a:p>
          <a:p>
            <a:pPr>
              <a:buNone/>
            </a:pPr>
            <a:r>
              <a:rPr lang="en-US" dirty="0">
                <a:latin typeface="Bookman Old Style" pitchFamily="18" charset="0"/>
              </a:rPr>
              <a:t>			20 Nickels = $1.00</a:t>
            </a:r>
          </a:p>
          <a:p>
            <a:pPr>
              <a:buNone/>
            </a:pPr>
            <a:r>
              <a:rPr lang="en-US" dirty="0">
                <a:latin typeface="Bookman Old Style" pitchFamily="18" charset="0"/>
              </a:rPr>
              <a:t>			15 Nickels = $0.75</a:t>
            </a:r>
          </a:p>
          <a:p>
            <a:pPr>
              <a:buNone/>
            </a:pPr>
            <a:r>
              <a:rPr lang="en-US" dirty="0">
                <a:latin typeface="Bookman Old Style" pitchFamily="18" charset="0"/>
              </a:rPr>
              <a:t>			10 Nickels = $0.50</a:t>
            </a:r>
          </a:p>
          <a:p>
            <a:pPr>
              <a:buNone/>
            </a:pPr>
            <a:r>
              <a:rPr lang="en-US" dirty="0">
                <a:latin typeface="Bookman Old Style" pitchFamily="18" charset="0"/>
              </a:rPr>
              <a:t>			  5 Nickels = $0.25</a:t>
            </a:r>
          </a:p>
          <a:p>
            <a:pPr>
              <a:buNone/>
            </a:pPr>
            <a:r>
              <a:rPr lang="en-US" dirty="0">
                <a:latin typeface="Bookman Old Style" pitchFamily="18" charset="0"/>
              </a:rPr>
              <a:t>			  1 Nickel = $0.05</a:t>
            </a:r>
          </a:p>
          <a:p>
            <a:pPr>
              <a:buNone/>
            </a:pPr>
            <a:endParaRPr lang="en-US" sz="2000" dirty="0">
              <a:latin typeface="Bookman Old Style" pitchFamily="18" charset="0"/>
            </a:endParaRPr>
          </a:p>
          <a:p>
            <a:pPr>
              <a:buNone/>
            </a:pPr>
            <a:r>
              <a:rPr lang="en-US" sz="2000" dirty="0">
                <a:latin typeface="Bookman Old Style" pitchFamily="18" charset="0"/>
              </a:rPr>
              <a:t>Use nickel manipulatives to practice counting nickels.</a:t>
            </a:r>
          </a:p>
          <a:p>
            <a:pPr>
              <a:buNone/>
            </a:pPr>
            <a:endParaRPr lang="en-US" sz="2000" dirty="0">
              <a:latin typeface="Bookman Old Style" pitchFamily="18" charset="0"/>
            </a:endParaRPr>
          </a:p>
        </p:txBody>
      </p:sp>
      <p:sp>
        <p:nvSpPr>
          <p:cNvPr id="5" name="Rectangle 4"/>
          <p:cNvSpPr/>
          <p:nvPr/>
        </p:nvSpPr>
        <p:spPr>
          <a:xfrm>
            <a:off x="6934200" y="6324600"/>
            <a:ext cx="1964192" cy="369332"/>
          </a:xfrm>
          <a:prstGeom prst="rect">
            <a:avLst/>
          </a:prstGeom>
        </p:spPr>
        <p:txBody>
          <a:bodyPr wrap="none">
            <a:spAutoFit/>
          </a:bodyPr>
          <a:lstStyle/>
          <a:p>
            <a:r>
              <a:rPr lang="en-US" dirty="0">
                <a:hlinkClick r:id="rId6" action="ppaction://hlinksldjump"/>
              </a:rPr>
              <a:t>Return to Contents</a:t>
            </a:r>
            <a:endParaRPr lang="en-US" dirty="0"/>
          </a:p>
        </p:txBody>
      </p:sp>
      <p:pic>
        <p:nvPicPr>
          <p:cNvPr id="6" name="slide 8.mp3">
            <a:hlinkClick r:id="" action="ppaction://media"/>
            <a:extLst>
              <a:ext uri="{C183D7F6-B498-43B3-948B-1728B52AA6E4}">
                <adec:decorative xmlns:adec="http://schemas.microsoft.com/office/drawing/2017/decorative" val="1"/>
              </a:ext>
            </a:extLst>
          </p:cNvPr>
          <p:cNvPicPr>
            <a:picLocks noRot="1" noChangeAspect="1"/>
          </p:cNvPicPr>
          <p:nvPr>
            <a:audioFile r:link="rId2"/>
          </p:nvPr>
        </p:nvPicPr>
        <p:blipFill>
          <a:blip r:embed="rId7" cstate="print"/>
          <a:stretch>
            <a:fillRect/>
          </a:stretch>
        </p:blipFill>
        <p:spPr>
          <a:xfrm>
            <a:off x="8686800" y="152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2000"/>
                                        <p:tgtEl>
                                          <p:spTgt spid="3">
                                            <p:txEl>
                                              <p:pRg st="0" end="0"/>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slide(fromBottom)">
                                      <p:cBhvr>
                                        <p:cTn id="13" dur="2000"/>
                                        <p:tgtEl>
                                          <p:spTgt spid="3">
                                            <p:txEl>
                                              <p:pRg st="1" end="1"/>
                                            </p:txEl>
                                          </p:spTgt>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slide(fromBottom)">
                                      <p:cBhvr>
                                        <p:cTn id="16" dur="2000"/>
                                        <p:tgtEl>
                                          <p:spTgt spid="3">
                                            <p:txEl>
                                              <p:pRg st="2" end="2"/>
                                            </p:txEl>
                                          </p:spTgt>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lide(fromBottom)">
                                      <p:cBhvr>
                                        <p:cTn id="19" dur="2000"/>
                                        <p:tgtEl>
                                          <p:spTgt spid="3">
                                            <p:txEl>
                                              <p:pRg st="3" end="3"/>
                                            </p:txEl>
                                          </p:spTgt>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lide(fromBottom)">
                                      <p:cBhvr>
                                        <p:cTn id="22" dur="2000"/>
                                        <p:tgtEl>
                                          <p:spTgt spid="3">
                                            <p:txEl>
                                              <p:pRg st="4" end="4"/>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slide(fromBottom)">
                                      <p:cBhvr>
                                        <p:cTn id="25" dur="20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slide(fromBottom)">
                                      <p:cBhvr>
                                        <p:cTn id="3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7215" fill="hold"/>
                                        <p:tgtEl>
                                          <p:spTgt spid="6"/>
                                        </p:tgtEl>
                                      </p:cBhvr>
                                    </p:cmd>
                                  </p:childTnLst>
                                </p:cTn>
                              </p:par>
                            </p:childTnLst>
                          </p:cTn>
                        </p:par>
                      </p:childTnLst>
                    </p:cTn>
                  </p:par>
                </p:childTnLst>
              </p:cTn>
              <p:nextCondLst>
                <p:cond evt="onClick" delay="0">
                  <p:tgtEl>
                    <p:spTgt spid="6"/>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37" restart="whenNotActive" fill="hold" evtFilter="cancelBubble" nodeType="interactiveSeq">
                <p:stCondLst>
                  <p:cond evt="onClick" delay="0">
                    <p:tgtEl>
                      <p:spTgt spid="8"/>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afterEffect">
                                  <p:stCondLst>
                                    <p:cond delay="0"/>
                                  </p:stCondLst>
                                  <p:childTnLst>
                                    <p:cmd type="call" cmd="playFrom(0.0)">
                                      <p:cBhvr>
                                        <p:cTn id="41" dur="3031" fill="hold"/>
                                        <p:tgtEl>
                                          <p:spTgt spid="8"/>
                                        </p:tgtEl>
                                      </p:cBhvr>
                                    </p:cmd>
                                  </p:childTnLst>
                                </p:cTn>
                              </p:par>
                            </p:childTnLst>
                          </p:cTn>
                        </p:par>
                      </p:childTnLst>
                    </p:cTn>
                  </p:par>
                </p:childTnLst>
              </p:cTn>
              <p:nextCondLst>
                <p:cond evt="onClick" delay="0">
                  <p:tgtEl>
                    <p:spTgt spid="8"/>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ookman Old Style" pitchFamily="18" charset="0"/>
              </a:rPr>
              <a:t>The Dime</a:t>
            </a:r>
          </a:p>
        </p:txBody>
      </p:sp>
      <p:pic>
        <p:nvPicPr>
          <p:cNvPr id="6" name="Content Placeholder 5" descr="dimes"/>
          <p:cNvPicPr>
            <a:picLocks noGrp="1" noChangeAspect="1"/>
          </p:cNvPicPr>
          <p:nvPr>
            <p:ph idx="1"/>
          </p:nvPr>
        </p:nvPicPr>
        <p:blipFill>
          <a:blip r:embed="rId4" cstate="print"/>
          <a:stretch>
            <a:fillRect/>
          </a:stretch>
        </p:blipFill>
        <p:spPr>
          <a:xfrm>
            <a:off x="2438400" y="1828800"/>
            <a:ext cx="5106051" cy="3733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slide 9.mp3">
            <a:hlinkClick r:id="" action="ppaction://media"/>
            <a:extLst>
              <a:ext uri="{C183D7F6-B498-43B3-948B-1728B52AA6E4}">
                <adec:decorative xmlns:adec="http://schemas.microsoft.com/office/drawing/2017/decorative" val="1"/>
              </a:ext>
            </a:extLst>
          </p:cNvPr>
          <p:cNvPicPr>
            <a:picLocks noRot="1" noChangeAspect="1"/>
          </p:cNvPicPr>
          <p:nvPr>
            <a:audioFile r:link="rId1"/>
          </p:nvPr>
        </p:nvPicPr>
        <p:blipFill>
          <a:blip r:embed="rId5" cstate="print"/>
          <a:stretch>
            <a:fillRect/>
          </a:stretch>
        </p:blipFill>
        <p:spPr>
          <a:xfrm>
            <a:off x="8839200" y="152400"/>
            <a:ext cx="304800" cy="304800"/>
          </a:xfrm>
          <a:prstGeom prst="rect">
            <a:avLst/>
          </a:prstGeom>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6"/>
                                        </p:tgtEl>
                                        <p:attrNameLst>
                                          <p:attrName>r</p:attrName>
                                        </p:attrNameLst>
                                      </p:cBhvr>
                                    </p:animRot>
                                  </p:childTnLst>
                                </p:cTn>
                              </p:par>
                            </p:childTnLst>
                          </p:cTn>
                        </p:par>
                        <p:par>
                          <p:cTn id="7" fill="hold">
                            <p:stCondLst>
                              <p:cond delay="2000"/>
                            </p:stCondLst>
                            <p:childTnLst>
                              <p:par>
                                <p:cTn id="8" presetID="55"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0.70"/>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98"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CF7B2960E4DB44BE64584B12952AC4" ma:contentTypeVersion="18" ma:contentTypeDescription="Create a new document." ma:contentTypeScope="" ma:versionID="8440d6f893fd61e3d4fcbdb758aca0fc">
  <xsd:schema xmlns:xsd="http://www.w3.org/2001/XMLSchema" xmlns:xs="http://www.w3.org/2001/XMLSchema" xmlns:p="http://schemas.microsoft.com/office/2006/metadata/properties" xmlns:ns2="eb994281-2280-4952-9b17-adff6d7abc80" xmlns:ns3="076c4da2-edcd-4a2e-9a18-fbe0f37ea4ac" targetNamespace="http://schemas.microsoft.com/office/2006/metadata/properties" ma:root="true" ma:fieldsID="f49ead25d622c8a00c61157dd5c5716d" ns2:_="" ns3:_="">
    <xsd:import namespace="eb994281-2280-4952-9b17-adff6d7abc80"/>
    <xsd:import namespace="076c4da2-edcd-4a2e-9a18-fbe0f37ea4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994281-2280-4952-9b17-adff6d7ab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6c4da2-edcd-4a2e-9a18-fbe0f37ea4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ae2a5f6-91b3-44da-b5c3-7380f9ed3981}" ma:internalName="TaxCatchAll" ma:showField="CatchAllData" ma:web="076c4da2-edcd-4a2e-9a18-fbe0f37ea4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76c4da2-edcd-4a2e-9a18-fbe0f37ea4ac" xsi:nil="true"/>
    <lcf76f155ced4ddcb4097134ff3c332f xmlns="eb994281-2280-4952-9b17-adff6d7abc8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F5556-57B6-480B-BDE3-06260C1310A8}"/>
</file>

<file path=customXml/itemProps2.xml><?xml version="1.0" encoding="utf-8"?>
<ds:datastoreItem xmlns:ds="http://schemas.openxmlformats.org/officeDocument/2006/customXml" ds:itemID="{E241CB02-C14B-4D4F-A032-47F868F41CC9}">
  <ds:schemaRefs>
    <ds:schemaRef ds:uri="http://schemas.microsoft.com/office/2006/metadata/properties"/>
    <ds:schemaRef ds:uri="http://schemas.microsoft.com/office/infopath/2007/PartnerControls"/>
    <ds:schemaRef ds:uri="076c4da2-edcd-4a2e-9a18-fbe0f37ea4ac"/>
    <ds:schemaRef ds:uri="eb994281-2280-4952-9b17-adff6d7abc80"/>
  </ds:schemaRefs>
</ds:datastoreItem>
</file>

<file path=customXml/itemProps3.xml><?xml version="1.0" encoding="utf-8"?>
<ds:datastoreItem xmlns:ds="http://schemas.openxmlformats.org/officeDocument/2006/customXml" ds:itemID="{9882572B-4472-463E-8D4B-11598CC54B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618</TotalTime>
  <Words>781</Words>
  <Application>Microsoft Macintosh PowerPoint</Application>
  <PresentationFormat>On-screen Show (4:3)</PresentationFormat>
  <Paragraphs>163</Paragraphs>
  <Slides>33</Slides>
  <Notes>28</Notes>
  <HiddenSlides>23</HiddenSlides>
  <MMClips>35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Bookman Old Style</vt:lpstr>
      <vt:lpstr>Calibri</vt:lpstr>
      <vt:lpstr>Office Theme</vt:lpstr>
      <vt:lpstr>Money</vt:lpstr>
      <vt:lpstr>Contents</vt:lpstr>
      <vt:lpstr>The Penny</vt:lpstr>
      <vt:lpstr>Penny</vt:lpstr>
      <vt:lpstr>Counting the Penny</vt:lpstr>
      <vt:lpstr>The Nickel</vt:lpstr>
      <vt:lpstr>Nickel</vt:lpstr>
      <vt:lpstr>Counting the Nickel</vt:lpstr>
      <vt:lpstr>The Dime</vt:lpstr>
      <vt:lpstr>Dime</vt:lpstr>
      <vt:lpstr>Counting Dimes</vt:lpstr>
      <vt:lpstr>The Quarter</vt:lpstr>
      <vt:lpstr>Quarter</vt:lpstr>
      <vt:lpstr>Counting Quarters</vt:lpstr>
      <vt:lpstr>The Dollar</vt:lpstr>
      <vt:lpstr>Dollar</vt:lpstr>
      <vt:lpstr>Counting Dollars</vt:lpstr>
      <vt:lpstr>Activities</vt:lpstr>
      <vt:lpstr>Practice Identifying Coins</vt:lpstr>
      <vt:lpstr>Practice Counting Coins </vt:lpstr>
      <vt:lpstr>Coin Practice Test</vt:lpstr>
      <vt:lpstr>Click on the dime</vt:lpstr>
      <vt:lpstr>That’s Correct!</vt:lpstr>
      <vt:lpstr>Oops, Wrong</vt:lpstr>
      <vt:lpstr>One penny is worth ____.</vt:lpstr>
      <vt:lpstr>Correct Again!</vt:lpstr>
      <vt:lpstr>Wrong</vt:lpstr>
      <vt:lpstr>The nickel is worth ______.</vt:lpstr>
      <vt:lpstr>Correct!</vt:lpstr>
      <vt:lpstr>Wrong This Time</vt:lpstr>
      <vt:lpstr>Click on the quarter.</vt:lpstr>
      <vt:lpstr>Yes! Correct!</vt:lpstr>
      <vt:lpstr>Wrong…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dc:title>
  <dc:creator>Karla Ann Johnson</dc:creator>
  <cp:lastModifiedBy>John Deever</cp:lastModifiedBy>
  <cp:revision>67</cp:revision>
  <dcterms:created xsi:type="dcterms:W3CDTF">2010-02-28T21:24:05Z</dcterms:created>
  <dcterms:modified xsi:type="dcterms:W3CDTF">2026-04-13T13:54:13Z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0x0101003BCF7B2960E4DB44BE64584B12952AC4</vt:lpwstr>
  </property>
</Properties>
</file>