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60" r:id="rId4"/>
  </p:sldMasterIdLst>
  <p:notesMasterIdLst>
    <p:notesMasterId r:id="rId11"/>
  </p:notesMasterIdLst>
  <p:sldIdLst>
    <p:sldId id="261" r:id="rId5"/>
    <p:sldId id="263" r:id="rId6"/>
    <p:sldId id="264" r:id="rId7"/>
    <p:sldId id="270" r:id="rId8"/>
    <p:sldId id="273" r:id="rId9"/>
    <p:sldId id="278" r:id="rId10"/>
  </p:sldIdLst>
  <p:sldSz cx="9144000" cy="6858000" type="screen4x3"/>
  <p:notesSz cx="6858000" cy="9144000"/>
  <p:embeddedFontLst>
    <p:embeddedFont>
      <p:font typeface="Century Gothic" panose="020B0502020202020204" pitchFamily="34" charset="0"/>
      <p:regular r:id="rId12"/>
      <p:bold r:id="rId13"/>
      <p:italic r:id="rId14"/>
      <p:boldItalic r:id="rId15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40036B69-C0FB-4C02-82DB-3DC82689B679}">
  <a:tblStyle styleId="{40036B69-C0FB-4C02-82DB-3DC82689B679}" styleName="Table_0">
    <a:wholeTbl>
      <a:tcTxStyle b="off" i="off">
        <a:font>
          <a:latin typeface="Calibri"/>
          <a:ea typeface="Calibri"/>
          <a:cs typeface="Calibri"/>
        </a:font>
        <a:schemeClr val="dk1"/>
      </a:tcTxStyle>
      <a:tcStyle>
        <a:tcBdr>
          <a:lef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E8ECF4"/>
          </a:solidFill>
        </a:fill>
      </a:tcStyle>
    </a:wholeTbl>
    <a:band1H>
      <a:tcTxStyle/>
      <a:tcStyle>
        <a:tcBdr/>
        <a:fill>
          <a:solidFill>
            <a:srgbClr val="CFD7E7"/>
          </a:solidFill>
        </a:fill>
      </a:tcStyle>
    </a:band1H>
    <a:band2H>
      <a:tcTxStyle/>
      <a:tcStyle>
        <a:tcBdr/>
      </a:tcStyle>
    </a:band2H>
    <a:band1V>
      <a:tcTxStyle/>
      <a:tcStyle>
        <a:tcBdr/>
        <a:fill>
          <a:solidFill>
            <a:srgbClr val="CFD7E7"/>
          </a:solidFill>
        </a:fill>
      </a:tcStyle>
    </a:band1V>
    <a:band2V>
      <a:tcTxStyle/>
      <a:tcStyle>
        <a:tcBdr/>
      </a:tcStyle>
    </a:band2V>
    <a:lastCol>
      <a:tcTxStyle b="on" i="off">
        <a:font>
          <a:latin typeface="Calibri"/>
          <a:ea typeface="Calibri"/>
          <a:cs typeface="Calibri"/>
        </a:font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 i="off">
        <a:font>
          <a:latin typeface="Calibri"/>
          <a:ea typeface="Calibri"/>
          <a:cs typeface="Calibri"/>
        </a:font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top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</a:tcBdr>
        <a:fill>
          <a:solidFill>
            <a:schemeClr val="accent1"/>
          </a:solidFill>
        </a:fill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bottom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</a:tcBdr>
        <a:fill>
          <a:solidFill>
            <a:schemeClr val="accent1"/>
          </a:solidFill>
        </a:fill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75B40095-0D5B-4DB2-B4E3-906B66B41681}" styleName="Table_1">
    <a:wholeTbl>
      <a:tcTxStyle>
        <a:font>
          <a:latin typeface="Arial"/>
          <a:ea typeface="Arial"/>
          <a:cs typeface="Arial"/>
        </a:font>
        <a:srgbClr val="000000"/>
      </a:tcTxStyle>
      <a:tcStyle>
        <a:tcBdr/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34568"/>
    <p:restoredTop sz="86381"/>
  </p:normalViewPr>
  <p:slideViewPr>
    <p:cSldViewPr snapToGrid="0">
      <p:cViewPr varScale="1">
        <p:scale>
          <a:sx n="102" d="100"/>
          <a:sy n="102" d="100"/>
        </p:scale>
        <p:origin x="192" y="37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font" Target="fonts/font2.fntdata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font" Target="fonts/font1.fntdata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font" Target="fonts/font4.fntdata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font" Target="fonts/font3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g10f68605460_0_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7" name="Google Shape;147;g10f68605460_0_1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Printable template</a:t>
            </a:r>
            <a:endParaRPr/>
          </a:p>
        </p:txBody>
      </p:sp>
      <p:sp>
        <p:nvSpPr>
          <p:cNvPr id="148" name="Google Shape;148;g10f68605460_0_1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g10f68605460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70" name="Google Shape;170;g10f68605460_0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Printable template</a:t>
            </a:r>
            <a:endParaRPr/>
          </a:p>
        </p:txBody>
      </p:sp>
      <p:sp>
        <p:nvSpPr>
          <p:cNvPr id="171" name="Google Shape;171;g10f68605460_0_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g10aa4d42973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80" name="Google Shape;180;g10aa4d42973_0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Printable template</a:t>
            </a:r>
            <a:endParaRPr/>
          </a:p>
        </p:txBody>
      </p:sp>
      <p:sp>
        <p:nvSpPr>
          <p:cNvPr id="181" name="Google Shape;181;g10aa4d42973_0_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3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gf84d498324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48" name="Google Shape;248;gf84d498324_0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Printable template</a:t>
            </a:r>
            <a:endParaRPr/>
          </a:p>
        </p:txBody>
      </p:sp>
      <p:sp>
        <p:nvSpPr>
          <p:cNvPr id="249" name="Google Shape;249;gf84d498324_0_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4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Google Shape;280;gcb452b6777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81" name="Google Shape;281;gcb452b6777_0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Printable template</a:t>
            </a:r>
            <a:endParaRPr/>
          </a:p>
        </p:txBody>
      </p:sp>
      <p:sp>
        <p:nvSpPr>
          <p:cNvPr id="282" name="Google Shape;282;gcb452b6777_0_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5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" name="Google Shape;342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43" name="Google Shape;343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Printable template</a:t>
            </a:r>
            <a:endParaRPr/>
          </a:p>
        </p:txBody>
      </p:sp>
      <p:sp>
        <p:nvSpPr>
          <p:cNvPr id="344" name="Google Shape;344;p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6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3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3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3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12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12"/>
          <p:cNvSpPr txBox="1">
            <a:spLocks noGrp="1"/>
          </p:cNvSpPr>
          <p:nvPr>
            <p:ph type="body" idx="1"/>
          </p:nvPr>
        </p:nvSpPr>
        <p:spPr>
          <a:xfrm rot="5400000">
            <a:off x="2309018" y="-251619"/>
            <a:ext cx="4525963" cy="822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8" name="Google Shape;78;p12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12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12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13"/>
          <p:cNvSpPr txBox="1">
            <a:spLocks noGrp="1"/>
          </p:cNvSpPr>
          <p:nvPr>
            <p:ph type="title"/>
          </p:nvPr>
        </p:nvSpPr>
        <p:spPr>
          <a:xfrm rot="5400000">
            <a:off x="4732337" y="2171700"/>
            <a:ext cx="5851525" cy="20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13"/>
          <p:cNvSpPr txBox="1">
            <a:spLocks noGrp="1"/>
          </p:cNvSpPr>
          <p:nvPr>
            <p:ph type="body" idx="1"/>
          </p:nvPr>
        </p:nvSpPr>
        <p:spPr>
          <a:xfrm rot="5400000">
            <a:off x="541338" y="190501"/>
            <a:ext cx="5851525" cy="6019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4" name="Google Shape;84;p13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5" name="Google Shape;85;p13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6" name="Google Shape;86;p13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4"/>
          <p:cNvSpPr txBox="1"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4"/>
          <p:cNvSpPr txBox="1"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ctr">
              <a:spcBef>
                <a:spcPts val="640"/>
              </a:spcBef>
              <a:spcAft>
                <a:spcPts val="0"/>
              </a:spcAft>
              <a:buClr>
                <a:srgbClr val="888888"/>
              </a:buClr>
              <a:buSzPts val="3200"/>
              <a:buNone/>
              <a:defRPr>
                <a:solidFill>
                  <a:srgbClr val="888888"/>
                </a:solidFill>
              </a:defRPr>
            </a:lvl1pPr>
            <a:lvl2pPr lvl="1" algn="ctr">
              <a:spcBef>
                <a:spcPts val="560"/>
              </a:spcBef>
              <a:spcAft>
                <a:spcPts val="0"/>
              </a:spcAft>
              <a:buClr>
                <a:srgbClr val="888888"/>
              </a:buClr>
              <a:buSzPts val="2800"/>
              <a:buNone/>
              <a:defRPr>
                <a:solidFill>
                  <a:srgbClr val="888888"/>
                </a:solidFill>
              </a:defRPr>
            </a:lvl2pPr>
            <a:lvl3pPr lvl="2" algn="ctr">
              <a:spcBef>
                <a:spcPts val="48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>
                <a:solidFill>
                  <a:srgbClr val="888888"/>
                </a:solidFill>
              </a:defRPr>
            </a:lvl3pPr>
            <a:lvl4pPr lvl="3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4pPr>
            <a:lvl5pPr lvl="4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5pPr>
            <a:lvl6pPr lvl="5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6pPr>
            <a:lvl7pPr lvl="6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7pPr>
            <a:lvl8pPr lvl="7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8pPr>
            <a:lvl9pPr lvl="8" algn="ctr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25" name="Google Shape;25;p4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4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4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5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5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1" name="Google Shape;31;p5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5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3" name="Google Shape;33;p5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6"/>
          <p:cNvSpPr txBox="1"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Calibri"/>
              <a:buNone/>
              <a:defRPr sz="4000" b="1" cap="none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6" name="Google Shape;36;p6"/>
          <p:cNvSpPr txBox="1"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1pPr>
            <a:lvl2pPr marL="914400" lvl="1" indent="-228600" algn="l">
              <a:spcBef>
                <a:spcPts val="36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2pPr>
            <a:lvl3pPr marL="1371600" lvl="2" indent="-228600" algn="l">
              <a:spcBef>
                <a:spcPts val="32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3pPr>
            <a:lvl4pPr marL="1828800" lvl="3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4pPr>
            <a:lvl5pPr marL="2286000" lvl="4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5pPr>
            <a:lvl6pPr marL="2743200" lvl="5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6pPr>
            <a:lvl7pPr marL="3200400" lvl="6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7pPr>
            <a:lvl8pPr marL="3657600" lvl="7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8pPr>
            <a:lvl9pPr marL="4114800" lvl="8" indent="-228600" algn="l">
              <a:spcBef>
                <a:spcPts val="28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7" name="Google Shape;37;p6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6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6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7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7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406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marL="914400" lvl="1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marL="1371600" lvl="2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>
            <a:endParaRPr/>
          </a:p>
        </p:txBody>
      </p:sp>
      <p:sp>
        <p:nvSpPr>
          <p:cNvPr id="43" name="Google Shape;43;p7"/>
          <p:cNvSpPr txBox="1">
            <a:spLocks noGrp="1"/>
          </p:cNvSpPr>
          <p:nvPr>
            <p:ph type="body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406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1pPr>
            <a:lvl2pPr marL="914400" lvl="1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–"/>
              <a:defRPr sz="2400"/>
            </a:lvl2pPr>
            <a:lvl3pPr marL="1371600" lvl="2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 sz="1800"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 sz="1800"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9pPr>
          </a:lstStyle>
          <a:p>
            <a:endParaRPr/>
          </a:p>
        </p:txBody>
      </p:sp>
      <p:sp>
        <p:nvSpPr>
          <p:cNvPr id="44" name="Google Shape;44;p7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5" name="Google Shape;45;p7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6" name="Google Shape;46;p7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8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8"/>
          <p:cNvSpPr txBox="1"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50" name="Google Shape;50;p8"/>
          <p:cNvSpPr txBox="1">
            <a:spLocks noGrp="1"/>
          </p:cNvSpPr>
          <p:nvPr>
            <p:ph type="body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marL="2286000" lvl="4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marL="2743200" lvl="5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marL="3200400" lvl="6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marL="3657600" lvl="7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marL="4114800" lvl="8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>
            <a:endParaRPr/>
          </a:p>
        </p:txBody>
      </p:sp>
      <p:sp>
        <p:nvSpPr>
          <p:cNvPr id="51" name="Google Shape;51;p8"/>
          <p:cNvSpPr txBox="1">
            <a:spLocks noGrp="1"/>
          </p:cNvSpPr>
          <p:nvPr>
            <p:ph type="body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52" name="Google Shape;52;p8"/>
          <p:cNvSpPr txBox="1">
            <a:spLocks noGrp="1"/>
          </p:cNvSpPr>
          <p:nvPr>
            <p:ph type="body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–"/>
              <a:defRPr sz="1600"/>
            </a:lvl4pPr>
            <a:lvl5pPr marL="2286000" lvl="4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»"/>
              <a:defRPr sz="1600"/>
            </a:lvl5pPr>
            <a:lvl6pPr marL="2743200" lvl="5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6pPr>
            <a:lvl7pPr marL="3200400" lvl="6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7pPr>
            <a:lvl8pPr marL="3657600" lvl="7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8pPr>
            <a:lvl9pPr marL="4114800" lvl="8" indent="-330200" algn="l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Char char="•"/>
              <a:defRPr sz="1600"/>
            </a:lvl9pPr>
          </a:lstStyle>
          <a:p>
            <a:endParaRPr/>
          </a:p>
        </p:txBody>
      </p:sp>
      <p:sp>
        <p:nvSpPr>
          <p:cNvPr id="53" name="Google Shape;53;p8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4" name="Google Shape;54;p8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5" name="Google Shape;55;p8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9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8" name="Google Shape;58;p9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9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9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0"/>
          <p:cNvSpPr txBox="1"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sz="2000" b="1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0"/>
          <p:cNvSpPr txBox="1">
            <a:spLocks noGrp="1"/>
          </p:cNvSpPr>
          <p:nvPr>
            <p:ph type="body"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431800" algn="l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Char char="–"/>
              <a:defRPr sz="2800"/>
            </a:lvl2pPr>
            <a:lvl3pPr marL="1371600" lvl="2" indent="-381000" algn="l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–"/>
              <a:defRPr sz="2000"/>
            </a:lvl4pPr>
            <a:lvl5pPr marL="2286000" lvl="4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»"/>
              <a:defRPr sz="2000"/>
            </a:lvl5pPr>
            <a:lvl6pPr marL="2743200" lvl="5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64" name="Google Shape;64;p10"/>
          <p:cNvSpPr txBox="1">
            <a:spLocks noGrp="1"/>
          </p:cNvSpPr>
          <p:nvPr>
            <p:ph type="body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marL="914400" lvl="1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marL="1371600" lvl="2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marL="1828800" lvl="3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marL="2286000" lvl="4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marL="2743200" lvl="5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marL="3200400" lvl="6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marL="3657600" lvl="7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marL="4114800" lvl="8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65" name="Google Shape;65;p10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10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0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1"/>
          <p:cNvSpPr txBox="1"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Calibri"/>
              <a:buNone/>
              <a:defRPr sz="2000" b="1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11"/>
          <p:cNvSpPr>
            <a:spLocks noGrp="1"/>
          </p:cNvSpPr>
          <p:nvPr>
            <p:ph type="pic" idx="2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1" name="Google Shape;71;p11"/>
          <p:cNvSpPr txBox="1">
            <a:spLocks noGrp="1"/>
          </p:cNvSpPr>
          <p:nvPr>
            <p:ph type="body" idx="1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spcBef>
                <a:spcPts val="28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1pPr>
            <a:lvl2pPr marL="914400" lvl="1" indent="-228600" algn="l">
              <a:spcBef>
                <a:spcPts val="24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2pPr>
            <a:lvl3pPr marL="1371600" lvl="2" indent="-228600" algn="l"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3pPr>
            <a:lvl4pPr marL="1828800" lvl="3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4pPr>
            <a:lvl5pPr marL="2286000" lvl="4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5pPr>
            <a:lvl6pPr marL="2743200" lvl="5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6pPr>
            <a:lvl7pPr marL="3200400" lvl="6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7pPr>
            <a:lvl8pPr marL="3657600" lvl="7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8pPr>
            <a:lvl9pPr marL="4114800" lvl="8" indent="-228600" algn="l">
              <a:spcBef>
                <a:spcPts val="18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9pPr>
          </a:lstStyle>
          <a:p>
            <a:endParaRPr/>
          </a:p>
        </p:txBody>
      </p:sp>
      <p:sp>
        <p:nvSpPr>
          <p:cNvPr id="72" name="Google Shape;72;p11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11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11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1"/>
          <p:cNvSpPr txBox="1"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31800" algn="l" rtl="0">
              <a:spcBef>
                <a:spcPts val="64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Char char="•"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–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81000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»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1"/>
          <p:cNvSpPr txBox="1">
            <a:spLocks noGrp="1"/>
          </p:cNvSpPr>
          <p:nvPr>
            <p:ph type="dt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1"/>
          <p:cNvSpPr txBox="1">
            <a:spLocks noGrp="1"/>
          </p:cNvSpPr>
          <p:nvPr>
            <p:ph type="ft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1"/>
          <p:cNvSpPr txBox="1">
            <a:spLocks noGrp="1"/>
          </p:cNvSpPr>
          <p:nvPr>
            <p:ph type="sldNum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jp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DC7EB9D6-81BE-69DC-CF7D-5422980B7B5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417175" y="-1246383"/>
            <a:ext cx="8229600" cy="1143000"/>
          </a:xfrm>
        </p:spPr>
        <p:txBody>
          <a:bodyPr/>
          <a:lstStyle/>
          <a:p>
            <a:r>
              <a:rPr lang="en-US" dirty="0"/>
              <a:t>Vocabulary Template: word = direction</a:t>
            </a:r>
          </a:p>
        </p:txBody>
      </p:sp>
      <p:pic>
        <p:nvPicPr>
          <p:cNvPr id="150" name="Google Shape;150;p19" descr="Center: Vocab word direction. Top left quadrant Decoding syllables. Top right quadrant Morphemes. Bottom left quadrant Meaning. Bottom right quadrant Picture."/>
          <p:cNvPicPr preferRelativeResize="0"/>
          <p:nvPr/>
        </p:nvPicPr>
        <p:blipFill rotWithShape="1">
          <a:blip r:embed="rId3">
            <a:alphaModFix/>
          </a:blip>
          <a:srcRect l="3096" t="4966" r="2206" b="4568"/>
          <a:stretch/>
        </p:blipFill>
        <p:spPr>
          <a:xfrm>
            <a:off x="179838" y="624300"/>
            <a:ext cx="8784325" cy="5609401"/>
          </a:xfrm>
          <a:prstGeom prst="rect">
            <a:avLst/>
          </a:prstGeom>
          <a:noFill/>
          <a:ln>
            <a:noFill/>
          </a:ln>
        </p:spPr>
      </p:pic>
      <p:sp>
        <p:nvSpPr>
          <p:cNvPr id="153" name="Google Shape;153;p19"/>
          <p:cNvSpPr txBox="1"/>
          <p:nvPr/>
        </p:nvSpPr>
        <p:spPr>
          <a:xfrm>
            <a:off x="3171600" y="2967300"/>
            <a:ext cx="2800800" cy="92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800">
                <a:latin typeface="Century Gothic"/>
                <a:ea typeface="Century Gothic"/>
                <a:cs typeface="Century Gothic"/>
                <a:sym typeface="Century Gothic"/>
              </a:rPr>
              <a:t>direction</a:t>
            </a:r>
            <a:endParaRPr sz="4800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54" name="Google Shape;154;p19"/>
          <p:cNvSpPr txBox="1"/>
          <p:nvPr/>
        </p:nvSpPr>
        <p:spPr>
          <a:xfrm>
            <a:off x="617550" y="1199300"/>
            <a:ext cx="26283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Century Gothic"/>
                <a:ea typeface="Century Gothic"/>
                <a:cs typeface="Century Gothic"/>
                <a:sym typeface="Century Gothic"/>
              </a:rPr>
              <a:t>Syllables: (3) di - </a:t>
            </a:r>
            <a:r>
              <a:rPr lang="en-US" b="1">
                <a:latin typeface="Century Gothic"/>
                <a:ea typeface="Century Gothic"/>
                <a:cs typeface="Century Gothic"/>
                <a:sym typeface="Century Gothic"/>
              </a:rPr>
              <a:t>rec </a:t>
            </a:r>
            <a:r>
              <a:rPr lang="en-US">
                <a:latin typeface="Century Gothic"/>
                <a:ea typeface="Century Gothic"/>
                <a:cs typeface="Century Gothic"/>
                <a:sym typeface="Century Gothic"/>
              </a:rPr>
              <a:t>- tion </a:t>
            </a:r>
            <a:endParaRPr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graphicFrame>
        <p:nvGraphicFramePr>
          <p:cNvPr id="151" name="Google Shape;151;p19"/>
          <p:cNvGraphicFramePr/>
          <p:nvPr>
            <p:extLst>
              <p:ext uri="{D42A27DB-BD31-4B8C-83A1-F6EECF244321}">
                <p14:modId xmlns:p14="http://schemas.microsoft.com/office/powerpoint/2010/main" val="3161333378"/>
              </p:ext>
            </p:extLst>
          </p:nvPr>
        </p:nvGraphicFramePr>
        <p:xfrm>
          <a:off x="350775" y="1832387"/>
          <a:ext cx="4116437" cy="606425"/>
        </p:xfrm>
        <a:graphic>
          <a:graphicData uri="http://schemas.openxmlformats.org/drawingml/2006/table">
            <a:tbl>
              <a:tblPr firstRow="1" bandRow="1">
                <a:tableStyleId>{75B40095-0D5B-4DB2-B4E3-906B66B41681}</a:tableStyleId>
              </a:tblPr>
              <a:tblGrid>
                <a:gridCol w="5204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925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301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8798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913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9665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750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6985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606425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500" dirty="0">
                          <a:solidFill>
                            <a:schemeClr val="tx1"/>
                          </a:solidFill>
                          <a:sym typeface="Century Gothic"/>
                        </a:rPr>
                        <a:t>/d/</a:t>
                      </a:r>
                      <a:endParaRPr sz="500" dirty="0">
                        <a:solidFill>
                          <a:schemeClr val="tx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68575" marR="68575" marT="34300" marB="3430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300" dirty="0">
                          <a:solidFill>
                            <a:schemeClr val="tx1"/>
                          </a:solidFill>
                          <a:sym typeface="Century Gothic"/>
                        </a:rPr>
                        <a:t>/</a:t>
                      </a:r>
                      <a:r>
                        <a:rPr lang="en-US" sz="1900" dirty="0" err="1">
                          <a:solidFill>
                            <a:schemeClr val="tx1"/>
                          </a:solidFill>
                          <a:sym typeface="Century Gothic"/>
                        </a:rPr>
                        <a:t>ə</a:t>
                      </a:r>
                      <a:r>
                        <a:rPr lang="en-US" sz="1300" dirty="0">
                          <a:solidFill>
                            <a:schemeClr val="tx1"/>
                          </a:solidFill>
                          <a:sym typeface="Century Gothic"/>
                        </a:rPr>
                        <a:t>/</a:t>
                      </a:r>
                      <a:endParaRPr sz="300" dirty="0">
                        <a:solidFill>
                          <a:schemeClr val="tx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68575" marR="68575" marT="34300" marB="3430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500" dirty="0">
                          <a:solidFill>
                            <a:schemeClr val="tx1"/>
                          </a:solidFill>
                          <a:sym typeface="Century Gothic"/>
                        </a:rPr>
                        <a:t>/r/</a:t>
                      </a:r>
                      <a:endParaRPr sz="1500" dirty="0">
                        <a:solidFill>
                          <a:schemeClr val="tx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68575" marR="68575" marT="34300" marB="3430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500" dirty="0">
                          <a:solidFill>
                            <a:schemeClr val="tx1"/>
                          </a:solidFill>
                          <a:sym typeface="Century Gothic"/>
                        </a:rPr>
                        <a:t>/</a:t>
                      </a:r>
                      <a:r>
                        <a:rPr lang="en-US" sz="1500" dirty="0" err="1">
                          <a:solidFill>
                            <a:schemeClr val="tx1"/>
                          </a:solidFill>
                          <a:sym typeface="Century Gothic"/>
                        </a:rPr>
                        <a:t>ĕ</a:t>
                      </a:r>
                      <a:r>
                        <a:rPr lang="en-US" sz="1500" dirty="0">
                          <a:solidFill>
                            <a:schemeClr val="tx1"/>
                          </a:solidFill>
                          <a:sym typeface="Century Gothic"/>
                        </a:rPr>
                        <a:t>/</a:t>
                      </a:r>
                      <a:endParaRPr sz="1500" dirty="0">
                        <a:solidFill>
                          <a:schemeClr val="tx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68575" marR="68575" marT="34300" marB="3430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500" dirty="0">
                          <a:solidFill>
                            <a:schemeClr val="tx1"/>
                          </a:solidFill>
                          <a:sym typeface="Century Gothic"/>
                        </a:rPr>
                        <a:t>/k/</a:t>
                      </a:r>
                      <a:endParaRPr sz="1500" dirty="0">
                        <a:solidFill>
                          <a:schemeClr val="tx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68575" marR="68575" marT="34300" marB="3430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500" dirty="0">
                          <a:solidFill>
                            <a:schemeClr val="tx1"/>
                          </a:solidFill>
                          <a:sym typeface="Century Gothic"/>
                        </a:rPr>
                        <a:t>/</a:t>
                      </a:r>
                      <a:r>
                        <a:rPr lang="en-US" sz="1500" dirty="0" err="1">
                          <a:solidFill>
                            <a:schemeClr val="tx1"/>
                          </a:solidFill>
                          <a:sym typeface="Century Gothic"/>
                        </a:rPr>
                        <a:t>sh</a:t>
                      </a:r>
                      <a:r>
                        <a:rPr lang="en-US" sz="1500" dirty="0">
                          <a:solidFill>
                            <a:schemeClr val="tx1"/>
                          </a:solidFill>
                          <a:sym typeface="Century Gothic"/>
                        </a:rPr>
                        <a:t>/</a:t>
                      </a:r>
                      <a:endParaRPr sz="1500" dirty="0">
                        <a:solidFill>
                          <a:schemeClr val="tx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68575" marR="68575" marT="34300" marB="34300" anchor="ctr"/>
                </a:tc>
                <a:tc>
                  <a:txBody>
                    <a:bodyPr/>
                    <a:lstStyle/>
                    <a:p>
                      <a:pPr marL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300" dirty="0">
                          <a:solidFill>
                            <a:schemeClr val="tx1"/>
                          </a:solidFill>
                          <a:sym typeface="Century Gothic"/>
                        </a:rPr>
                        <a:t>/</a:t>
                      </a:r>
                      <a:r>
                        <a:rPr lang="en-US" sz="1900" dirty="0" err="1">
                          <a:solidFill>
                            <a:schemeClr val="tx1"/>
                          </a:solidFill>
                          <a:sym typeface="Century Gothic"/>
                        </a:rPr>
                        <a:t>ə</a:t>
                      </a:r>
                      <a:r>
                        <a:rPr lang="en-US" sz="1300" dirty="0">
                          <a:solidFill>
                            <a:schemeClr val="tx1"/>
                          </a:solidFill>
                          <a:sym typeface="Century Gothic"/>
                        </a:rPr>
                        <a:t>/</a:t>
                      </a:r>
                      <a:endParaRPr sz="1500" dirty="0">
                        <a:solidFill>
                          <a:schemeClr val="tx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68575" marR="68575" marT="34300" marB="3430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500" dirty="0">
                          <a:solidFill>
                            <a:schemeClr val="tx1"/>
                          </a:solidFill>
                          <a:sym typeface="Century Gothic"/>
                        </a:rPr>
                        <a:t>/n/</a:t>
                      </a:r>
                      <a:endParaRPr sz="1500" dirty="0">
                        <a:solidFill>
                          <a:schemeClr val="tx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68575" marR="68575" marT="34300" marB="3430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20D14C52-9203-66BD-FB4B-3AE9207D8C7C}"/>
              </a:ext>
            </a:extLst>
          </p:cNvPr>
          <p:cNvSpPr txBox="1"/>
          <p:nvPr/>
        </p:nvSpPr>
        <p:spPr>
          <a:xfrm>
            <a:off x="4931312" y="1509221"/>
            <a:ext cx="2514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>
                <a:latin typeface="Century Gothic" panose="020B0502020202020204" pitchFamily="34" charset="0"/>
              </a:rPr>
              <a:t>direct</a:t>
            </a:r>
          </a:p>
          <a:p>
            <a:r>
              <a:rPr lang="en-US" sz="1800" dirty="0">
                <a:latin typeface="Century Gothic" panose="020B0502020202020204" pitchFamily="34" charset="0"/>
              </a:rPr>
              <a:t>-</a:t>
            </a:r>
            <a:r>
              <a:rPr lang="en-US" sz="1800" dirty="0" err="1">
                <a:latin typeface="Century Gothic" panose="020B0502020202020204" pitchFamily="34" charset="0"/>
              </a:rPr>
              <a:t>tion</a:t>
            </a:r>
            <a:endParaRPr lang="en-US" sz="1800" dirty="0">
              <a:latin typeface="Century Gothic" panose="020B0502020202020204" pitchFamily="34" charset="0"/>
            </a:endParaRPr>
          </a:p>
        </p:txBody>
      </p:sp>
      <p:sp>
        <p:nvSpPr>
          <p:cNvPr id="152" name="Google Shape;152;p19"/>
          <p:cNvSpPr txBox="1"/>
          <p:nvPr/>
        </p:nvSpPr>
        <p:spPr>
          <a:xfrm>
            <a:off x="417175" y="3724800"/>
            <a:ext cx="3909300" cy="250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i="1" dirty="0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(noun) </a:t>
            </a:r>
            <a:endParaRPr sz="1800" i="1" dirty="0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228600" lvl="0" indent="-228600" algn="l" rtl="0">
              <a:spcBef>
                <a:spcPts val="1000"/>
              </a:spcBef>
              <a:spcAft>
                <a:spcPts val="0"/>
              </a:spcAft>
              <a:buSzPts val="1800"/>
              <a:buFont typeface="Century Gothic"/>
              <a:buAutoNum type="arabicPeriod"/>
            </a:pPr>
            <a:r>
              <a:rPr lang="en-US" sz="1800" dirty="0">
                <a:solidFill>
                  <a:srgbClr val="303336"/>
                </a:solidFill>
                <a:highlight>
                  <a:srgbClr val="FFFFFF"/>
                </a:highlight>
                <a:latin typeface="Century Gothic"/>
                <a:ea typeface="Century Gothic"/>
                <a:cs typeface="Century Gothic"/>
                <a:sym typeface="Century Gothic"/>
              </a:rPr>
              <a:t> </a:t>
            </a:r>
            <a:r>
              <a:rPr lang="en-US" sz="1800" dirty="0">
                <a:solidFill>
                  <a:srgbClr val="202124"/>
                </a:solidFill>
                <a:highlight>
                  <a:srgbClr val="FFFFFF"/>
                </a:highlight>
                <a:latin typeface="Century Gothic"/>
                <a:ea typeface="Century Gothic"/>
                <a:cs typeface="Century Gothic"/>
                <a:sym typeface="Century Gothic"/>
              </a:rPr>
              <a:t>something you look at or point to, or where a sign or compass points to</a:t>
            </a:r>
            <a:endParaRPr sz="1800" i="1" dirty="0">
              <a:solidFill>
                <a:srgbClr val="202124"/>
              </a:solidFill>
              <a:highlight>
                <a:srgbClr val="FFFFFF"/>
              </a:highlight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342900" lvl="0" indent="-342900" algn="l" rtl="0">
              <a:spcBef>
                <a:spcPts val="1000"/>
              </a:spcBef>
              <a:spcAft>
                <a:spcPts val="0"/>
              </a:spcAft>
              <a:buClr>
                <a:srgbClr val="202124"/>
              </a:buClr>
              <a:buSzPts val="1800"/>
              <a:buFont typeface="Century Gothic"/>
              <a:buAutoNum type="arabicPeriod"/>
            </a:pPr>
            <a:r>
              <a:rPr lang="en-US" sz="1800" dirty="0">
                <a:solidFill>
                  <a:srgbClr val="202124"/>
                </a:solidFill>
                <a:highlight>
                  <a:srgbClr val="FFFFFF"/>
                </a:highlight>
                <a:latin typeface="Century Gothic"/>
                <a:ea typeface="Century Gothic"/>
                <a:cs typeface="Century Gothic"/>
                <a:sym typeface="Century Gothic"/>
              </a:rPr>
              <a:t>tells the way to get to a place</a:t>
            </a:r>
            <a:endParaRPr sz="1800" dirty="0">
              <a:solidFill>
                <a:srgbClr val="202124"/>
              </a:solidFill>
              <a:highlight>
                <a:srgbClr val="FFFFFF"/>
              </a:highlight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342900" lvl="0" indent="-342900" algn="l" rtl="0">
              <a:spcBef>
                <a:spcPts val="1000"/>
              </a:spcBef>
              <a:spcAft>
                <a:spcPts val="0"/>
              </a:spcAft>
              <a:buClr>
                <a:srgbClr val="202124"/>
              </a:buClr>
              <a:buSzPts val="1800"/>
              <a:buFont typeface="Century Gothic"/>
              <a:buAutoNum type="arabicPeriod"/>
            </a:pPr>
            <a:r>
              <a:rPr lang="en-US" sz="1800" dirty="0">
                <a:solidFill>
                  <a:srgbClr val="202124"/>
                </a:solidFill>
                <a:highlight>
                  <a:srgbClr val="FFFFFF"/>
                </a:highlight>
                <a:latin typeface="Century Gothic"/>
                <a:ea typeface="Century Gothic"/>
                <a:cs typeface="Century Gothic"/>
                <a:sym typeface="Century Gothic"/>
              </a:rPr>
              <a:t>NORTH, SOUTH, EAST, WEST are directions (like on a map)</a:t>
            </a:r>
            <a:endParaRPr sz="1800" dirty="0">
              <a:solidFill>
                <a:srgbClr val="202124"/>
              </a:solidFill>
              <a:highlight>
                <a:srgbClr val="FFFFFF"/>
              </a:highlight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pic>
        <p:nvPicPr>
          <p:cNvPr id="3" name="Google Shape;163;p20" descr="Center: Vocab word direction. Top left quadrant Decoding syllables. Top right quadrant Morphemes. Bottom left quadrant Meaning. Bottom right quadrant Picture.">
            <a:extLst>
              <a:ext uri="{FF2B5EF4-FFF2-40B4-BE49-F238E27FC236}">
                <a16:creationId xmlns:a16="http://schemas.microsoft.com/office/drawing/2014/main" id="{68AFAD60-321C-733F-26A5-E6A76FCE6962}"/>
              </a:ext>
            </a:extLst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112412" y="4026235"/>
            <a:ext cx="2117188" cy="1906029"/>
          </a:xfrm>
          <a:prstGeom prst="rect">
            <a:avLst/>
          </a:prstGeom>
          <a:noFill/>
          <a:ln w="1905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3B53F6BA-D2CA-A052-90A3-CAADDD7DA13C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457200" y="-1236716"/>
            <a:ext cx="8229600" cy="1143000"/>
          </a:xfrm>
        </p:spPr>
        <p:txBody>
          <a:bodyPr/>
          <a:lstStyle/>
          <a:p>
            <a:r>
              <a:rPr lang="en-US" sz="4400" b="0" i="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Vocabulary Template: word = want</a:t>
            </a:r>
            <a:r>
              <a:rPr lang="en-US" dirty="0"/>
              <a:t> </a:t>
            </a:r>
          </a:p>
        </p:txBody>
      </p:sp>
      <p:pic>
        <p:nvPicPr>
          <p:cNvPr id="173" name="Google Shape;173;p21" descr="Center: Vocab word direction. Top left quadrant Decoding syllables. Top right quadrant Morphemes. Bottom left quadrant Meaning. Bottom right quadrant Picture."/>
          <p:cNvPicPr preferRelativeResize="0"/>
          <p:nvPr/>
        </p:nvPicPr>
        <p:blipFill rotWithShape="1">
          <a:blip r:embed="rId3">
            <a:alphaModFix/>
          </a:blip>
          <a:srcRect l="3096" t="4966" r="2206" b="4568"/>
          <a:stretch/>
        </p:blipFill>
        <p:spPr>
          <a:xfrm>
            <a:off x="179838" y="624300"/>
            <a:ext cx="8784325" cy="5609401"/>
          </a:xfrm>
          <a:prstGeom prst="rect">
            <a:avLst/>
          </a:prstGeom>
          <a:noFill/>
          <a:ln>
            <a:noFill/>
          </a:ln>
        </p:spPr>
      </p:pic>
      <p:sp>
        <p:nvSpPr>
          <p:cNvPr id="176" name="Google Shape;176;p21"/>
          <p:cNvSpPr txBox="1"/>
          <p:nvPr/>
        </p:nvSpPr>
        <p:spPr>
          <a:xfrm>
            <a:off x="3388800" y="2874900"/>
            <a:ext cx="2366400" cy="110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000">
                <a:latin typeface="Century Gothic"/>
                <a:ea typeface="Century Gothic"/>
                <a:cs typeface="Century Gothic"/>
                <a:sym typeface="Century Gothic"/>
              </a:rPr>
              <a:t>want</a:t>
            </a:r>
            <a:endParaRPr sz="6000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77" name="Google Shape;177;p21"/>
          <p:cNvSpPr txBox="1"/>
          <p:nvPr/>
        </p:nvSpPr>
        <p:spPr>
          <a:xfrm>
            <a:off x="617550" y="1199300"/>
            <a:ext cx="26283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Century Gothic"/>
                <a:ea typeface="Century Gothic"/>
                <a:cs typeface="Century Gothic"/>
                <a:sym typeface="Century Gothic"/>
              </a:rPr>
              <a:t>Syllables: (1) want  </a:t>
            </a:r>
            <a:endParaRPr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graphicFrame>
        <p:nvGraphicFramePr>
          <p:cNvPr id="174" name="Google Shape;174;p21"/>
          <p:cNvGraphicFramePr/>
          <p:nvPr>
            <p:extLst>
              <p:ext uri="{D42A27DB-BD31-4B8C-83A1-F6EECF244321}">
                <p14:modId xmlns:p14="http://schemas.microsoft.com/office/powerpoint/2010/main" val="3132585888"/>
              </p:ext>
            </p:extLst>
          </p:nvPr>
        </p:nvGraphicFramePr>
        <p:xfrm>
          <a:off x="520625" y="1705587"/>
          <a:ext cx="3428250" cy="923400"/>
        </p:xfrm>
        <a:graphic>
          <a:graphicData uri="http://schemas.openxmlformats.org/drawingml/2006/table">
            <a:tbl>
              <a:tblPr firstRow="1" bandRow="1">
                <a:tableStyleId>{75B40095-0D5B-4DB2-B4E3-906B66B41681}</a:tableStyleId>
              </a:tblPr>
              <a:tblGrid>
                <a:gridCol w="9681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200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200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2005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92340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3100" dirty="0">
                          <a:solidFill>
                            <a:schemeClr val="tx1"/>
                          </a:solidFill>
                          <a:sym typeface="Century Gothic"/>
                        </a:rPr>
                        <a:t>/w/</a:t>
                      </a:r>
                      <a:endParaRPr sz="2100" dirty="0">
                        <a:solidFill>
                          <a:schemeClr val="tx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68575" marR="68575" marT="34300" marB="3430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3100" dirty="0">
                          <a:solidFill>
                            <a:schemeClr val="tx1"/>
                          </a:solidFill>
                          <a:sym typeface="Century Gothic"/>
                        </a:rPr>
                        <a:t>/</a:t>
                      </a:r>
                      <a:r>
                        <a:rPr lang="en-US" sz="3100" dirty="0" err="1">
                          <a:solidFill>
                            <a:schemeClr val="tx1"/>
                          </a:solidFill>
                          <a:sym typeface="Century Gothic"/>
                        </a:rPr>
                        <a:t>ŏ</a:t>
                      </a:r>
                      <a:r>
                        <a:rPr lang="en-US" sz="3100" dirty="0">
                          <a:solidFill>
                            <a:schemeClr val="tx1"/>
                          </a:solidFill>
                          <a:sym typeface="Century Gothic"/>
                        </a:rPr>
                        <a:t>/</a:t>
                      </a:r>
                      <a:endParaRPr sz="2100" dirty="0">
                        <a:solidFill>
                          <a:schemeClr val="tx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68575" marR="68575" marT="34300" marB="3430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3100" dirty="0">
                          <a:solidFill>
                            <a:schemeClr val="tx1"/>
                          </a:solidFill>
                          <a:sym typeface="Century Gothic"/>
                        </a:rPr>
                        <a:t>/n/</a:t>
                      </a:r>
                      <a:endParaRPr sz="3100" dirty="0">
                        <a:solidFill>
                          <a:schemeClr val="tx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68575" marR="68575" marT="34300" marB="3430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3100" dirty="0">
                          <a:solidFill>
                            <a:schemeClr val="tx1"/>
                          </a:solidFill>
                          <a:sym typeface="Century Gothic"/>
                        </a:rPr>
                        <a:t>/t/</a:t>
                      </a:r>
                      <a:endParaRPr sz="3100" dirty="0">
                        <a:solidFill>
                          <a:schemeClr val="tx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68575" marR="68575" marT="34300" marB="3430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52E15724-2FE9-6CA5-E301-E36162E7C035}"/>
              </a:ext>
            </a:extLst>
          </p:cNvPr>
          <p:cNvSpPr txBox="1"/>
          <p:nvPr/>
        </p:nvSpPr>
        <p:spPr>
          <a:xfrm>
            <a:off x="4931312" y="1509221"/>
            <a:ext cx="2514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 err="1">
                <a:latin typeface="Century Gothic" panose="020B0502020202020204" pitchFamily="34" charset="0"/>
              </a:rPr>
              <a:t>wantoc</a:t>
            </a:r>
            <a:endParaRPr lang="en-US" sz="1800" dirty="0">
              <a:latin typeface="Century Gothic" panose="020B0502020202020204" pitchFamily="34" charset="0"/>
            </a:endParaRPr>
          </a:p>
        </p:txBody>
      </p:sp>
      <p:sp>
        <p:nvSpPr>
          <p:cNvPr id="175" name="Google Shape;175;p21"/>
          <p:cNvSpPr txBox="1"/>
          <p:nvPr/>
        </p:nvSpPr>
        <p:spPr>
          <a:xfrm>
            <a:off x="417175" y="3830175"/>
            <a:ext cx="3909300" cy="2232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i="1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(noun) </a:t>
            </a:r>
            <a:endParaRPr sz="1800" i="1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228600" lvl="0" indent="-228600" algn="l" rtl="0">
              <a:spcBef>
                <a:spcPts val="1000"/>
              </a:spcBef>
              <a:spcAft>
                <a:spcPts val="0"/>
              </a:spcAft>
              <a:buSzPts val="1800"/>
              <a:buFont typeface="Century Gothic"/>
              <a:buAutoNum type="arabicPeriod"/>
            </a:pPr>
            <a:r>
              <a:rPr lang="en-US" sz="1800">
                <a:solidFill>
                  <a:srgbClr val="303336"/>
                </a:solidFill>
                <a:highlight>
                  <a:srgbClr val="FFFFFF"/>
                </a:highlight>
                <a:latin typeface="Century Gothic"/>
                <a:ea typeface="Century Gothic"/>
                <a:cs typeface="Century Gothic"/>
                <a:sym typeface="Century Gothic"/>
              </a:rPr>
              <a:t> </a:t>
            </a:r>
            <a:r>
              <a:rPr lang="en-US" sz="1800">
                <a:solidFill>
                  <a:srgbClr val="202124"/>
                </a:solidFill>
                <a:highlight>
                  <a:srgbClr val="FFFFFF"/>
                </a:highlight>
                <a:latin typeface="Century Gothic"/>
                <a:ea typeface="Century Gothic"/>
                <a:cs typeface="Century Gothic"/>
                <a:sym typeface="Century Gothic"/>
              </a:rPr>
              <a:t>something that you would like to have</a:t>
            </a:r>
            <a:endParaRPr sz="1800">
              <a:solidFill>
                <a:srgbClr val="202124"/>
              </a:solidFill>
              <a:highlight>
                <a:srgbClr val="FFFFFF"/>
              </a:highlight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r>
              <a:rPr lang="en-US" sz="1800" i="1">
                <a:solidFill>
                  <a:srgbClr val="202124"/>
                </a:solidFill>
                <a:highlight>
                  <a:srgbClr val="FFFFFF"/>
                </a:highlight>
                <a:latin typeface="Century Gothic"/>
                <a:ea typeface="Century Gothic"/>
                <a:cs typeface="Century Gothic"/>
                <a:sym typeface="Century Gothic"/>
              </a:rPr>
              <a:t>(verb)</a:t>
            </a:r>
            <a:endParaRPr sz="1800" i="1">
              <a:solidFill>
                <a:srgbClr val="202124"/>
              </a:solidFill>
              <a:highlight>
                <a:srgbClr val="FFFFFF"/>
              </a:highlight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342900" lvl="0" indent="-342900" algn="l" rtl="0">
              <a:spcBef>
                <a:spcPts val="1000"/>
              </a:spcBef>
              <a:spcAft>
                <a:spcPts val="0"/>
              </a:spcAft>
              <a:buClr>
                <a:srgbClr val="202124"/>
              </a:buClr>
              <a:buSzPts val="1800"/>
              <a:buFont typeface="Century Gothic"/>
              <a:buAutoNum type="arabicPeriod"/>
            </a:pPr>
            <a:r>
              <a:rPr lang="en-US" sz="1800">
                <a:solidFill>
                  <a:srgbClr val="202124"/>
                </a:solidFill>
                <a:highlight>
                  <a:srgbClr val="FFFFFF"/>
                </a:highlight>
                <a:latin typeface="Century Gothic"/>
                <a:ea typeface="Century Gothic"/>
                <a:cs typeface="Century Gothic"/>
                <a:sym typeface="Century Gothic"/>
              </a:rPr>
              <a:t>when you feel that you would like to have or do something</a:t>
            </a:r>
            <a:endParaRPr sz="1800">
              <a:solidFill>
                <a:srgbClr val="202124"/>
              </a:solidFill>
              <a:highlight>
                <a:srgbClr val="FFFFFF"/>
              </a:highlight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DEE15B9-D9C9-CA50-02B3-9F20D792F619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457200" y="-1275163"/>
            <a:ext cx="8229600" cy="1143000"/>
          </a:xfrm>
        </p:spPr>
        <p:txBody>
          <a:bodyPr/>
          <a:lstStyle/>
          <a:p>
            <a:r>
              <a:rPr lang="en-US" sz="4400" b="0" i="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Vocabulary Template: word = need</a:t>
            </a:r>
            <a:r>
              <a:rPr lang="en-US" dirty="0"/>
              <a:t> </a:t>
            </a:r>
          </a:p>
        </p:txBody>
      </p:sp>
      <p:pic>
        <p:nvPicPr>
          <p:cNvPr id="183" name="Google Shape;183;p22" descr="Center: Vocab word direction. Top left quadrant Decoding syllables. Top right quadrant Morphemes. Bottom left quadrant Meaning. Bottom right quadrant Picture."/>
          <p:cNvPicPr preferRelativeResize="0"/>
          <p:nvPr/>
        </p:nvPicPr>
        <p:blipFill rotWithShape="1">
          <a:blip r:embed="rId3">
            <a:alphaModFix/>
          </a:blip>
          <a:srcRect l="3096" t="4966" r="2206" b="4568"/>
          <a:stretch/>
        </p:blipFill>
        <p:spPr>
          <a:xfrm>
            <a:off x="179838" y="624300"/>
            <a:ext cx="8784325" cy="5609401"/>
          </a:xfrm>
          <a:prstGeom prst="rect">
            <a:avLst/>
          </a:prstGeom>
          <a:noFill/>
          <a:ln>
            <a:noFill/>
          </a:ln>
        </p:spPr>
      </p:pic>
      <p:sp>
        <p:nvSpPr>
          <p:cNvPr id="186" name="Google Shape;186;p22"/>
          <p:cNvSpPr txBox="1"/>
          <p:nvPr/>
        </p:nvSpPr>
        <p:spPr>
          <a:xfrm>
            <a:off x="3388800" y="2874900"/>
            <a:ext cx="2366400" cy="110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000">
                <a:latin typeface="Century Gothic"/>
                <a:ea typeface="Century Gothic"/>
                <a:cs typeface="Century Gothic"/>
                <a:sym typeface="Century Gothic"/>
              </a:rPr>
              <a:t>need</a:t>
            </a:r>
            <a:endParaRPr sz="6000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87" name="Google Shape;187;p22"/>
          <p:cNvSpPr txBox="1"/>
          <p:nvPr/>
        </p:nvSpPr>
        <p:spPr>
          <a:xfrm>
            <a:off x="617550" y="1199300"/>
            <a:ext cx="26283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Century Gothic"/>
                <a:ea typeface="Century Gothic"/>
                <a:cs typeface="Century Gothic"/>
                <a:sym typeface="Century Gothic"/>
              </a:rPr>
              <a:t>Syllables: (1) n ee d  </a:t>
            </a:r>
            <a:endParaRPr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graphicFrame>
        <p:nvGraphicFramePr>
          <p:cNvPr id="184" name="Google Shape;184;p22"/>
          <p:cNvGraphicFramePr/>
          <p:nvPr>
            <p:extLst>
              <p:ext uri="{D42A27DB-BD31-4B8C-83A1-F6EECF244321}">
                <p14:modId xmlns:p14="http://schemas.microsoft.com/office/powerpoint/2010/main" val="2695753249"/>
              </p:ext>
            </p:extLst>
          </p:nvPr>
        </p:nvGraphicFramePr>
        <p:xfrm>
          <a:off x="947100" y="1647962"/>
          <a:ext cx="2298750" cy="923400"/>
        </p:xfrm>
        <a:graphic>
          <a:graphicData uri="http://schemas.openxmlformats.org/drawingml/2006/table">
            <a:tbl>
              <a:tblPr firstRow="1" bandRow="1">
                <a:tableStyleId>{75B40095-0D5B-4DB2-B4E3-906B66B41681}</a:tableStyleId>
              </a:tblPr>
              <a:tblGrid>
                <a:gridCol w="7662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62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662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92340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3100" dirty="0">
                          <a:solidFill>
                            <a:schemeClr val="tx1"/>
                          </a:solidFill>
                          <a:sym typeface="Century Gothic"/>
                        </a:rPr>
                        <a:t>/n/</a:t>
                      </a:r>
                      <a:endParaRPr sz="2100" dirty="0">
                        <a:solidFill>
                          <a:schemeClr val="tx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68575" marR="68575" marT="34300" marB="3430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3100" dirty="0">
                          <a:solidFill>
                            <a:schemeClr val="tx1"/>
                          </a:solidFill>
                          <a:sym typeface="Century Gothic"/>
                        </a:rPr>
                        <a:t>/</a:t>
                      </a:r>
                      <a:r>
                        <a:rPr lang="en-US" sz="3100" dirty="0" err="1">
                          <a:solidFill>
                            <a:schemeClr val="tx1"/>
                          </a:solidFill>
                          <a:sym typeface="Century Gothic"/>
                        </a:rPr>
                        <a:t>ē</a:t>
                      </a:r>
                      <a:r>
                        <a:rPr lang="en-US" sz="3100" dirty="0">
                          <a:solidFill>
                            <a:schemeClr val="tx1"/>
                          </a:solidFill>
                          <a:sym typeface="Century Gothic"/>
                        </a:rPr>
                        <a:t>/</a:t>
                      </a:r>
                      <a:endParaRPr sz="2100" dirty="0">
                        <a:solidFill>
                          <a:schemeClr val="tx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68575" marR="68575" marT="34300" marB="3430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3100" dirty="0">
                          <a:solidFill>
                            <a:schemeClr val="tx1"/>
                          </a:solidFill>
                          <a:sym typeface="Century Gothic"/>
                        </a:rPr>
                        <a:t>/d/</a:t>
                      </a:r>
                      <a:endParaRPr sz="3100" dirty="0">
                        <a:solidFill>
                          <a:schemeClr val="tx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68575" marR="68575" marT="34300" marB="3430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48F08FA7-937E-EFCA-B05B-77A1476E875E}"/>
              </a:ext>
            </a:extLst>
          </p:cNvPr>
          <p:cNvSpPr txBox="1"/>
          <p:nvPr/>
        </p:nvSpPr>
        <p:spPr>
          <a:xfrm>
            <a:off x="4931312" y="1509221"/>
            <a:ext cx="2514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>
                <a:latin typeface="Century Gothic" panose="020B0502020202020204" pitchFamily="34" charset="0"/>
              </a:rPr>
              <a:t>need</a:t>
            </a:r>
          </a:p>
        </p:txBody>
      </p:sp>
      <p:sp>
        <p:nvSpPr>
          <p:cNvPr id="185" name="Google Shape;185;p22"/>
          <p:cNvSpPr txBox="1"/>
          <p:nvPr/>
        </p:nvSpPr>
        <p:spPr>
          <a:xfrm>
            <a:off x="428700" y="3899325"/>
            <a:ext cx="3909300" cy="2047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i="1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(noun) </a:t>
            </a:r>
            <a:endParaRPr sz="1600" i="1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228600" lvl="0" indent="-215900" algn="l" rtl="0">
              <a:spcBef>
                <a:spcPts val="1000"/>
              </a:spcBef>
              <a:spcAft>
                <a:spcPts val="0"/>
              </a:spcAft>
              <a:buSzPts val="1600"/>
              <a:buFont typeface="Century Gothic"/>
              <a:buAutoNum type="arabicPeriod"/>
            </a:pPr>
            <a:r>
              <a:rPr lang="en-US" sz="1600">
                <a:solidFill>
                  <a:srgbClr val="303336"/>
                </a:solidFill>
                <a:highlight>
                  <a:srgbClr val="FFFFFF"/>
                </a:highlight>
                <a:latin typeface="Century Gothic"/>
                <a:ea typeface="Century Gothic"/>
                <a:cs typeface="Century Gothic"/>
                <a:sym typeface="Century Gothic"/>
              </a:rPr>
              <a:t> </a:t>
            </a:r>
            <a:r>
              <a:rPr lang="en-US" sz="1600">
                <a:solidFill>
                  <a:srgbClr val="202124"/>
                </a:solidFill>
                <a:highlight>
                  <a:srgbClr val="FFFFFF"/>
                </a:highlight>
                <a:latin typeface="Century Gothic"/>
                <a:ea typeface="Century Gothic"/>
                <a:cs typeface="Century Gothic"/>
                <a:sym typeface="Century Gothic"/>
              </a:rPr>
              <a:t>something you cannot do without, like food, water, and shelter</a:t>
            </a:r>
            <a:endParaRPr sz="1600">
              <a:solidFill>
                <a:srgbClr val="202124"/>
              </a:solidFill>
              <a:highlight>
                <a:srgbClr val="FFFFFF"/>
              </a:highlight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r>
              <a:rPr lang="en-US" sz="1600" i="1">
                <a:solidFill>
                  <a:srgbClr val="202124"/>
                </a:solidFill>
                <a:highlight>
                  <a:schemeClr val="lt1"/>
                </a:highlight>
                <a:latin typeface="Century Gothic"/>
                <a:ea typeface="Century Gothic"/>
                <a:cs typeface="Century Gothic"/>
                <a:sym typeface="Century Gothic"/>
              </a:rPr>
              <a:t>(verb)</a:t>
            </a:r>
            <a:endParaRPr sz="1600" i="1">
              <a:solidFill>
                <a:srgbClr val="202124"/>
              </a:solidFill>
              <a:highlight>
                <a:schemeClr val="lt1"/>
              </a:highlight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457200" lvl="0" indent="-330200" algn="l" rtl="0">
              <a:spcBef>
                <a:spcPts val="1000"/>
              </a:spcBef>
              <a:spcAft>
                <a:spcPts val="0"/>
              </a:spcAft>
              <a:buClr>
                <a:srgbClr val="202124"/>
              </a:buClr>
              <a:buSzPts val="1600"/>
              <a:buFont typeface="Century Gothic"/>
              <a:buAutoNum type="arabicPeriod"/>
            </a:pPr>
            <a:r>
              <a:rPr lang="en-US" sz="1600">
                <a:solidFill>
                  <a:srgbClr val="202124"/>
                </a:solidFill>
                <a:highlight>
                  <a:schemeClr val="lt1"/>
                </a:highlight>
                <a:latin typeface="Century Gothic"/>
                <a:ea typeface="Century Gothic"/>
                <a:cs typeface="Century Gothic"/>
                <a:sym typeface="Century Gothic"/>
              </a:rPr>
              <a:t>requiring something because it is important or necessary</a:t>
            </a:r>
            <a:endParaRPr sz="1600">
              <a:solidFill>
                <a:srgbClr val="202124"/>
              </a:solidFill>
              <a:highlight>
                <a:srgbClr val="FFFFFF"/>
              </a:highlight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8775429-0CC6-CFD7-1BC2-6197E6A798DA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333975" y="-1236206"/>
            <a:ext cx="8229600" cy="1143000"/>
          </a:xfrm>
        </p:spPr>
        <p:txBody>
          <a:bodyPr/>
          <a:lstStyle/>
          <a:p>
            <a:r>
              <a:rPr lang="en-US" sz="4400" b="0" i="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Vocabulary Template: word = map</a:t>
            </a:r>
            <a:r>
              <a:rPr lang="en-US" dirty="0"/>
              <a:t> </a:t>
            </a:r>
          </a:p>
        </p:txBody>
      </p:sp>
      <p:pic>
        <p:nvPicPr>
          <p:cNvPr id="251" name="Google Shape;251;p28" descr="Center: Vocab word direction. Top left quadrant Decoding syllables. Top right quadrant Morphemes. Bottom left quadrant Meaning. Bottom right quadrant Picture."/>
          <p:cNvPicPr preferRelativeResize="0"/>
          <p:nvPr/>
        </p:nvPicPr>
        <p:blipFill rotWithShape="1">
          <a:blip r:embed="rId3">
            <a:alphaModFix/>
          </a:blip>
          <a:srcRect l="3096" t="4966" r="2206" b="4568"/>
          <a:stretch/>
        </p:blipFill>
        <p:spPr>
          <a:xfrm>
            <a:off x="179838" y="624300"/>
            <a:ext cx="8784325" cy="5609401"/>
          </a:xfrm>
          <a:prstGeom prst="rect">
            <a:avLst/>
          </a:prstGeom>
          <a:noFill/>
          <a:ln>
            <a:noFill/>
          </a:ln>
        </p:spPr>
      </p:pic>
      <p:sp>
        <p:nvSpPr>
          <p:cNvPr id="254" name="Google Shape;254;p28"/>
          <p:cNvSpPr txBox="1"/>
          <p:nvPr/>
        </p:nvSpPr>
        <p:spPr>
          <a:xfrm>
            <a:off x="3388800" y="2874900"/>
            <a:ext cx="2366400" cy="1108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6000">
                <a:latin typeface="Century Gothic"/>
                <a:ea typeface="Century Gothic"/>
                <a:cs typeface="Century Gothic"/>
                <a:sym typeface="Century Gothic"/>
              </a:rPr>
              <a:t>map</a:t>
            </a:r>
            <a:endParaRPr sz="6000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55" name="Google Shape;255;p28"/>
          <p:cNvSpPr txBox="1"/>
          <p:nvPr/>
        </p:nvSpPr>
        <p:spPr>
          <a:xfrm>
            <a:off x="617550" y="1199300"/>
            <a:ext cx="26283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Century Gothic"/>
                <a:ea typeface="Century Gothic"/>
                <a:cs typeface="Century Gothic"/>
                <a:sym typeface="Century Gothic"/>
              </a:rPr>
              <a:t>Syllables: (1) map</a:t>
            </a:r>
            <a:endParaRPr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graphicFrame>
        <p:nvGraphicFramePr>
          <p:cNvPr id="252" name="Google Shape;252;p28"/>
          <p:cNvGraphicFramePr/>
          <p:nvPr>
            <p:extLst>
              <p:ext uri="{D42A27DB-BD31-4B8C-83A1-F6EECF244321}">
                <p14:modId xmlns:p14="http://schemas.microsoft.com/office/powerpoint/2010/main" val="1090539650"/>
              </p:ext>
            </p:extLst>
          </p:nvPr>
        </p:nvGraphicFramePr>
        <p:xfrm>
          <a:off x="617550" y="1659487"/>
          <a:ext cx="3411675" cy="923400"/>
        </p:xfrm>
        <a:graphic>
          <a:graphicData uri="http://schemas.openxmlformats.org/drawingml/2006/table">
            <a:tbl>
              <a:tblPr firstRow="1" bandRow="1">
                <a:tableStyleId>{75B40095-0D5B-4DB2-B4E3-906B66B41681}</a:tableStyleId>
              </a:tblPr>
              <a:tblGrid>
                <a:gridCol w="11372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372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722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92340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3100" dirty="0">
                          <a:solidFill>
                            <a:schemeClr val="tx1"/>
                          </a:solidFill>
                          <a:sym typeface="Century Gothic"/>
                        </a:rPr>
                        <a:t>/m/</a:t>
                      </a:r>
                      <a:endParaRPr sz="2100" dirty="0">
                        <a:solidFill>
                          <a:schemeClr val="tx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68575" marR="68575" marT="34300" marB="3430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3100" dirty="0">
                          <a:solidFill>
                            <a:schemeClr val="tx1"/>
                          </a:solidFill>
                          <a:sym typeface="Century Gothic"/>
                        </a:rPr>
                        <a:t>/</a:t>
                      </a:r>
                      <a:r>
                        <a:rPr lang="en-US" sz="3100" dirty="0" err="1">
                          <a:solidFill>
                            <a:schemeClr val="tx1"/>
                          </a:solidFill>
                          <a:sym typeface="Century Gothic"/>
                        </a:rPr>
                        <a:t>ă</a:t>
                      </a:r>
                      <a:r>
                        <a:rPr lang="en-US" sz="3100" dirty="0">
                          <a:solidFill>
                            <a:schemeClr val="tx1"/>
                          </a:solidFill>
                          <a:sym typeface="Century Gothic"/>
                        </a:rPr>
                        <a:t>/</a:t>
                      </a:r>
                      <a:endParaRPr sz="2100" dirty="0">
                        <a:solidFill>
                          <a:schemeClr val="tx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68575" marR="68575" marT="34300" marB="34300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3100" dirty="0">
                          <a:solidFill>
                            <a:schemeClr val="tx1"/>
                          </a:solidFill>
                          <a:sym typeface="Century Gothic"/>
                        </a:rPr>
                        <a:t>/p/</a:t>
                      </a:r>
                      <a:endParaRPr sz="3100" dirty="0">
                        <a:solidFill>
                          <a:schemeClr val="tx1"/>
                        </a:solidFill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68575" marR="68575" marT="34300" marB="3430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F7E04E2C-0543-7EF0-1DFA-83F56D282D67}"/>
              </a:ext>
            </a:extLst>
          </p:cNvPr>
          <p:cNvSpPr txBox="1"/>
          <p:nvPr/>
        </p:nvSpPr>
        <p:spPr>
          <a:xfrm>
            <a:off x="4931312" y="1509221"/>
            <a:ext cx="2514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>
                <a:latin typeface="Century Gothic" panose="020B0502020202020204" pitchFamily="34" charset="0"/>
              </a:rPr>
              <a:t>map</a:t>
            </a:r>
          </a:p>
        </p:txBody>
      </p:sp>
      <p:sp>
        <p:nvSpPr>
          <p:cNvPr id="253" name="Google Shape;253;p28"/>
          <p:cNvSpPr txBox="1"/>
          <p:nvPr/>
        </p:nvSpPr>
        <p:spPr>
          <a:xfrm>
            <a:off x="539475" y="3922375"/>
            <a:ext cx="3909300" cy="203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i="1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(noun) </a:t>
            </a:r>
            <a:endParaRPr sz="2000" i="1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228600" lvl="0" indent="-241300" algn="l" rtl="0">
              <a:spcBef>
                <a:spcPts val="0"/>
              </a:spcBef>
              <a:spcAft>
                <a:spcPts val="0"/>
              </a:spcAft>
              <a:buSzPts val="2000"/>
              <a:buFont typeface="Century Gothic"/>
              <a:buAutoNum type="arabicPeriod"/>
            </a:pPr>
            <a:r>
              <a:rPr lang="en-US" sz="2000">
                <a:solidFill>
                  <a:srgbClr val="303336"/>
                </a:solidFill>
                <a:highlight>
                  <a:srgbClr val="FFFFFF"/>
                </a:highlight>
                <a:latin typeface="Century Gothic"/>
                <a:ea typeface="Century Gothic"/>
                <a:cs typeface="Century Gothic"/>
                <a:sym typeface="Century Gothic"/>
              </a:rPr>
              <a:t> a picture that shows where places are;  it can show countries, states, cities, towns, roads, rivers, lakes, mountains and more</a:t>
            </a:r>
            <a:endParaRPr sz="2000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pic>
        <p:nvPicPr>
          <p:cNvPr id="2" name="Google Shape;263;p29" descr="US map">
            <a:extLst>
              <a:ext uri="{FF2B5EF4-FFF2-40B4-BE49-F238E27FC236}">
                <a16:creationId xmlns:a16="http://schemas.microsoft.com/office/drawing/2014/main" id="{9CBF038D-57B8-6B4B-79B7-351EF58FE2A1}"/>
              </a:ext>
            </a:extLst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461121" y="4193571"/>
            <a:ext cx="2812022" cy="176070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A6F7009-F5E0-1B06-7668-3E16C9768FD3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457199" y="-1237047"/>
            <a:ext cx="8229600" cy="1143000"/>
          </a:xfrm>
        </p:spPr>
        <p:txBody>
          <a:bodyPr/>
          <a:lstStyle/>
          <a:p>
            <a:r>
              <a:rPr lang="en-US" sz="4400" b="0" i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Vocabulary Template: word = add</a:t>
            </a:r>
            <a:r>
              <a:rPr lang="en-US" dirty="0">
                <a:solidFill>
                  <a:schemeClr val="tx1"/>
                </a:solidFill>
              </a:rPr>
              <a:t> </a:t>
            </a:r>
          </a:p>
        </p:txBody>
      </p:sp>
      <p:pic>
        <p:nvPicPr>
          <p:cNvPr id="284" name="Google Shape;284;p31" descr="Center: Vocab word direction. Top left quadrant Decoding syllables. Top right quadrant Morphemes. Bottom left quadrant Meaning. Bottom right quadrant Picture.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12232" y="581178"/>
            <a:ext cx="8519534" cy="5695643"/>
          </a:xfrm>
          <a:prstGeom prst="rect">
            <a:avLst/>
          </a:prstGeom>
          <a:noFill/>
          <a:ln>
            <a:noFill/>
          </a:ln>
        </p:spPr>
      </p:pic>
      <p:sp>
        <p:nvSpPr>
          <p:cNvPr id="287" name="Google Shape;287;p31"/>
          <p:cNvSpPr txBox="1"/>
          <p:nvPr/>
        </p:nvSpPr>
        <p:spPr>
          <a:xfrm>
            <a:off x="3436525" y="2969300"/>
            <a:ext cx="2366400" cy="92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800">
                <a:latin typeface="Century Gothic"/>
                <a:ea typeface="Century Gothic"/>
                <a:cs typeface="Century Gothic"/>
                <a:sym typeface="Century Gothic"/>
              </a:rPr>
              <a:t>add</a:t>
            </a:r>
            <a:endParaRPr sz="4800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288" name="Google Shape;288;p31"/>
          <p:cNvSpPr txBox="1"/>
          <p:nvPr/>
        </p:nvSpPr>
        <p:spPr>
          <a:xfrm>
            <a:off x="867950" y="1479175"/>
            <a:ext cx="2628300" cy="4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latin typeface="Century Gothic"/>
                <a:ea typeface="Century Gothic"/>
                <a:cs typeface="Century Gothic"/>
                <a:sym typeface="Century Gothic"/>
              </a:rPr>
              <a:t>Syllables: (1) add</a:t>
            </a:r>
            <a:endParaRPr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graphicFrame>
        <p:nvGraphicFramePr>
          <p:cNvPr id="285" name="Google Shape;285;p31"/>
          <p:cNvGraphicFramePr/>
          <p:nvPr>
            <p:extLst>
              <p:ext uri="{D42A27DB-BD31-4B8C-83A1-F6EECF244321}">
                <p14:modId xmlns:p14="http://schemas.microsoft.com/office/powerpoint/2010/main" val="3683284297"/>
              </p:ext>
            </p:extLst>
          </p:nvPr>
        </p:nvGraphicFramePr>
        <p:xfrm>
          <a:off x="1350450" y="2041312"/>
          <a:ext cx="1302250" cy="512450"/>
        </p:xfrm>
        <a:graphic>
          <a:graphicData uri="http://schemas.openxmlformats.org/drawingml/2006/table">
            <a:tbl>
              <a:tblPr firstRow="1" bandRow="1">
                <a:tableStyleId>{75B40095-0D5B-4DB2-B4E3-906B66B41681}</a:tableStyleId>
              </a:tblPr>
              <a:tblGrid>
                <a:gridCol w="6511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511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12450"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 dirty="0">
                          <a:sym typeface="Century Gothic"/>
                        </a:rPr>
                        <a:t>/</a:t>
                      </a:r>
                      <a:r>
                        <a:rPr lang="en-US" sz="2400" dirty="0" err="1">
                          <a:sym typeface="Century Gothic"/>
                        </a:rPr>
                        <a:t>ă</a:t>
                      </a:r>
                      <a:r>
                        <a:rPr lang="en-US" sz="2400" dirty="0">
                          <a:sym typeface="Century Gothic"/>
                        </a:rPr>
                        <a:t>/</a:t>
                      </a:r>
                      <a:endParaRPr dirty="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68575" marR="68575" marT="34300" marB="34300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 dirty="0">
                          <a:sym typeface="Century Gothic"/>
                        </a:rPr>
                        <a:t>/d/</a:t>
                      </a:r>
                      <a:endParaRPr dirty="0">
                        <a:latin typeface="Century Gothic"/>
                        <a:ea typeface="Century Gothic"/>
                        <a:cs typeface="Century Gothic"/>
                        <a:sym typeface="Century Gothic"/>
                      </a:endParaRPr>
                    </a:p>
                  </a:txBody>
                  <a:tcPr marL="68575" marR="68575" marT="34300" marB="3430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2D110204-78F9-38BF-08D1-748FCA8A4B6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 txBox="1"/>
          <p:nvPr/>
        </p:nvSpPr>
        <p:spPr>
          <a:xfrm>
            <a:off x="5328483" y="1697357"/>
            <a:ext cx="2514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800" dirty="0">
                <a:latin typeface="Century Gothic" panose="020B0502020202020204" pitchFamily="34" charset="0"/>
              </a:rPr>
              <a:t>add</a:t>
            </a:r>
          </a:p>
        </p:txBody>
      </p:sp>
      <p:sp>
        <p:nvSpPr>
          <p:cNvPr id="286" name="Google Shape;286;p31"/>
          <p:cNvSpPr txBox="1"/>
          <p:nvPr/>
        </p:nvSpPr>
        <p:spPr>
          <a:xfrm>
            <a:off x="768075" y="3948150"/>
            <a:ext cx="3498300" cy="104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i="1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(verb) </a:t>
            </a:r>
            <a:endParaRPr i="1">
              <a:solidFill>
                <a:schemeClr val="dk1"/>
              </a:solidFill>
              <a:latin typeface="Century Gothic"/>
              <a:ea typeface="Century Gothic"/>
              <a:cs typeface="Century Gothic"/>
              <a:sym typeface="Century Gothic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chemeClr val="dk1"/>
                </a:solidFill>
                <a:latin typeface="Century Gothic"/>
                <a:ea typeface="Century Gothic"/>
                <a:cs typeface="Century Gothic"/>
                <a:sym typeface="Century Gothic"/>
              </a:rPr>
              <a:t>1. </a:t>
            </a:r>
            <a:r>
              <a:rPr lang="en-US">
                <a:solidFill>
                  <a:srgbClr val="202124"/>
                </a:solidFill>
                <a:highlight>
                  <a:srgbClr val="FFFFFF"/>
                </a:highlight>
                <a:latin typeface="Century Gothic"/>
                <a:ea typeface="Century Gothic"/>
                <a:cs typeface="Century Gothic"/>
                <a:sym typeface="Century Gothic"/>
              </a:rPr>
              <a:t>join (something) to something else so as to increase the size, number, or amount</a:t>
            </a:r>
            <a:endParaRPr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pic>
        <p:nvPicPr>
          <p:cNvPr id="289" name="Google Shape;289;p31" descr="Plus sign"/>
          <p:cNvPicPr preferRelativeResize="0"/>
          <p:nvPr/>
        </p:nvPicPr>
        <p:blipFill rotWithShape="1">
          <a:blip r:embed="rId4">
            <a:alphaModFix/>
          </a:blip>
          <a:srcRect l="11458" t="12625" r="11635" b="14227"/>
          <a:stretch/>
        </p:blipFill>
        <p:spPr>
          <a:xfrm>
            <a:off x="4815075" y="4552775"/>
            <a:ext cx="1187700" cy="11295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90" name="Google Shape;290;p31" descr="4 + 6 = 10. The sum is what you get when you add all the numbers together.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777520" y="4806350"/>
            <a:ext cx="1389750" cy="996850"/>
          </a:xfrm>
          <a:prstGeom prst="rect">
            <a:avLst/>
          </a:prstGeom>
          <a:noFill/>
          <a:ln>
            <a:noFill/>
          </a:ln>
        </p:spPr>
      </p:pic>
      <p:pic>
        <p:nvPicPr>
          <p:cNvPr id="291" name="Google Shape;291;p31" descr="5 + 10 = 15. Red arrow points to 15"/>
          <p:cNvPicPr preferRelativeResize="0"/>
          <p:nvPr/>
        </p:nvPicPr>
        <p:blipFill rotWithShape="1">
          <a:blip r:embed="rId6">
            <a:alphaModFix/>
          </a:blip>
          <a:srcRect l="8856" t="19612" r="4825" b="20557"/>
          <a:stretch/>
        </p:blipFill>
        <p:spPr>
          <a:xfrm>
            <a:off x="6002763" y="3552200"/>
            <a:ext cx="1510068" cy="1046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A949C5-F99C-8FB5-FD93-035A30DC9681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457199" y="-1291115"/>
            <a:ext cx="8229600" cy="1143000"/>
          </a:xfrm>
        </p:spPr>
        <p:txBody>
          <a:bodyPr/>
          <a:lstStyle/>
          <a:p>
            <a:r>
              <a:rPr lang="en-US" sz="4400" b="0" i="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Vocabulary Template: blank</a:t>
            </a:r>
            <a:r>
              <a:rPr lang="en-US" dirty="0">
                <a:solidFill>
                  <a:schemeClr val="tx1"/>
                </a:solidFill>
              </a:rPr>
              <a:t> </a:t>
            </a:r>
          </a:p>
        </p:txBody>
      </p:sp>
      <p:pic>
        <p:nvPicPr>
          <p:cNvPr id="346" name="Google Shape;346;p36" descr="Center: Vocab word direction. Top left quadrant Decoding syllables. Top right quadrant Morphemes. Bottom left quadrant Meaning. Bottom right quadrant Picture.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12232" y="581178"/>
            <a:ext cx="8519535" cy="5695644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347" name="Google Shape;347;p36"/>
          <p:cNvGraphicFramePr/>
          <p:nvPr>
            <p:extLst>
              <p:ext uri="{D42A27DB-BD31-4B8C-83A1-F6EECF244321}">
                <p14:modId xmlns:p14="http://schemas.microsoft.com/office/powerpoint/2010/main" val="1012821075"/>
              </p:ext>
            </p:extLst>
          </p:nvPr>
        </p:nvGraphicFramePr>
        <p:xfrm>
          <a:off x="838200" y="1732349"/>
          <a:ext cx="2929875" cy="512450"/>
        </p:xfrm>
        <a:graphic>
          <a:graphicData uri="http://schemas.openxmlformats.org/drawingml/2006/table">
            <a:tbl>
              <a:tblPr firstRow="1" bandRow="1">
                <a:tableStyleId>{75B40095-0D5B-4DB2-B4E3-906B66B41681}</a:tableStyleId>
              </a:tblPr>
              <a:tblGrid>
                <a:gridCol w="5859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859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859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859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8597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512450"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/>
                        <a:t>//</a:t>
                      </a:r>
                      <a:endParaRPr/>
                    </a:p>
                  </a:txBody>
                  <a:tcPr marL="68575" marR="68575" marT="34300" marB="3430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/>
                        <a:t>//</a:t>
                      </a:r>
                      <a:endParaRPr/>
                    </a:p>
                  </a:txBody>
                  <a:tcPr marL="68575" marR="68575" marT="34300" marB="3430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 dirty="0"/>
                        <a:t>//</a:t>
                      </a:r>
                      <a:endParaRPr dirty="0"/>
                    </a:p>
                  </a:txBody>
                  <a:tcPr marL="68575" marR="68575" marT="34300" marB="3430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/>
                        <a:t>//</a:t>
                      </a:r>
                      <a:endParaRPr/>
                    </a:p>
                  </a:txBody>
                  <a:tcPr marL="68575" marR="68575" marT="34300" marB="34300"/>
                </a:tc>
                <a:tc>
                  <a:txBody>
                    <a:bodyPr/>
                    <a:lstStyle/>
                    <a:p>
                      <a:pPr marL="0" marR="0" lvl="0" indent="0" algn="l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 dirty="0"/>
                        <a:t>//</a:t>
                      </a:r>
                      <a:endParaRPr dirty="0"/>
                    </a:p>
                  </a:txBody>
                  <a:tcPr marL="68575" marR="68575" marT="34300" marB="3430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48" name="Google Shape;348;p36"/>
          <p:cNvSpPr txBox="1"/>
          <p:nvPr/>
        </p:nvSpPr>
        <p:spPr>
          <a:xfrm>
            <a:off x="768075" y="4024350"/>
            <a:ext cx="3000000" cy="169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>
                <a:solidFill>
                  <a:schemeClr val="dk1"/>
                </a:solidFill>
              </a:rPr>
              <a:t>Meaning</a:t>
            </a:r>
            <a:endParaRPr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i="1">
                <a:solidFill>
                  <a:schemeClr val="dk1"/>
                </a:solidFill>
              </a:rPr>
              <a:t>Part of speech</a:t>
            </a:r>
            <a:endParaRPr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Etymology-origin</a:t>
            </a: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Default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BCF7B2960E4DB44BE64584B12952AC4" ma:contentTypeVersion="18" ma:contentTypeDescription="Create a new document." ma:contentTypeScope="" ma:versionID="8440d6f893fd61e3d4fcbdb758aca0fc">
  <xsd:schema xmlns:xsd="http://www.w3.org/2001/XMLSchema" xmlns:xs="http://www.w3.org/2001/XMLSchema" xmlns:p="http://schemas.microsoft.com/office/2006/metadata/properties" xmlns:ns2="eb994281-2280-4952-9b17-adff6d7abc80" xmlns:ns3="076c4da2-edcd-4a2e-9a18-fbe0f37ea4ac" targetNamespace="http://schemas.microsoft.com/office/2006/metadata/properties" ma:root="true" ma:fieldsID="f49ead25d622c8a00c61157dd5c5716d" ns2:_="" ns3:_="">
    <xsd:import namespace="eb994281-2280-4952-9b17-adff6d7abc80"/>
    <xsd:import namespace="076c4da2-edcd-4a2e-9a18-fbe0f37ea4a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LengthInSeconds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b994281-2280-4952-9b17-adff6d7abc8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5" nillable="true" ma:displayName="Length (seconds)" ma:internalName="MediaLengthInSeconds" ma:readOnly="true">
      <xsd:simpleType>
        <xsd:restriction base="dms:Unknown"/>
      </xsd:simpleType>
    </xsd:element>
    <xsd:element name="MediaServiceAutoTags" ma:index="16" nillable="true" ma:displayName="Tags" ma:internalName="MediaServiceAutoTags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SearchProperties" ma:index="2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23" nillable="true" ma:taxonomy="true" ma:internalName="lcf76f155ced4ddcb4097134ff3c332f" ma:taxonomyFieldName="MediaServiceImageTags" ma:displayName="Image Tags" ma:readOnly="false" ma:fieldId="{5cf76f15-5ced-4ddc-b409-7134ff3c332f}" ma:taxonomyMulti="true" ma:sspId="ddddcd57-84d1-4efd-b16d-73b006936c4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BillingMetadata" ma:index="25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76c4da2-edcd-4a2e-9a18-fbe0f37ea4ac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4" nillable="true" ma:displayName="Taxonomy Catch All Column" ma:hidden="true" ma:list="{0ae2a5f6-91b3-44da-b5c3-7380f9ed3981}" ma:internalName="TaxCatchAll" ma:showField="CatchAllData" ma:web="076c4da2-edcd-4a2e-9a18-fbe0f37ea4a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076c4da2-edcd-4a2e-9a18-fbe0f37ea4ac" xsi:nil="true"/>
    <lcf76f155ced4ddcb4097134ff3c332f xmlns="eb994281-2280-4952-9b17-adff6d7abc80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3F63B79B-88E0-4F61-AEBA-EF21C012B88B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AEC292A-A5F2-466B-9CD9-A776313483CC}"/>
</file>

<file path=customXml/itemProps3.xml><?xml version="1.0" encoding="utf-8"?>
<ds:datastoreItem xmlns:ds="http://schemas.openxmlformats.org/officeDocument/2006/customXml" ds:itemID="{5C6969C5-39D2-4665-BAA3-8E41FFFAE731}">
  <ds:schemaRefs>
    <ds:schemaRef ds:uri="http://schemas.microsoft.com/office/2006/metadata/properties"/>
    <ds:schemaRef ds:uri="http://schemas.microsoft.com/office/infopath/2007/PartnerControls"/>
    <ds:schemaRef ds:uri="076c4da2-edcd-4a2e-9a18-fbe0f37ea4ac"/>
    <ds:schemaRef ds:uri="eb994281-2280-4952-9b17-adff6d7abc80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322</Words>
  <Application>Microsoft Macintosh PowerPoint</Application>
  <PresentationFormat>On-screen Show (4:3)</PresentationFormat>
  <Paragraphs>82</Paragraphs>
  <Slides>6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Century Gothic</vt:lpstr>
      <vt:lpstr>Calibri</vt:lpstr>
      <vt:lpstr>Default Theme</vt:lpstr>
      <vt:lpstr>Vocabulary Template: word = direction</vt:lpstr>
      <vt:lpstr>Vocabulary Template: word = want </vt:lpstr>
      <vt:lpstr>Vocabulary Template: word = need </vt:lpstr>
      <vt:lpstr>Vocabulary Template: word = map </vt:lpstr>
      <vt:lpstr>Vocabulary Template: word = add </vt:lpstr>
      <vt:lpstr>Vocabulary Template: blank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John Deever</cp:lastModifiedBy>
  <cp:revision>7</cp:revision>
  <dcterms:modified xsi:type="dcterms:W3CDTF">2026-03-09T11:57:35Z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0x0101003BCF7B2960E4DB44BE64584B12952AC4</vt:lpwstr>
  </property>
  <property fmtid="{D5CDD505-2E9C-101B-9397-08002B2CF9AE}" pid="3" name="MediaServiceImageTags">
    <vt:lpwstr/>
  </property>
</Properties>
</file>