
<file path=[Content_Types].xml><?xml version="1.0" encoding="utf-8"?>
<Types xmlns="http://schemas.openxmlformats.org/package/2006/content-types">
  <Default Extension="gif" ContentType="image/gi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12"/>
  </p:notesMasterIdLst>
  <p:sldIdLst>
    <p:sldId id="266" r:id="rId5"/>
    <p:sldId id="263" r:id="rId6"/>
    <p:sldId id="264" r:id="rId7"/>
    <p:sldId id="265" r:id="rId8"/>
    <p:sldId id="267" r:id="rId9"/>
    <p:sldId id="261" r:id="rId10"/>
    <p:sldId id="262" r:id="rId1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3" roundtripDataSignature="AMtx7mjtj9lXLhnj8SK3AJAVQdXWDyVEP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15"/>
    <p:restoredTop sz="73810"/>
  </p:normalViewPr>
  <p:slideViewPr>
    <p:cSldViewPr snapToGrid="0">
      <p:cViewPr>
        <p:scale>
          <a:sx n="119" d="100"/>
          <a:sy n="119" d="100"/>
        </p:scale>
        <p:origin x="1984" y="25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customschemas.google.com/relationships/presentationmetadata" Target="metadata"/><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E4DE65-0B4D-EA45-8C45-A5F73D01632C}" type="doc">
      <dgm:prSet loTypeId="urn:microsoft.com/office/officeart/2005/8/layout/cycle2" loCatId="" qsTypeId="urn:microsoft.com/office/officeart/2005/8/quickstyle/simple1" qsCatId="simple" csTypeId="urn:microsoft.com/office/officeart/2005/8/colors/colorful2" csCatId="colorful" phldr="1"/>
      <dgm:spPr/>
      <dgm:t>
        <a:bodyPr/>
        <a:lstStyle/>
        <a:p>
          <a:endParaRPr lang="en-US"/>
        </a:p>
      </dgm:t>
    </dgm:pt>
    <dgm:pt modelId="{A2700BA7-4329-9849-B6C0-B981F597C8A7}">
      <dgm:prSet phldrT="[Text]" custT="1"/>
      <dgm:spPr/>
      <dgm:t>
        <a:bodyPr/>
        <a:lstStyle/>
        <a:p>
          <a:r>
            <a:rPr lang="en-US" sz="1300" dirty="0">
              <a:latin typeface="Avenir Book" panose="02000503020000020003" pitchFamily="2" charset="0"/>
            </a:rPr>
            <a:t>Sediment -  Weathering and Eroding</a:t>
          </a:r>
        </a:p>
      </dgm:t>
    </dgm:pt>
    <dgm:pt modelId="{47CE6E03-F57B-E242-8BCC-17A9C9338D5F}" type="parTrans" cxnId="{FFA745B8-1CE3-2A4D-810D-C4A5D2ACD2FE}">
      <dgm:prSet/>
      <dgm:spPr/>
      <dgm:t>
        <a:bodyPr/>
        <a:lstStyle/>
        <a:p>
          <a:endParaRPr lang="en-US" sz="1300">
            <a:latin typeface="Avenir Book" panose="02000503020000020003" pitchFamily="2" charset="0"/>
          </a:endParaRPr>
        </a:p>
      </dgm:t>
    </dgm:pt>
    <dgm:pt modelId="{89A4A5E8-3050-494C-83CF-6807A6978C18}" type="sibTrans" cxnId="{FFA745B8-1CE3-2A4D-810D-C4A5D2ACD2FE}">
      <dgm:prSet custT="1"/>
      <dgm:spPr/>
      <dgm:t>
        <a:bodyPr/>
        <a:lstStyle/>
        <a:p>
          <a:endParaRPr lang="en-US" sz="1300">
            <a:latin typeface="Avenir Book" panose="02000503020000020003" pitchFamily="2" charset="0"/>
          </a:endParaRPr>
        </a:p>
      </dgm:t>
    </dgm:pt>
    <dgm:pt modelId="{FF8C6E74-A30B-754D-952C-05848F24635E}">
      <dgm:prSet phldrT="[Text]" custT="1"/>
      <dgm:spPr/>
      <dgm:t>
        <a:bodyPr/>
        <a:lstStyle/>
        <a:p>
          <a:r>
            <a:rPr lang="en-US" sz="1300" dirty="0">
              <a:latin typeface="Avenir Book" panose="02000503020000020003" pitchFamily="2" charset="0"/>
            </a:rPr>
            <a:t>Sedimentary Rock</a:t>
          </a:r>
        </a:p>
      </dgm:t>
    </dgm:pt>
    <dgm:pt modelId="{14F99876-9CE0-B748-A996-BBEE13A57ABF}" type="parTrans" cxnId="{1EE431DA-72D4-1242-B438-7A8136B5CDB1}">
      <dgm:prSet/>
      <dgm:spPr/>
      <dgm:t>
        <a:bodyPr/>
        <a:lstStyle/>
        <a:p>
          <a:endParaRPr lang="en-US" sz="1300">
            <a:latin typeface="Avenir Book" panose="02000503020000020003" pitchFamily="2" charset="0"/>
          </a:endParaRPr>
        </a:p>
      </dgm:t>
    </dgm:pt>
    <dgm:pt modelId="{427E7A1F-412B-B149-8C8A-5942B100243A}" type="sibTrans" cxnId="{1EE431DA-72D4-1242-B438-7A8136B5CDB1}">
      <dgm:prSet custT="1"/>
      <dgm:spPr/>
      <dgm:t>
        <a:bodyPr/>
        <a:lstStyle/>
        <a:p>
          <a:endParaRPr lang="en-US" sz="1300">
            <a:latin typeface="Avenir Book" panose="02000503020000020003" pitchFamily="2" charset="0"/>
          </a:endParaRPr>
        </a:p>
      </dgm:t>
    </dgm:pt>
    <dgm:pt modelId="{0ACDBCDC-A150-9744-8ABB-5E3D8C93F3DF}">
      <dgm:prSet phldrT="[Text]" custT="1"/>
      <dgm:spPr/>
      <dgm:t>
        <a:bodyPr/>
        <a:lstStyle/>
        <a:p>
          <a:r>
            <a:rPr lang="en-US" sz="1300" dirty="0">
              <a:latin typeface="Avenir Book" panose="02000503020000020003" pitchFamily="2" charset="0"/>
            </a:rPr>
            <a:t>Metamorphic Rock</a:t>
          </a:r>
        </a:p>
      </dgm:t>
    </dgm:pt>
    <dgm:pt modelId="{88B116BF-58FA-2E47-98B6-3B2A83CAE07B}" type="parTrans" cxnId="{9A0944E2-E2AB-8848-AF4A-42E8615FF7E9}">
      <dgm:prSet/>
      <dgm:spPr/>
      <dgm:t>
        <a:bodyPr/>
        <a:lstStyle/>
        <a:p>
          <a:endParaRPr lang="en-US" sz="1300">
            <a:latin typeface="Avenir Book" panose="02000503020000020003" pitchFamily="2" charset="0"/>
          </a:endParaRPr>
        </a:p>
      </dgm:t>
    </dgm:pt>
    <dgm:pt modelId="{1509C439-687D-9B43-9B65-D03672B0015C}" type="sibTrans" cxnId="{9A0944E2-E2AB-8848-AF4A-42E8615FF7E9}">
      <dgm:prSet custT="1"/>
      <dgm:spPr/>
      <dgm:t>
        <a:bodyPr/>
        <a:lstStyle/>
        <a:p>
          <a:endParaRPr lang="en-US" sz="1300">
            <a:latin typeface="Avenir Book" panose="02000503020000020003" pitchFamily="2" charset="0"/>
          </a:endParaRPr>
        </a:p>
      </dgm:t>
    </dgm:pt>
    <dgm:pt modelId="{BF0887D7-C4D7-3245-92CD-6B8D6E5D96D5}">
      <dgm:prSet phldrT="[Text]" custT="1"/>
      <dgm:spPr/>
      <dgm:t>
        <a:bodyPr/>
        <a:lstStyle/>
        <a:p>
          <a:r>
            <a:rPr lang="en-US" sz="1300" dirty="0">
              <a:solidFill>
                <a:schemeClr val="tx1"/>
              </a:solidFill>
              <a:latin typeface="Avenir Book" panose="02000503020000020003" pitchFamily="2" charset="0"/>
            </a:rPr>
            <a:t>Magma</a:t>
          </a:r>
        </a:p>
      </dgm:t>
    </dgm:pt>
    <dgm:pt modelId="{650D494D-F21B-1040-AB83-CC0B5EE2E2B6}" type="parTrans" cxnId="{9EF47416-C95B-1C43-AF6B-CEF281F577E7}">
      <dgm:prSet/>
      <dgm:spPr/>
      <dgm:t>
        <a:bodyPr/>
        <a:lstStyle/>
        <a:p>
          <a:endParaRPr lang="en-US" sz="1300">
            <a:latin typeface="Avenir Book" panose="02000503020000020003" pitchFamily="2" charset="0"/>
          </a:endParaRPr>
        </a:p>
      </dgm:t>
    </dgm:pt>
    <dgm:pt modelId="{C5711128-3B57-4742-945B-694C3FCC0B4D}" type="sibTrans" cxnId="{9EF47416-C95B-1C43-AF6B-CEF281F577E7}">
      <dgm:prSet custT="1"/>
      <dgm:spPr/>
      <dgm:t>
        <a:bodyPr/>
        <a:lstStyle/>
        <a:p>
          <a:endParaRPr lang="en-US" sz="1300">
            <a:latin typeface="Avenir Book" panose="02000503020000020003" pitchFamily="2" charset="0"/>
          </a:endParaRPr>
        </a:p>
      </dgm:t>
    </dgm:pt>
    <dgm:pt modelId="{9128EB2A-0940-E249-B8E8-46649853781C}">
      <dgm:prSet phldrT="[Text]" custT="1"/>
      <dgm:spPr/>
      <dgm:t>
        <a:bodyPr/>
        <a:lstStyle/>
        <a:p>
          <a:r>
            <a:rPr lang="en-US" sz="1300" dirty="0">
              <a:solidFill>
                <a:schemeClr val="tx1"/>
              </a:solidFill>
              <a:latin typeface="Avenir Book" panose="02000503020000020003" pitchFamily="2" charset="0"/>
            </a:rPr>
            <a:t>Igneous Rock</a:t>
          </a:r>
        </a:p>
      </dgm:t>
    </dgm:pt>
    <dgm:pt modelId="{BEB7E6B6-AB56-8846-9057-D00677270256}" type="parTrans" cxnId="{E71EFD08-4E1D-A94B-B2BC-A5B7095173A7}">
      <dgm:prSet/>
      <dgm:spPr/>
      <dgm:t>
        <a:bodyPr/>
        <a:lstStyle/>
        <a:p>
          <a:endParaRPr lang="en-US" sz="1300">
            <a:latin typeface="Avenir Book" panose="02000503020000020003" pitchFamily="2" charset="0"/>
          </a:endParaRPr>
        </a:p>
      </dgm:t>
    </dgm:pt>
    <dgm:pt modelId="{83CD3D5D-A8E4-D346-9C3B-57F720B19376}" type="sibTrans" cxnId="{E71EFD08-4E1D-A94B-B2BC-A5B7095173A7}">
      <dgm:prSet custT="1"/>
      <dgm:spPr/>
      <dgm:t>
        <a:bodyPr/>
        <a:lstStyle/>
        <a:p>
          <a:endParaRPr lang="en-US" sz="1300">
            <a:latin typeface="Avenir Book" panose="02000503020000020003" pitchFamily="2" charset="0"/>
          </a:endParaRPr>
        </a:p>
      </dgm:t>
    </dgm:pt>
    <dgm:pt modelId="{60FB1CB5-6B28-3149-A1E4-C9B683F7C921}" type="pres">
      <dgm:prSet presAssocID="{53E4DE65-0B4D-EA45-8C45-A5F73D01632C}" presName="cycle" presStyleCnt="0">
        <dgm:presLayoutVars>
          <dgm:dir/>
          <dgm:resizeHandles val="exact"/>
        </dgm:presLayoutVars>
      </dgm:prSet>
      <dgm:spPr/>
    </dgm:pt>
    <dgm:pt modelId="{05B9E059-299B-5549-8C9F-35B3C32DD799}" type="pres">
      <dgm:prSet presAssocID="{A2700BA7-4329-9849-B6C0-B981F597C8A7}" presName="node" presStyleLbl="node1" presStyleIdx="0" presStyleCnt="5">
        <dgm:presLayoutVars>
          <dgm:bulletEnabled val="1"/>
        </dgm:presLayoutVars>
      </dgm:prSet>
      <dgm:spPr/>
    </dgm:pt>
    <dgm:pt modelId="{DB09F1DC-15AF-6E47-8E34-F5AE370A8FE7}" type="pres">
      <dgm:prSet presAssocID="{89A4A5E8-3050-494C-83CF-6807A6978C18}" presName="sibTrans" presStyleLbl="sibTrans2D1" presStyleIdx="0" presStyleCnt="5"/>
      <dgm:spPr/>
    </dgm:pt>
    <dgm:pt modelId="{DA686B69-F8D2-CC45-B3B3-3160FC679D31}" type="pres">
      <dgm:prSet presAssocID="{89A4A5E8-3050-494C-83CF-6807A6978C18}" presName="connectorText" presStyleLbl="sibTrans2D1" presStyleIdx="0" presStyleCnt="5"/>
      <dgm:spPr/>
    </dgm:pt>
    <dgm:pt modelId="{FDABFDC0-B730-9442-B5B9-A7D16E6FE29F}" type="pres">
      <dgm:prSet presAssocID="{FF8C6E74-A30B-754D-952C-05848F24635E}" presName="node" presStyleLbl="node1" presStyleIdx="1" presStyleCnt="5">
        <dgm:presLayoutVars>
          <dgm:bulletEnabled val="1"/>
        </dgm:presLayoutVars>
      </dgm:prSet>
      <dgm:spPr/>
    </dgm:pt>
    <dgm:pt modelId="{969473CA-476C-EF4A-A27E-CFFA8F7F8AB4}" type="pres">
      <dgm:prSet presAssocID="{427E7A1F-412B-B149-8C8A-5942B100243A}" presName="sibTrans" presStyleLbl="sibTrans2D1" presStyleIdx="1" presStyleCnt="5"/>
      <dgm:spPr/>
    </dgm:pt>
    <dgm:pt modelId="{B39EF0E5-85CF-8A48-B36B-A9AF21AE5E18}" type="pres">
      <dgm:prSet presAssocID="{427E7A1F-412B-B149-8C8A-5942B100243A}" presName="connectorText" presStyleLbl="sibTrans2D1" presStyleIdx="1" presStyleCnt="5"/>
      <dgm:spPr/>
    </dgm:pt>
    <dgm:pt modelId="{E1BC1280-943F-6F4B-A07A-0372048FCA3C}" type="pres">
      <dgm:prSet presAssocID="{0ACDBCDC-A150-9744-8ABB-5E3D8C93F3DF}" presName="node" presStyleLbl="node1" presStyleIdx="2" presStyleCnt="5">
        <dgm:presLayoutVars>
          <dgm:bulletEnabled val="1"/>
        </dgm:presLayoutVars>
      </dgm:prSet>
      <dgm:spPr/>
    </dgm:pt>
    <dgm:pt modelId="{2BC55058-FEDB-7F4E-8CFF-13CB99942C79}" type="pres">
      <dgm:prSet presAssocID="{1509C439-687D-9B43-9B65-D03672B0015C}" presName="sibTrans" presStyleLbl="sibTrans2D1" presStyleIdx="2" presStyleCnt="5"/>
      <dgm:spPr/>
    </dgm:pt>
    <dgm:pt modelId="{95D74615-CBD9-4940-856C-31495530ADC7}" type="pres">
      <dgm:prSet presAssocID="{1509C439-687D-9B43-9B65-D03672B0015C}" presName="connectorText" presStyleLbl="sibTrans2D1" presStyleIdx="2" presStyleCnt="5"/>
      <dgm:spPr/>
    </dgm:pt>
    <dgm:pt modelId="{47D8BFF7-BF41-0C4A-932C-01B055302242}" type="pres">
      <dgm:prSet presAssocID="{BF0887D7-C4D7-3245-92CD-6B8D6E5D96D5}" presName="node" presStyleLbl="node1" presStyleIdx="3" presStyleCnt="5">
        <dgm:presLayoutVars>
          <dgm:bulletEnabled val="1"/>
        </dgm:presLayoutVars>
      </dgm:prSet>
      <dgm:spPr/>
    </dgm:pt>
    <dgm:pt modelId="{B784664A-59BF-EE4E-93EC-0EEB2B747056}" type="pres">
      <dgm:prSet presAssocID="{C5711128-3B57-4742-945B-694C3FCC0B4D}" presName="sibTrans" presStyleLbl="sibTrans2D1" presStyleIdx="3" presStyleCnt="5"/>
      <dgm:spPr/>
    </dgm:pt>
    <dgm:pt modelId="{29EE2EDF-3194-5F4F-8921-EF4A7D814BD4}" type="pres">
      <dgm:prSet presAssocID="{C5711128-3B57-4742-945B-694C3FCC0B4D}" presName="connectorText" presStyleLbl="sibTrans2D1" presStyleIdx="3" presStyleCnt="5"/>
      <dgm:spPr/>
    </dgm:pt>
    <dgm:pt modelId="{20469B7E-E80E-B34E-8513-2E70FAC2DD88}" type="pres">
      <dgm:prSet presAssocID="{9128EB2A-0940-E249-B8E8-46649853781C}" presName="node" presStyleLbl="node1" presStyleIdx="4" presStyleCnt="5">
        <dgm:presLayoutVars>
          <dgm:bulletEnabled val="1"/>
        </dgm:presLayoutVars>
      </dgm:prSet>
      <dgm:spPr/>
    </dgm:pt>
    <dgm:pt modelId="{E6226209-07A9-6D40-BB36-50E26254840B}" type="pres">
      <dgm:prSet presAssocID="{83CD3D5D-A8E4-D346-9C3B-57F720B19376}" presName="sibTrans" presStyleLbl="sibTrans2D1" presStyleIdx="4" presStyleCnt="5"/>
      <dgm:spPr/>
    </dgm:pt>
    <dgm:pt modelId="{A8442572-D9A1-9544-A19C-A92E1CF503F9}" type="pres">
      <dgm:prSet presAssocID="{83CD3D5D-A8E4-D346-9C3B-57F720B19376}" presName="connectorText" presStyleLbl="sibTrans2D1" presStyleIdx="4" presStyleCnt="5"/>
      <dgm:spPr/>
    </dgm:pt>
  </dgm:ptLst>
  <dgm:cxnLst>
    <dgm:cxn modelId="{E71EFD08-4E1D-A94B-B2BC-A5B7095173A7}" srcId="{53E4DE65-0B4D-EA45-8C45-A5F73D01632C}" destId="{9128EB2A-0940-E249-B8E8-46649853781C}" srcOrd="4" destOrd="0" parTransId="{BEB7E6B6-AB56-8846-9057-D00677270256}" sibTransId="{83CD3D5D-A8E4-D346-9C3B-57F720B19376}"/>
    <dgm:cxn modelId="{CCAE920C-3F0E-934B-A510-445139FEF9F4}" type="presOf" srcId="{0ACDBCDC-A150-9744-8ABB-5E3D8C93F3DF}" destId="{E1BC1280-943F-6F4B-A07A-0372048FCA3C}" srcOrd="0" destOrd="0" presId="urn:microsoft.com/office/officeart/2005/8/layout/cycle2"/>
    <dgm:cxn modelId="{9EF47416-C95B-1C43-AF6B-CEF281F577E7}" srcId="{53E4DE65-0B4D-EA45-8C45-A5F73D01632C}" destId="{BF0887D7-C4D7-3245-92CD-6B8D6E5D96D5}" srcOrd="3" destOrd="0" parTransId="{650D494D-F21B-1040-AB83-CC0B5EE2E2B6}" sibTransId="{C5711128-3B57-4742-945B-694C3FCC0B4D}"/>
    <dgm:cxn modelId="{B77E8525-2529-FC42-8561-3D34D5E07513}" type="presOf" srcId="{427E7A1F-412B-B149-8C8A-5942B100243A}" destId="{969473CA-476C-EF4A-A27E-CFFA8F7F8AB4}" srcOrd="0" destOrd="0" presId="urn:microsoft.com/office/officeart/2005/8/layout/cycle2"/>
    <dgm:cxn modelId="{7EFFFE38-0E4C-C444-A716-27F5DC2B3C09}" type="presOf" srcId="{C5711128-3B57-4742-945B-694C3FCC0B4D}" destId="{29EE2EDF-3194-5F4F-8921-EF4A7D814BD4}" srcOrd="1" destOrd="0" presId="urn:microsoft.com/office/officeart/2005/8/layout/cycle2"/>
    <dgm:cxn modelId="{B3F8EF46-0439-3841-A61B-8DA8787C9758}" type="presOf" srcId="{9128EB2A-0940-E249-B8E8-46649853781C}" destId="{20469B7E-E80E-B34E-8513-2E70FAC2DD88}" srcOrd="0" destOrd="0" presId="urn:microsoft.com/office/officeart/2005/8/layout/cycle2"/>
    <dgm:cxn modelId="{94682749-F362-224D-8BCA-2A2123495B71}" type="presOf" srcId="{FF8C6E74-A30B-754D-952C-05848F24635E}" destId="{FDABFDC0-B730-9442-B5B9-A7D16E6FE29F}" srcOrd="0" destOrd="0" presId="urn:microsoft.com/office/officeart/2005/8/layout/cycle2"/>
    <dgm:cxn modelId="{FE47084F-AB04-154B-B793-D8A9150766C5}" type="presOf" srcId="{83CD3D5D-A8E4-D346-9C3B-57F720B19376}" destId="{E6226209-07A9-6D40-BB36-50E26254840B}" srcOrd="0" destOrd="0" presId="urn:microsoft.com/office/officeart/2005/8/layout/cycle2"/>
    <dgm:cxn modelId="{4B09AB64-5594-8B44-A882-DEAC136548CD}" type="presOf" srcId="{C5711128-3B57-4742-945B-694C3FCC0B4D}" destId="{B784664A-59BF-EE4E-93EC-0EEB2B747056}" srcOrd="0" destOrd="0" presId="urn:microsoft.com/office/officeart/2005/8/layout/cycle2"/>
    <dgm:cxn modelId="{47F1447F-EA59-A448-93BA-D751690192FD}" type="presOf" srcId="{89A4A5E8-3050-494C-83CF-6807A6978C18}" destId="{DB09F1DC-15AF-6E47-8E34-F5AE370A8FE7}" srcOrd="0" destOrd="0" presId="urn:microsoft.com/office/officeart/2005/8/layout/cycle2"/>
    <dgm:cxn modelId="{CB62778C-B907-A44C-971B-46E83FB8B3EA}" type="presOf" srcId="{89A4A5E8-3050-494C-83CF-6807A6978C18}" destId="{DA686B69-F8D2-CC45-B3B3-3160FC679D31}" srcOrd="1" destOrd="0" presId="urn:microsoft.com/office/officeart/2005/8/layout/cycle2"/>
    <dgm:cxn modelId="{64DAFB8E-53A8-2E42-A33D-ACD24F6958EE}" type="presOf" srcId="{1509C439-687D-9B43-9B65-D03672B0015C}" destId="{2BC55058-FEDB-7F4E-8CFF-13CB99942C79}" srcOrd="0" destOrd="0" presId="urn:microsoft.com/office/officeart/2005/8/layout/cycle2"/>
    <dgm:cxn modelId="{454C3690-71A3-994C-9ACF-90101B2727FA}" type="presOf" srcId="{1509C439-687D-9B43-9B65-D03672B0015C}" destId="{95D74615-CBD9-4940-856C-31495530ADC7}" srcOrd="1" destOrd="0" presId="urn:microsoft.com/office/officeart/2005/8/layout/cycle2"/>
    <dgm:cxn modelId="{87DE729E-2AA9-EF4D-BCA5-35BD62549ABC}" type="presOf" srcId="{A2700BA7-4329-9849-B6C0-B981F597C8A7}" destId="{05B9E059-299B-5549-8C9F-35B3C32DD799}" srcOrd="0" destOrd="0" presId="urn:microsoft.com/office/officeart/2005/8/layout/cycle2"/>
    <dgm:cxn modelId="{FFA745B8-1CE3-2A4D-810D-C4A5D2ACD2FE}" srcId="{53E4DE65-0B4D-EA45-8C45-A5F73D01632C}" destId="{A2700BA7-4329-9849-B6C0-B981F597C8A7}" srcOrd="0" destOrd="0" parTransId="{47CE6E03-F57B-E242-8BCC-17A9C9338D5F}" sibTransId="{89A4A5E8-3050-494C-83CF-6807A6978C18}"/>
    <dgm:cxn modelId="{57E4E4B8-5A80-5548-ABB3-E610A62E6532}" type="presOf" srcId="{53E4DE65-0B4D-EA45-8C45-A5F73D01632C}" destId="{60FB1CB5-6B28-3149-A1E4-C9B683F7C921}" srcOrd="0" destOrd="0" presId="urn:microsoft.com/office/officeart/2005/8/layout/cycle2"/>
    <dgm:cxn modelId="{596757D4-870A-2D4C-BEC1-3F9959FAEF2F}" type="presOf" srcId="{427E7A1F-412B-B149-8C8A-5942B100243A}" destId="{B39EF0E5-85CF-8A48-B36B-A9AF21AE5E18}" srcOrd="1" destOrd="0" presId="urn:microsoft.com/office/officeart/2005/8/layout/cycle2"/>
    <dgm:cxn modelId="{1EE431DA-72D4-1242-B438-7A8136B5CDB1}" srcId="{53E4DE65-0B4D-EA45-8C45-A5F73D01632C}" destId="{FF8C6E74-A30B-754D-952C-05848F24635E}" srcOrd="1" destOrd="0" parTransId="{14F99876-9CE0-B748-A996-BBEE13A57ABF}" sibTransId="{427E7A1F-412B-B149-8C8A-5942B100243A}"/>
    <dgm:cxn modelId="{7CFA64DF-6EE2-704A-A8D8-CA1A3A726F40}" type="presOf" srcId="{BF0887D7-C4D7-3245-92CD-6B8D6E5D96D5}" destId="{47D8BFF7-BF41-0C4A-932C-01B055302242}" srcOrd="0" destOrd="0" presId="urn:microsoft.com/office/officeart/2005/8/layout/cycle2"/>
    <dgm:cxn modelId="{9A0944E2-E2AB-8848-AF4A-42E8615FF7E9}" srcId="{53E4DE65-0B4D-EA45-8C45-A5F73D01632C}" destId="{0ACDBCDC-A150-9744-8ABB-5E3D8C93F3DF}" srcOrd="2" destOrd="0" parTransId="{88B116BF-58FA-2E47-98B6-3B2A83CAE07B}" sibTransId="{1509C439-687D-9B43-9B65-D03672B0015C}"/>
    <dgm:cxn modelId="{C06D41E4-A289-7448-B15E-C616B904CCFC}" type="presOf" srcId="{83CD3D5D-A8E4-D346-9C3B-57F720B19376}" destId="{A8442572-D9A1-9544-A19C-A92E1CF503F9}" srcOrd="1" destOrd="0" presId="urn:microsoft.com/office/officeart/2005/8/layout/cycle2"/>
    <dgm:cxn modelId="{87B8A16D-8779-634F-803E-59080864940E}" type="presParOf" srcId="{60FB1CB5-6B28-3149-A1E4-C9B683F7C921}" destId="{05B9E059-299B-5549-8C9F-35B3C32DD799}" srcOrd="0" destOrd="0" presId="urn:microsoft.com/office/officeart/2005/8/layout/cycle2"/>
    <dgm:cxn modelId="{129E7B19-2C2C-0D42-8337-EAD58E4031B9}" type="presParOf" srcId="{60FB1CB5-6B28-3149-A1E4-C9B683F7C921}" destId="{DB09F1DC-15AF-6E47-8E34-F5AE370A8FE7}" srcOrd="1" destOrd="0" presId="urn:microsoft.com/office/officeart/2005/8/layout/cycle2"/>
    <dgm:cxn modelId="{439E524D-3E43-FB4A-AFC4-7ACF87FCA15A}" type="presParOf" srcId="{DB09F1DC-15AF-6E47-8E34-F5AE370A8FE7}" destId="{DA686B69-F8D2-CC45-B3B3-3160FC679D31}" srcOrd="0" destOrd="0" presId="urn:microsoft.com/office/officeart/2005/8/layout/cycle2"/>
    <dgm:cxn modelId="{1D345147-34B2-2F43-A202-E58BB59B4C78}" type="presParOf" srcId="{60FB1CB5-6B28-3149-A1E4-C9B683F7C921}" destId="{FDABFDC0-B730-9442-B5B9-A7D16E6FE29F}" srcOrd="2" destOrd="0" presId="urn:microsoft.com/office/officeart/2005/8/layout/cycle2"/>
    <dgm:cxn modelId="{57A4CF06-80EC-8F49-B0A3-CC69DD24D95C}" type="presParOf" srcId="{60FB1CB5-6B28-3149-A1E4-C9B683F7C921}" destId="{969473CA-476C-EF4A-A27E-CFFA8F7F8AB4}" srcOrd="3" destOrd="0" presId="urn:microsoft.com/office/officeart/2005/8/layout/cycle2"/>
    <dgm:cxn modelId="{57E9DBB0-D7A0-2549-A323-A6CF76A4D90B}" type="presParOf" srcId="{969473CA-476C-EF4A-A27E-CFFA8F7F8AB4}" destId="{B39EF0E5-85CF-8A48-B36B-A9AF21AE5E18}" srcOrd="0" destOrd="0" presId="urn:microsoft.com/office/officeart/2005/8/layout/cycle2"/>
    <dgm:cxn modelId="{4ED7762C-FA4B-C34F-AD4B-A7E4E03983AF}" type="presParOf" srcId="{60FB1CB5-6B28-3149-A1E4-C9B683F7C921}" destId="{E1BC1280-943F-6F4B-A07A-0372048FCA3C}" srcOrd="4" destOrd="0" presId="urn:microsoft.com/office/officeart/2005/8/layout/cycle2"/>
    <dgm:cxn modelId="{AB0DFD6A-1E61-034B-85AE-F4CC81F13950}" type="presParOf" srcId="{60FB1CB5-6B28-3149-A1E4-C9B683F7C921}" destId="{2BC55058-FEDB-7F4E-8CFF-13CB99942C79}" srcOrd="5" destOrd="0" presId="urn:microsoft.com/office/officeart/2005/8/layout/cycle2"/>
    <dgm:cxn modelId="{67060DB1-61B9-234F-A958-1AD3BB21A90D}" type="presParOf" srcId="{2BC55058-FEDB-7F4E-8CFF-13CB99942C79}" destId="{95D74615-CBD9-4940-856C-31495530ADC7}" srcOrd="0" destOrd="0" presId="urn:microsoft.com/office/officeart/2005/8/layout/cycle2"/>
    <dgm:cxn modelId="{E39265C5-A466-5C4A-9860-803DF9AC3CED}" type="presParOf" srcId="{60FB1CB5-6B28-3149-A1E4-C9B683F7C921}" destId="{47D8BFF7-BF41-0C4A-932C-01B055302242}" srcOrd="6" destOrd="0" presId="urn:microsoft.com/office/officeart/2005/8/layout/cycle2"/>
    <dgm:cxn modelId="{7318BB22-E10D-9A4D-8812-3B9029AAF214}" type="presParOf" srcId="{60FB1CB5-6B28-3149-A1E4-C9B683F7C921}" destId="{B784664A-59BF-EE4E-93EC-0EEB2B747056}" srcOrd="7" destOrd="0" presId="urn:microsoft.com/office/officeart/2005/8/layout/cycle2"/>
    <dgm:cxn modelId="{F5B1C767-8F68-F74C-91F6-DD4BC5B3CFF9}" type="presParOf" srcId="{B784664A-59BF-EE4E-93EC-0EEB2B747056}" destId="{29EE2EDF-3194-5F4F-8921-EF4A7D814BD4}" srcOrd="0" destOrd="0" presId="urn:microsoft.com/office/officeart/2005/8/layout/cycle2"/>
    <dgm:cxn modelId="{31CF6CAE-201C-F843-A953-F61A651375DD}" type="presParOf" srcId="{60FB1CB5-6B28-3149-A1E4-C9B683F7C921}" destId="{20469B7E-E80E-B34E-8513-2E70FAC2DD88}" srcOrd="8" destOrd="0" presId="urn:microsoft.com/office/officeart/2005/8/layout/cycle2"/>
    <dgm:cxn modelId="{37C23BAE-3C32-814D-A531-8ABD50E2F6AA}" type="presParOf" srcId="{60FB1CB5-6B28-3149-A1E4-C9B683F7C921}" destId="{E6226209-07A9-6D40-BB36-50E26254840B}" srcOrd="9" destOrd="0" presId="urn:microsoft.com/office/officeart/2005/8/layout/cycle2"/>
    <dgm:cxn modelId="{582E858A-6C69-454B-A2E7-FEBFCB46757E}" type="presParOf" srcId="{E6226209-07A9-6D40-BB36-50E26254840B}" destId="{A8442572-D9A1-9544-A19C-A92E1CF503F9}" srcOrd="0" destOrd="0" presId="urn:microsoft.com/office/officeart/2005/8/layout/cycle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B9E059-299B-5549-8C9F-35B3C32DD799}">
      <dsp:nvSpPr>
        <dsp:cNvPr id="0" name=""/>
        <dsp:cNvSpPr/>
      </dsp:nvSpPr>
      <dsp:spPr>
        <a:xfrm>
          <a:off x="2935401" y="1181"/>
          <a:ext cx="1456073" cy="145607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Avenir Book" panose="02000503020000020003" pitchFamily="2" charset="0"/>
            </a:rPr>
            <a:t>Sediment -  Weathering and Eroding</a:t>
          </a:r>
        </a:p>
      </dsp:txBody>
      <dsp:txXfrm>
        <a:off x="3148638" y="214418"/>
        <a:ext cx="1029599" cy="1029599"/>
      </dsp:txXfrm>
    </dsp:sp>
    <dsp:sp modelId="{DB09F1DC-15AF-6E47-8E34-F5AE370A8FE7}">
      <dsp:nvSpPr>
        <dsp:cNvPr id="0" name=""/>
        <dsp:cNvSpPr/>
      </dsp:nvSpPr>
      <dsp:spPr>
        <a:xfrm rot="2160000">
          <a:off x="4345607" y="1119971"/>
          <a:ext cx="387699" cy="491424"/>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latin typeface="Avenir Book" panose="02000503020000020003" pitchFamily="2" charset="0"/>
          </a:endParaRPr>
        </a:p>
      </dsp:txBody>
      <dsp:txXfrm>
        <a:off x="4356714" y="1184073"/>
        <a:ext cx="271389" cy="294854"/>
      </dsp:txXfrm>
    </dsp:sp>
    <dsp:sp modelId="{FDABFDC0-B730-9442-B5B9-A7D16E6FE29F}">
      <dsp:nvSpPr>
        <dsp:cNvPr id="0" name=""/>
        <dsp:cNvSpPr/>
      </dsp:nvSpPr>
      <dsp:spPr>
        <a:xfrm>
          <a:off x="4705193" y="1287010"/>
          <a:ext cx="1456073" cy="1456073"/>
        </a:xfrm>
        <a:prstGeom prst="ellipse">
          <a:avLst/>
        </a:prstGeom>
        <a:solidFill>
          <a:schemeClr val="accent2">
            <a:hueOff val="3000018"/>
            <a:satOff val="3846"/>
            <a:lumOff val="1029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Avenir Book" panose="02000503020000020003" pitchFamily="2" charset="0"/>
            </a:rPr>
            <a:t>Sedimentary Rock</a:t>
          </a:r>
        </a:p>
      </dsp:txBody>
      <dsp:txXfrm>
        <a:off x="4918430" y="1500247"/>
        <a:ext cx="1029599" cy="1029599"/>
      </dsp:txXfrm>
    </dsp:sp>
    <dsp:sp modelId="{969473CA-476C-EF4A-A27E-CFFA8F7F8AB4}">
      <dsp:nvSpPr>
        <dsp:cNvPr id="0" name=""/>
        <dsp:cNvSpPr/>
      </dsp:nvSpPr>
      <dsp:spPr>
        <a:xfrm rot="6480000">
          <a:off x="4904770" y="2799156"/>
          <a:ext cx="387699" cy="491424"/>
        </a:xfrm>
        <a:prstGeom prst="rightArrow">
          <a:avLst>
            <a:gd name="adj1" fmla="val 60000"/>
            <a:gd name="adj2" fmla="val 50000"/>
          </a:avLst>
        </a:prstGeom>
        <a:solidFill>
          <a:schemeClr val="accent2">
            <a:hueOff val="3000018"/>
            <a:satOff val="3846"/>
            <a:lumOff val="10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latin typeface="Avenir Book" panose="02000503020000020003" pitchFamily="2" charset="0"/>
          </a:endParaRPr>
        </a:p>
      </dsp:txBody>
      <dsp:txXfrm rot="10800000">
        <a:off x="4980896" y="2842132"/>
        <a:ext cx="271389" cy="294854"/>
      </dsp:txXfrm>
    </dsp:sp>
    <dsp:sp modelId="{E1BC1280-943F-6F4B-A07A-0372048FCA3C}">
      <dsp:nvSpPr>
        <dsp:cNvPr id="0" name=""/>
        <dsp:cNvSpPr/>
      </dsp:nvSpPr>
      <dsp:spPr>
        <a:xfrm>
          <a:off x="4029193" y="3367525"/>
          <a:ext cx="1456073" cy="1456073"/>
        </a:xfrm>
        <a:prstGeom prst="ellipse">
          <a:avLst/>
        </a:prstGeom>
        <a:solidFill>
          <a:schemeClr val="accent2">
            <a:hueOff val="6000036"/>
            <a:satOff val="7693"/>
            <a:lumOff val="20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Avenir Book" panose="02000503020000020003" pitchFamily="2" charset="0"/>
            </a:rPr>
            <a:t>Metamorphic Rock</a:t>
          </a:r>
        </a:p>
      </dsp:txBody>
      <dsp:txXfrm>
        <a:off x="4242430" y="3580762"/>
        <a:ext cx="1029599" cy="1029599"/>
      </dsp:txXfrm>
    </dsp:sp>
    <dsp:sp modelId="{2BC55058-FEDB-7F4E-8CFF-13CB99942C79}">
      <dsp:nvSpPr>
        <dsp:cNvPr id="0" name=""/>
        <dsp:cNvSpPr/>
      </dsp:nvSpPr>
      <dsp:spPr>
        <a:xfrm rot="10800000">
          <a:off x="3480561" y="3849849"/>
          <a:ext cx="387699" cy="491424"/>
        </a:xfrm>
        <a:prstGeom prst="rightArrow">
          <a:avLst>
            <a:gd name="adj1" fmla="val 60000"/>
            <a:gd name="adj2" fmla="val 50000"/>
          </a:avLst>
        </a:prstGeom>
        <a:solidFill>
          <a:schemeClr val="accent2">
            <a:hueOff val="6000036"/>
            <a:satOff val="7693"/>
            <a:lumOff val="20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latin typeface="Avenir Book" panose="02000503020000020003" pitchFamily="2" charset="0"/>
          </a:endParaRPr>
        </a:p>
      </dsp:txBody>
      <dsp:txXfrm rot="10800000">
        <a:off x="3596871" y="3948134"/>
        <a:ext cx="271389" cy="294854"/>
      </dsp:txXfrm>
    </dsp:sp>
    <dsp:sp modelId="{47D8BFF7-BF41-0C4A-932C-01B055302242}">
      <dsp:nvSpPr>
        <dsp:cNvPr id="0" name=""/>
        <dsp:cNvSpPr/>
      </dsp:nvSpPr>
      <dsp:spPr>
        <a:xfrm>
          <a:off x="1841610" y="3367525"/>
          <a:ext cx="1456073" cy="1456073"/>
        </a:xfrm>
        <a:prstGeom prst="ellipse">
          <a:avLst/>
        </a:prstGeom>
        <a:solidFill>
          <a:schemeClr val="accent2">
            <a:hueOff val="9000053"/>
            <a:satOff val="11539"/>
            <a:lumOff val="3088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latin typeface="Avenir Book" panose="02000503020000020003" pitchFamily="2" charset="0"/>
            </a:rPr>
            <a:t>Magma</a:t>
          </a:r>
        </a:p>
      </dsp:txBody>
      <dsp:txXfrm>
        <a:off x="2054847" y="3580762"/>
        <a:ext cx="1029599" cy="1029599"/>
      </dsp:txXfrm>
    </dsp:sp>
    <dsp:sp modelId="{B784664A-59BF-EE4E-93EC-0EEB2B747056}">
      <dsp:nvSpPr>
        <dsp:cNvPr id="0" name=""/>
        <dsp:cNvSpPr/>
      </dsp:nvSpPr>
      <dsp:spPr>
        <a:xfrm rot="15120000">
          <a:off x="2041187" y="2820028"/>
          <a:ext cx="387699" cy="491424"/>
        </a:xfrm>
        <a:prstGeom prst="rightArrow">
          <a:avLst>
            <a:gd name="adj1" fmla="val 60000"/>
            <a:gd name="adj2" fmla="val 50000"/>
          </a:avLst>
        </a:prstGeom>
        <a:solidFill>
          <a:schemeClr val="accent2">
            <a:hueOff val="9000053"/>
            <a:satOff val="11539"/>
            <a:lumOff val="3088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latin typeface="Avenir Book" panose="02000503020000020003" pitchFamily="2" charset="0"/>
          </a:endParaRPr>
        </a:p>
      </dsp:txBody>
      <dsp:txXfrm rot="10800000">
        <a:off x="2117313" y="2973622"/>
        <a:ext cx="271389" cy="294854"/>
      </dsp:txXfrm>
    </dsp:sp>
    <dsp:sp modelId="{20469B7E-E80E-B34E-8513-2E70FAC2DD88}">
      <dsp:nvSpPr>
        <dsp:cNvPr id="0" name=""/>
        <dsp:cNvSpPr/>
      </dsp:nvSpPr>
      <dsp:spPr>
        <a:xfrm>
          <a:off x="1165609" y="1287010"/>
          <a:ext cx="1456073" cy="1456073"/>
        </a:xfrm>
        <a:prstGeom prst="ellipse">
          <a:avLst/>
        </a:prstGeom>
        <a:solidFill>
          <a:schemeClr val="accent2">
            <a:hueOff val="12000071"/>
            <a:satOff val="15385"/>
            <a:lumOff val="411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latin typeface="Avenir Book" panose="02000503020000020003" pitchFamily="2" charset="0"/>
            </a:rPr>
            <a:t>Igneous Rock</a:t>
          </a:r>
        </a:p>
      </dsp:txBody>
      <dsp:txXfrm>
        <a:off x="1378846" y="1500247"/>
        <a:ext cx="1029599" cy="1029599"/>
      </dsp:txXfrm>
    </dsp:sp>
    <dsp:sp modelId="{E6226209-07A9-6D40-BB36-50E26254840B}">
      <dsp:nvSpPr>
        <dsp:cNvPr id="0" name=""/>
        <dsp:cNvSpPr/>
      </dsp:nvSpPr>
      <dsp:spPr>
        <a:xfrm rot="19440000">
          <a:off x="2575815" y="1132870"/>
          <a:ext cx="387699" cy="491424"/>
        </a:xfrm>
        <a:prstGeom prst="rightArrow">
          <a:avLst>
            <a:gd name="adj1" fmla="val 60000"/>
            <a:gd name="adj2" fmla="val 50000"/>
          </a:avLst>
        </a:prstGeom>
        <a:solidFill>
          <a:schemeClr val="accent2">
            <a:hueOff val="12000071"/>
            <a:satOff val="15385"/>
            <a:lumOff val="4117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latin typeface="Avenir Book" panose="02000503020000020003" pitchFamily="2" charset="0"/>
          </a:endParaRPr>
        </a:p>
      </dsp:txBody>
      <dsp:txXfrm>
        <a:off x="2586922" y="1265338"/>
        <a:ext cx="271389" cy="294854"/>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21504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FontTx/>
              <a:buNone/>
            </a:pPr>
            <a:r>
              <a:rPr lang="en-US" sz="2000" b="1" dirty="0">
                <a:latin typeface="Avenir Book" panose="02000503020000020003" pitchFamily="2" charset="0"/>
              </a:rPr>
              <a:t>Directions: Drag and drop or print and paste the correct image to match the Rock Cycle process.</a:t>
            </a:r>
          </a:p>
        </p:txBody>
      </p:sp>
    </p:spTree>
    <p:extLst>
      <p:ext uri="{BB962C8B-B14F-4D97-AF65-F5344CB8AC3E}">
        <p14:creationId xmlns:p14="http://schemas.microsoft.com/office/powerpoint/2010/main" val="3720233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en-US" sz="1100" b="1" dirty="0">
                <a:latin typeface="Avenir Book" panose="02000503020000020003" pitchFamily="2" charset="0"/>
              </a:rPr>
              <a:t>Directions: Drag and drop or print and paste the correct image to match the Rock Cycle process.</a:t>
            </a:r>
          </a:p>
          <a:p>
            <a:endParaRPr lang="en-US" dirty="0"/>
          </a:p>
        </p:txBody>
      </p:sp>
    </p:spTree>
    <p:extLst>
      <p:ext uri="{BB962C8B-B14F-4D97-AF65-F5344CB8AC3E}">
        <p14:creationId xmlns:p14="http://schemas.microsoft.com/office/powerpoint/2010/main" val="4072468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en-US" sz="1100" b="1" dirty="0">
                <a:latin typeface="Avenir Book" panose="02000503020000020003" pitchFamily="2" charset="0"/>
              </a:rPr>
              <a:t>Directions: Drag and drop or print and paste the correct image to match the Rock Cycle process.</a:t>
            </a:r>
          </a:p>
          <a:p>
            <a:pPr marL="158750" indent="0">
              <a:buFontTx/>
              <a:buNone/>
            </a:pPr>
            <a:endParaRPr lang="en-US" dirty="0"/>
          </a:p>
        </p:txBody>
      </p:sp>
    </p:spTree>
    <p:extLst>
      <p:ext uri="{BB962C8B-B14F-4D97-AF65-F5344CB8AC3E}">
        <p14:creationId xmlns:p14="http://schemas.microsoft.com/office/powerpoint/2010/main" val="2812905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70541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a:extLst>
            <a:ext uri="{FF2B5EF4-FFF2-40B4-BE49-F238E27FC236}">
              <a16:creationId xmlns:a16="http://schemas.microsoft.com/office/drawing/2014/main" id="{3503FCDC-6F68-6F7B-FC0A-F108C8D048BF}"/>
            </a:ext>
          </a:extLst>
        </p:cNvPr>
        <p:cNvGrpSpPr/>
        <p:nvPr/>
      </p:nvGrpSpPr>
      <p:grpSpPr>
        <a:xfrm>
          <a:off x="0" y="0"/>
          <a:ext cx="0" cy="0"/>
          <a:chOff x="0" y="0"/>
          <a:chExt cx="0" cy="0"/>
        </a:xfrm>
      </p:grpSpPr>
      <p:sp>
        <p:nvSpPr>
          <p:cNvPr id="51" name="Google Shape;51;p1:notes">
            <a:extLst>
              <a:ext uri="{FF2B5EF4-FFF2-40B4-BE49-F238E27FC236}">
                <a16:creationId xmlns:a16="http://schemas.microsoft.com/office/drawing/2014/main" id="{DF8E1B63-670C-A4C8-0BB7-2A06966418C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a:extLst>
              <a:ext uri="{FF2B5EF4-FFF2-40B4-BE49-F238E27FC236}">
                <a16:creationId xmlns:a16="http://schemas.microsoft.com/office/drawing/2014/main" id="{FF7DDA5D-D0BF-A116-D33F-807F81A375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8329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
        <p:cNvGrpSpPr/>
        <p:nvPr/>
      </p:nvGrpSpPr>
      <p:grpSpPr>
        <a:xfrm>
          <a:off x="0" y="0"/>
          <a:ext cx="0" cy="0"/>
          <a:chOff x="0" y="0"/>
          <a:chExt cx="0" cy="0"/>
        </a:xfrm>
      </p:grpSpPr>
      <p:sp>
        <p:nvSpPr>
          <p:cNvPr id="10" name="Google Shape;10;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3"/>
        <p:cNvGrpSpPr/>
        <p:nvPr/>
      </p:nvGrpSpPr>
      <p:grpSpPr>
        <a:xfrm>
          <a:off x="0" y="0"/>
          <a:ext cx="0" cy="0"/>
          <a:chOff x="0" y="0"/>
          <a:chExt cx="0" cy="0"/>
        </a:xfrm>
      </p:grpSpPr>
      <p:sp>
        <p:nvSpPr>
          <p:cNvPr id="44" name="Google Shape;44;p16"/>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45" name="Google Shape;45;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6"/>
        <p:cNvGrpSpPr/>
        <p:nvPr/>
      </p:nvGrpSpPr>
      <p:grpSpPr>
        <a:xfrm>
          <a:off x="0" y="0"/>
          <a:ext cx="0" cy="0"/>
          <a:chOff x="0" y="0"/>
          <a:chExt cx="0" cy="0"/>
        </a:xfrm>
      </p:grpSpPr>
      <p:sp>
        <p:nvSpPr>
          <p:cNvPr id="47" name="Google Shape;47;p17"/>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17"/>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49" name="Google Shape;4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8"/>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3" name="Google Shape;13;p8"/>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4" name="Google Shape;1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9"/>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7" name="Google Shape;17;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Google Shape;19;p1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0" name="Google Shape;20;p1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1" name="Google Shape;21;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2"/>
        <p:cNvGrpSpPr/>
        <p:nvPr/>
      </p:nvGrpSpPr>
      <p:grpSpPr>
        <a:xfrm>
          <a:off x="0" y="0"/>
          <a:ext cx="0" cy="0"/>
          <a:chOff x="0" y="0"/>
          <a:chExt cx="0" cy="0"/>
        </a:xfrm>
      </p:grpSpPr>
      <p:sp>
        <p:nvSpPr>
          <p:cNvPr id="23" name="Google Shape;23;p1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4" name="Google Shape;24;p11"/>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 name="Google Shape;25;p11"/>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6" name="Google Shape;26;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
        <p:cNvGrpSpPr/>
        <p:nvPr/>
      </p:nvGrpSpPr>
      <p:grpSpPr>
        <a:xfrm>
          <a:off x="0" y="0"/>
          <a:ext cx="0" cy="0"/>
          <a:chOff x="0" y="0"/>
          <a:chExt cx="0" cy="0"/>
        </a:xfrm>
      </p:grpSpPr>
      <p:sp>
        <p:nvSpPr>
          <p:cNvPr id="28" name="Google Shape;28;p1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9" name="Google Shape;2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0"/>
        <p:cNvGrpSpPr/>
        <p:nvPr/>
      </p:nvGrpSpPr>
      <p:grpSpPr>
        <a:xfrm>
          <a:off x="0" y="0"/>
          <a:ext cx="0" cy="0"/>
          <a:chOff x="0" y="0"/>
          <a:chExt cx="0" cy="0"/>
        </a:xfrm>
      </p:grpSpPr>
      <p:sp>
        <p:nvSpPr>
          <p:cNvPr id="31" name="Google Shape;31;p13"/>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2" name="Google Shape;32;p13"/>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3" name="Google Shape;3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4"/>
        <p:cNvGrpSpPr/>
        <p:nvPr/>
      </p:nvGrpSpPr>
      <p:grpSpPr>
        <a:xfrm>
          <a:off x="0" y="0"/>
          <a:ext cx="0" cy="0"/>
          <a:chOff x="0" y="0"/>
          <a:chExt cx="0" cy="0"/>
        </a:xfrm>
      </p:grpSpPr>
      <p:sp>
        <p:nvSpPr>
          <p:cNvPr id="35" name="Google Shape;35;p14"/>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6" name="Google Shape;36;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
        <p:cNvGrpSpPr/>
        <p:nvPr/>
      </p:nvGrpSpPr>
      <p:grpSpPr>
        <a:xfrm>
          <a:off x="0" y="0"/>
          <a:ext cx="0" cy="0"/>
          <a:chOff x="0" y="0"/>
          <a:chExt cx="0" cy="0"/>
        </a:xfrm>
      </p:grpSpPr>
      <p:sp>
        <p:nvSpPr>
          <p:cNvPr id="38" name="Google Shape;38;p1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 name="Google Shape;39;p15"/>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40" name="Google Shape;40;p15"/>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1" name="Google Shape;41;p1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42" name="Google Shape;4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1.xml"/><Relationship Id="rId3" Type="http://schemas.openxmlformats.org/officeDocument/2006/relationships/image" Target="../media/image1.jpg"/><Relationship Id="rId7" Type="http://schemas.openxmlformats.org/officeDocument/2006/relationships/image" Target="../media/image5.jpg"/><Relationship Id="rId12"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4.jpg"/><Relationship Id="rId11" Type="http://schemas.openxmlformats.org/officeDocument/2006/relationships/diagramColors" Target="../diagrams/colors1.xml"/><Relationship Id="rId5" Type="http://schemas.openxmlformats.org/officeDocument/2006/relationships/image" Target="../media/image3.jpg"/><Relationship Id="rId10" Type="http://schemas.openxmlformats.org/officeDocument/2006/relationships/diagramQuickStyle" Target="../diagrams/quickStyle1.xml"/><Relationship Id="rId4" Type="http://schemas.openxmlformats.org/officeDocument/2006/relationships/image" Target="../media/image2.jpg"/><Relationship Id="rId9"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BB593-CA95-F21B-3866-6D36E85BE66F}"/>
              </a:ext>
            </a:extLst>
          </p:cNvPr>
          <p:cNvSpPr>
            <a:spLocks noGrp="1"/>
          </p:cNvSpPr>
          <p:nvPr>
            <p:ph type="ctrTitle"/>
          </p:nvPr>
        </p:nvSpPr>
        <p:spPr/>
        <p:txBody>
          <a:bodyPr/>
          <a:lstStyle/>
          <a:p>
            <a:r>
              <a:rPr lang="en-US" dirty="0"/>
              <a:t>Rock Cycle </a:t>
            </a:r>
          </a:p>
        </p:txBody>
      </p:sp>
      <p:sp>
        <p:nvSpPr>
          <p:cNvPr id="3" name="Subtitle 2">
            <a:extLst>
              <a:ext uri="{FF2B5EF4-FFF2-40B4-BE49-F238E27FC236}">
                <a16:creationId xmlns:a16="http://schemas.microsoft.com/office/drawing/2014/main" id="{6C2E470B-EA7B-F417-FFAE-06185ED258B7}"/>
              </a:ext>
            </a:extLst>
          </p:cNvPr>
          <p:cNvSpPr>
            <a:spLocks noGrp="1"/>
          </p:cNvSpPr>
          <p:nvPr>
            <p:ph type="subTitle" idx="1"/>
          </p:nvPr>
        </p:nvSpPr>
        <p:spPr/>
        <p:txBody>
          <a:bodyPr/>
          <a:lstStyle/>
          <a:p>
            <a:r>
              <a:rPr lang="en-US" dirty="0"/>
              <a:t>Matching Rocks with Their Formation</a:t>
            </a:r>
          </a:p>
        </p:txBody>
      </p:sp>
    </p:spTree>
    <p:extLst>
      <p:ext uri="{BB962C8B-B14F-4D97-AF65-F5344CB8AC3E}">
        <p14:creationId xmlns:p14="http://schemas.microsoft.com/office/powerpoint/2010/main" val="1455225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D350D-CB1E-3CD3-9078-B59D69565D8E}"/>
              </a:ext>
            </a:extLst>
          </p:cNvPr>
          <p:cNvSpPr>
            <a:spLocks noGrp="1"/>
          </p:cNvSpPr>
          <p:nvPr>
            <p:ph type="title"/>
          </p:nvPr>
        </p:nvSpPr>
        <p:spPr>
          <a:xfrm>
            <a:off x="265500" y="-902525"/>
            <a:ext cx="8719310" cy="902525"/>
          </a:xfrm>
        </p:spPr>
        <p:txBody>
          <a:bodyPr/>
          <a:lstStyle/>
          <a:p>
            <a:r>
              <a:rPr lang="en-US" dirty="0"/>
              <a:t>Rock Cycle</a:t>
            </a:r>
            <a:r>
              <a:rPr lang="en-US" baseline="0" dirty="0"/>
              <a:t> with Magma</a:t>
            </a:r>
            <a:endParaRPr lang="en-US" dirty="0"/>
          </a:p>
        </p:txBody>
      </p:sp>
      <p:graphicFrame>
        <p:nvGraphicFramePr>
          <p:cNvPr id="15" name="Table 14">
            <a:extLst>
              <a:ext uri="{FF2B5EF4-FFF2-40B4-BE49-F238E27FC236}">
                <a16:creationId xmlns:a16="http://schemas.microsoft.com/office/drawing/2014/main" id="{360B45C8-C6A3-C33A-461A-764CA3626448}"/>
              </a:ext>
            </a:extLst>
          </p:cNvPr>
          <p:cNvGraphicFramePr>
            <a:graphicFrameLocks noGrp="1"/>
          </p:cNvGraphicFramePr>
          <p:nvPr>
            <p:extLst>
              <p:ext uri="{D42A27DB-BD31-4B8C-83A1-F6EECF244321}">
                <p14:modId xmlns:p14="http://schemas.microsoft.com/office/powerpoint/2010/main" val="1131383423"/>
              </p:ext>
            </p:extLst>
          </p:nvPr>
        </p:nvGraphicFramePr>
        <p:xfrm>
          <a:off x="108066" y="159359"/>
          <a:ext cx="1463039" cy="4824781"/>
        </p:xfrm>
        <a:graphic>
          <a:graphicData uri="http://schemas.openxmlformats.org/drawingml/2006/table">
            <a:tbl>
              <a:tblPr firstRow="1" bandRow="1">
                <a:tableStyleId>{5940675A-B579-460E-94D1-54222C63F5DA}</a:tableStyleId>
              </a:tblPr>
              <a:tblGrid>
                <a:gridCol w="1463039">
                  <a:extLst>
                    <a:ext uri="{9D8B030D-6E8A-4147-A177-3AD203B41FA5}">
                      <a16:colId xmlns:a16="http://schemas.microsoft.com/office/drawing/2014/main" val="1298434445"/>
                    </a:ext>
                  </a:extLst>
                </a:gridCol>
              </a:tblGrid>
              <a:tr h="927313">
                <a:tc>
                  <a:txBody>
                    <a:bodyPr/>
                    <a:lstStyle/>
                    <a:p>
                      <a:endParaRPr lang="en-US" dirty="0"/>
                    </a:p>
                  </a:txBody>
                  <a:tcPr/>
                </a:tc>
                <a:extLst>
                  <a:ext uri="{0D108BD9-81ED-4DB2-BD59-A6C34878D82A}">
                    <a16:rowId xmlns:a16="http://schemas.microsoft.com/office/drawing/2014/main" val="2341908221"/>
                  </a:ext>
                </a:extLst>
              </a:tr>
              <a:tr h="974367">
                <a:tc>
                  <a:txBody>
                    <a:bodyPr/>
                    <a:lstStyle/>
                    <a:p>
                      <a:endParaRPr lang="en-US" dirty="0"/>
                    </a:p>
                  </a:txBody>
                  <a:tcPr/>
                </a:tc>
                <a:extLst>
                  <a:ext uri="{0D108BD9-81ED-4DB2-BD59-A6C34878D82A}">
                    <a16:rowId xmlns:a16="http://schemas.microsoft.com/office/drawing/2014/main" val="1649389524"/>
                  </a:ext>
                </a:extLst>
              </a:tr>
              <a:tr h="974367">
                <a:tc>
                  <a:txBody>
                    <a:bodyPr/>
                    <a:lstStyle/>
                    <a:p>
                      <a:endParaRPr lang="en-US" dirty="0"/>
                    </a:p>
                  </a:txBody>
                  <a:tcPr/>
                </a:tc>
                <a:extLst>
                  <a:ext uri="{0D108BD9-81ED-4DB2-BD59-A6C34878D82A}">
                    <a16:rowId xmlns:a16="http://schemas.microsoft.com/office/drawing/2014/main" val="3248370567"/>
                  </a:ext>
                </a:extLst>
              </a:tr>
              <a:tr h="974367">
                <a:tc>
                  <a:txBody>
                    <a:bodyPr/>
                    <a:lstStyle/>
                    <a:p>
                      <a:endParaRPr lang="en-US" dirty="0"/>
                    </a:p>
                  </a:txBody>
                  <a:tcPr/>
                </a:tc>
                <a:extLst>
                  <a:ext uri="{0D108BD9-81ED-4DB2-BD59-A6C34878D82A}">
                    <a16:rowId xmlns:a16="http://schemas.microsoft.com/office/drawing/2014/main" val="744648084"/>
                  </a:ext>
                </a:extLst>
              </a:tr>
              <a:tr h="974367">
                <a:tc>
                  <a:txBody>
                    <a:bodyPr/>
                    <a:lstStyle/>
                    <a:p>
                      <a:endParaRPr lang="en-US" dirty="0"/>
                    </a:p>
                  </a:txBody>
                  <a:tcPr/>
                </a:tc>
                <a:extLst>
                  <a:ext uri="{0D108BD9-81ED-4DB2-BD59-A6C34878D82A}">
                    <a16:rowId xmlns:a16="http://schemas.microsoft.com/office/drawing/2014/main" val="2694872873"/>
                  </a:ext>
                </a:extLst>
              </a:tr>
            </a:tbl>
          </a:graphicData>
        </a:graphic>
      </p:graphicFrame>
      <p:pic>
        <p:nvPicPr>
          <p:cNvPr id="19" name="Google Shape;56;p1" descr="Rough, coarse-grained textured rock with interlocking crystals in shades of pink, white, black, and gray. &#10;">
            <a:extLst>
              <a:ext uri="{FF2B5EF4-FFF2-40B4-BE49-F238E27FC236}">
                <a16:creationId xmlns:a16="http://schemas.microsoft.com/office/drawing/2014/main" id="{32CC8393-54D0-6F2B-F57B-BE9DFF0942E3}"/>
              </a:ext>
            </a:extLst>
          </p:cNvPr>
          <p:cNvPicPr preferRelativeResize="0"/>
          <p:nvPr/>
        </p:nvPicPr>
        <p:blipFill rotWithShape="1">
          <a:blip r:embed="rId3">
            <a:alphaModFix/>
          </a:blip>
          <a:srcRect t="1545"/>
          <a:stretch>
            <a:fillRect/>
          </a:stretch>
        </p:blipFill>
        <p:spPr>
          <a:xfrm>
            <a:off x="159190" y="203182"/>
            <a:ext cx="1345414" cy="815333"/>
          </a:xfrm>
          <a:prstGeom prst="rect">
            <a:avLst/>
          </a:prstGeom>
          <a:noFill/>
          <a:ln>
            <a:noFill/>
          </a:ln>
        </p:spPr>
      </p:pic>
      <p:pic>
        <p:nvPicPr>
          <p:cNvPr id="18" name="Google Shape;76;p3" descr="Layered rock formation showcasing distinct horizontal strata with varying colors including tan, brown, and reddish hues. The scene highlights layers and erosion patterns under a clear blue sky.&#10;">
            <a:extLst>
              <a:ext uri="{FF2B5EF4-FFF2-40B4-BE49-F238E27FC236}">
                <a16:creationId xmlns:a16="http://schemas.microsoft.com/office/drawing/2014/main" id="{2FF29F2A-15ED-3DAE-6AF2-B949D8B0999D}"/>
              </a:ext>
            </a:extLst>
          </p:cNvPr>
          <p:cNvPicPr preferRelativeResize="0"/>
          <p:nvPr/>
        </p:nvPicPr>
        <p:blipFill rotWithShape="1">
          <a:blip r:embed="rId4">
            <a:alphaModFix/>
          </a:blip>
          <a:srcRect/>
          <a:stretch/>
        </p:blipFill>
        <p:spPr>
          <a:xfrm>
            <a:off x="159190" y="1163603"/>
            <a:ext cx="1345414" cy="828125"/>
          </a:xfrm>
          <a:prstGeom prst="rect">
            <a:avLst/>
          </a:prstGeom>
          <a:noFill/>
          <a:ln>
            <a:noFill/>
          </a:ln>
        </p:spPr>
      </p:pic>
      <p:pic>
        <p:nvPicPr>
          <p:cNvPr id="16" name="Google Shape;67;p2" descr="Gray, layered rock sample with visible striations and rough texture. The rock displays horizontal bands and fractures.&#10;">
            <a:extLst>
              <a:ext uri="{FF2B5EF4-FFF2-40B4-BE49-F238E27FC236}">
                <a16:creationId xmlns:a16="http://schemas.microsoft.com/office/drawing/2014/main" id="{B00AA9F5-3F9E-6DD1-F960-FB784EA624B4}"/>
              </a:ext>
            </a:extLst>
          </p:cNvPr>
          <p:cNvPicPr preferRelativeResize="0"/>
          <p:nvPr/>
        </p:nvPicPr>
        <p:blipFill rotWithShape="1">
          <a:blip r:embed="rId5">
            <a:alphaModFix/>
          </a:blip>
          <a:srcRect/>
          <a:stretch/>
        </p:blipFill>
        <p:spPr>
          <a:xfrm>
            <a:off x="159190" y="2077264"/>
            <a:ext cx="1345414" cy="931943"/>
          </a:xfrm>
          <a:prstGeom prst="rect">
            <a:avLst/>
          </a:prstGeom>
          <a:noFill/>
          <a:ln>
            <a:noFill/>
          </a:ln>
        </p:spPr>
      </p:pic>
      <p:pic>
        <p:nvPicPr>
          <p:cNvPr id="20" name="Google Shape;82;p4" descr="Rough, dark gray volcanic rock with a narrow stream of bright orange molten lava flowing through a crack across the surface.">
            <a:extLst>
              <a:ext uri="{FF2B5EF4-FFF2-40B4-BE49-F238E27FC236}">
                <a16:creationId xmlns:a16="http://schemas.microsoft.com/office/drawing/2014/main" id="{E7402C9D-3DC6-FC8F-3E62-FDBC0410BE17}"/>
              </a:ext>
            </a:extLst>
          </p:cNvPr>
          <p:cNvPicPr preferRelativeResize="0"/>
          <p:nvPr/>
        </p:nvPicPr>
        <p:blipFill rotWithShape="1">
          <a:blip r:embed="rId6">
            <a:alphaModFix/>
          </a:blip>
          <a:srcRect/>
          <a:stretch/>
        </p:blipFill>
        <p:spPr>
          <a:xfrm>
            <a:off x="159190" y="3094743"/>
            <a:ext cx="1345414" cy="861501"/>
          </a:xfrm>
          <a:prstGeom prst="rect">
            <a:avLst/>
          </a:prstGeom>
          <a:noFill/>
          <a:ln>
            <a:noFill/>
          </a:ln>
        </p:spPr>
      </p:pic>
      <p:pic>
        <p:nvPicPr>
          <p:cNvPr id="17" name="Google Shape;69;p2" descr="Soil scattered with small yellow bits, gray shells, and other debris. ">
            <a:extLst>
              <a:ext uri="{FF2B5EF4-FFF2-40B4-BE49-F238E27FC236}">
                <a16:creationId xmlns:a16="http://schemas.microsoft.com/office/drawing/2014/main" id="{945BFA38-79B5-8502-2E9E-BE808668491B}"/>
              </a:ext>
            </a:extLst>
          </p:cNvPr>
          <p:cNvPicPr preferRelativeResize="0"/>
          <p:nvPr/>
        </p:nvPicPr>
        <p:blipFill rotWithShape="1">
          <a:blip r:embed="rId7">
            <a:alphaModFix/>
          </a:blip>
          <a:srcRect/>
          <a:stretch/>
        </p:blipFill>
        <p:spPr>
          <a:xfrm>
            <a:off x="159190" y="4067956"/>
            <a:ext cx="1345414" cy="872362"/>
          </a:xfrm>
          <a:prstGeom prst="rect">
            <a:avLst/>
          </a:prstGeom>
          <a:noFill/>
          <a:ln>
            <a:noFill/>
          </a:ln>
        </p:spPr>
      </p:pic>
      <p:pic>
        <p:nvPicPr>
          <p:cNvPr id="13" name="Picture 12" descr="Diagram illustrating rock cycle processes, showing transitions between igneous, sedimentary, and metamorphic rocks. Key elements include magma melting, crystallization, weathering, erosion, sedimentation, compaction, cementation, and burial under high pressure and temperature, with arrows indicating flow and transformation pathways.">
            <a:extLst>
              <a:ext uri="{FF2B5EF4-FFF2-40B4-BE49-F238E27FC236}">
                <a16:creationId xmlns:a16="http://schemas.microsoft.com/office/drawing/2014/main" id="{F165A5C0-D47D-3BA5-7882-8D36C9B03665}"/>
              </a:ext>
            </a:extLst>
          </p:cNvPr>
          <p:cNvPicPr>
            <a:picLocks noChangeAspect="1"/>
          </p:cNvPicPr>
          <p:nvPr/>
        </p:nvPicPr>
        <p:blipFill>
          <a:blip r:embed="rId8"/>
          <a:stretch>
            <a:fillRect/>
          </a:stretch>
        </p:blipFill>
        <p:spPr>
          <a:xfrm>
            <a:off x="2143958" y="155651"/>
            <a:ext cx="6379556" cy="4784667"/>
          </a:xfrm>
          <a:prstGeom prst="rect">
            <a:avLst/>
          </a:prstGeom>
        </p:spPr>
      </p:pic>
    </p:spTree>
    <p:extLst>
      <p:ext uri="{BB962C8B-B14F-4D97-AF65-F5344CB8AC3E}">
        <p14:creationId xmlns:p14="http://schemas.microsoft.com/office/powerpoint/2010/main" val="2519384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02475-8E3E-7DB6-DAF0-CD51DDABB3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E95A5F-9654-6D8F-F079-33D910D52805}"/>
              </a:ext>
            </a:extLst>
          </p:cNvPr>
          <p:cNvSpPr>
            <a:spLocks noGrp="1"/>
          </p:cNvSpPr>
          <p:nvPr>
            <p:ph type="title"/>
          </p:nvPr>
        </p:nvSpPr>
        <p:spPr>
          <a:xfrm>
            <a:off x="265500" y="-961901"/>
            <a:ext cx="8719310" cy="641267"/>
          </a:xfrm>
        </p:spPr>
        <p:txBody>
          <a:bodyPr/>
          <a:lstStyle/>
          <a:p>
            <a:r>
              <a:rPr lang="en-US" dirty="0"/>
              <a:t>Rock Cycle Diagram</a:t>
            </a:r>
          </a:p>
        </p:txBody>
      </p:sp>
      <p:graphicFrame>
        <p:nvGraphicFramePr>
          <p:cNvPr id="15" name="Table 14">
            <a:extLst>
              <a:ext uri="{FF2B5EF4-FFF2-40B4-BE49-F238E27FC236}">
                <a16:creationId xmlns:a16="http://schemas.microsoft.com/office/drawing/2014/main" id="{02EF4EA2-3D99-559D-6457-FEA45700F977}"/>
              </a:ext>
            </a:extLst>
          </p:cNvPr>
          <p:cNvGraphicFramePr>
            <a:graphicFrameLocks noGrp="1"/>
          </p:cNvGraphicFramePr>
          <p:nvPr/>
        </p:nvGraphicFramePr>
        <p:xfrm>
          <a:off x="108066" y="159359"/>
          <a:ext cx="1463039" cy="4824781"/>
        </p:xfrm>
        <a:graphic>
          <a:graphicData uri="http://schemas.openxmlformats.org/drawingml/2006/table">
            <a:tbl>
              <a:tblPr firstRow="1" bandRow="1">
                <a:tableStyleId>{5940675A-B579-460E-94D1-54222C63F5DA}</a:tableStyleId>
              </a:tblPr>
              <a:tblGrid>
                <a:gridCol w="1463039">
                  <a:extLst>
                    <a:ext uri="{9D8B030D-6E8A-4147-A177-3AD203B41FA5}">
                      <a16:colId xmlns:a16="http://schemas.microsoft.com/office/drawing/2014/main" val="1298434445"/>
                    </a:ext>
                  </a:extLst>
                </a:gridCol>
              </a:tblGrid>
              <a:tr h="927313">
                <a:tc>
                  <a:txBody>
                    <a:bodyPr/>
                    <a:lstStyle/>
                    <a:p>
                      <a:endParaRPr lang="en-US" dirty="0"/>
                    </a:p>
                  </a:txBody>
                  <a:tcPr/>
                </a:tc>
                <a:extLst>
                  <a:ext uri="{0D108BD9-81ED-4DB2-BD59-A6C34878D82A}">
                    <a16:rowId xmlns:a16="http://schemas.microsoft.com/office/drawing/2014/main" val="2341908221"/>
                  </a:ext>
                </a:extLst>
              </a:tr>
              <a:tr h="974367">
                <a:tc>
                  <a:txBody>
                    <a:bodyPr/>
                    <a:lstStyle/>
                    <a:p>
                      <a:endParaRPr lang="en-US" dirty="0"/>
                    </a:p>
                  </a:txBody>
                  <a:tcPr/>
                </a:tc>
                <a:extLst>
                  <a:ext uri="{0D108BD9-81ED-4DB2-BD59-A6C34878D82A}">
                    <a16:rowId xmlns:a16="http://schemas.microsoft.com/office/drawing/2014/main" val="1649389524"/>
                  </a:ext>
                </a:extLst>
              </a:tr>
              <a:tr h="974367">
                <a:tc>
                  <a:txBody>
                    <a:bodyPr/>
                    <a:lstStyle/>
                    <a:p>
                      <a:endParaRPr lang="en-US" dirty="0"/>
                    </a:p>
                  </a:txBody>
                  <a:tcPr/>
                </a:tc>
                <a:extLst>
                  <a:ext uri="{0D108BD9-81ED-4DB2-BD59-A6C34878D82A}">
                    <a16:rowId xmlns:a16="http://schemas.microsoft.com/office/drawing/2014/main" val="3248370567"/>
                  </a:ext>
                </a:extLst>
              </a:tr>
              <a:tr h="974367">
                <a:tc>
                  <a:txBody>
                    <a:bodyPr/>
                    <a:lstStyle/>
                    <a:p>
                      <a:endParaRPr lang="en-US" dirty="0"/>
                    </a:p>
                  </a:txBody>
                  <a:tcPr/>
                </a:tc>
                <a:extLst>
                  <a:ext uri="{0D108BD9-81ED-4DB2-BD59-A6C34878D82A}">
                    <a16:rowId xmlns:a16="http://schemas.microsoft.com/office/drawing/2014/main" val="744648084"/>
                  </a:ext>
                </a:extLst>
              </a:tr>
              <a:tr h="974367">
                <a:tc>
                  <a:txBody>
                    <a:bodyPr/>
                    <a:lstStyle/>
                    <a:p>
                      <a:endParaRPr lang="en-US" dirty="0"/>
                    </a:p>
                  </a:txBody>
                  <a:tcPr/>
                </a:tc>
                <a:extLst>
                  <a:ext uri="{0D108BD9-81ED-4DB2-BD59-A6C34878D82A}">
                    <a16:rowId xmlns:a16="http://schemas.microsoft.com/office/drawing/2014/main" val="2694872873"/>
                  </a:ext>
                </a:extLst>
              </a:tr>
            </a:tbl>
          </a:graphicData>
        </a:graphic>
      </p:graphicFrame>
      <p:pic>
        <p:nvPicPr>
          <p:cNvPr id="19" name="Google Shape;56;p1" descr="Rough, coarse-grained textured rock with interlocking crystals in shades of pink, white, black, and gray. &#10;">
            <a:extLst>
              <a:ext uri="{FF2B5EF4-FFF2-40B4-BE49-F238E27FC236}">
                <a16:creationId xmlns:a16="http://schemas.microsoft.com/office/drawing/2014/main" id="{C3B5B0A2-856C-3F53-08E4-8C621D9E98CF}"/>
              </a:ext>
            </a:extLst>
          </p:cNvPr>
          <p:cNvPicPr preferRelativeResize="0"/>
          <p:nvPr/>
        </p:nvPicPr>
        <p:blipFill rotWithShape="1">
          <a:blip r:embed="rId3">
            <a:alphaModFix/>
          </a:blip>
          <a:srcRect t="1545"/>
          <a:stretch>
            <a:fillRect/>
          </a:stretch>
        </p:blipFill>
        <p:spPr>
          <a:xfrm>
            <a:off x="159190" y="203182"/>
            <a:ext cx="1345414" cy="815333"/>
          </a:xfrm>
          <a:prstGeom prst="rect">
            <a:avLst/>
          </a:prstGeom>
          <a:noFill/>
          <a:ln>
            <a:noFill/>
          </a:ln>
        </p:spPr>
      </p:pic>
      <p:pic>
        <p:nvPicPr>
          <p:cNvPr id="18" name="Google Shape;76;p3" descr="Layered rock formation showcasing distinct horizontal strata with varying colors including tan, brown, and reddish hues. The scene highlights layers and erosion patterns under a clear blue sky.&#10;">
            <a:extLst>
              <a:ext uri="{FF2B5EF4-FFF2-40B4-BE49-F238E27FC236}">
                <a16:creationId xmlns:a16="http://schemas.microsoft.com/office/drawing/2014/main" id="{F6841B3A-C578-2AC4-CC39-91ADF4BC0B67}"/>
              </a:ext>
            </a:extLst>
          </p:cNvPr>
          <p:cNvPicPr preferRelativeResize="0"/>
          <p:nvPr/>
        </p:nvPicPr>
        <p:blipFill rotWithShape="1">
          <a:blip r:embed="rId4">
            <a:alphaModFix/>
          </a:blip>
          <a:srcRect/>
          <a:stretch/>
        </p:blipFill>
        <p:spPr>
          <a:xfrm>
            <a:off x="159190" y="1163603"/>
            <a:ext cx="1345414" cy="828125"/>
          </a:xfrm>
          <a:prstGeom prst="rect">
            <a:avLst/>
          </a:prstGeom>
          <a:noFill/>
          <a:ln>
            <a:noFill/>
          </a:ln>
        </p:spPr>
      </p:pic>
      <p:pic>
        <p:nvPicPr>
          <p:cNvPr id="16" name="Google Shape;67;p2" descr="Gray, layered rock sample with visible striations and rough texture. The rock displays horizontal bands and fractures.&#10;">
            <a:extLst>
              <a:ext uri="{FF2B5EF4-FFF2-40B4-BE49-F238E27FC236}">
                <a16:creationId xmlns:a16="http://schemas.microsoft.com/office/drawing/2014/main" id="{81EB8AAA-1968-6D12-2A6C-D6C644D7451D}"/>
              </a:ext>
            </a:extLst>
          </p:cNvPr>
          <p:cNvPicPr preferRelativeResize="0"/>
          <p:nvPr/>
        </p:nvPicPr>
        <p:blipFill rotWithShape="1">
          <a:blip r:embed="rId5">
            <a:alphaModFix/>
          </a:blip>
          <a:srcRect/>
          <a:stretch/>
        </p:blipFill>
        <p:spPr>
          <a:xfrm>
            <a:off x="159190" y="2077264"/>
            <a:ext cx="1345414" cy="931943"/>
          </a:xfrm>
          <a:prstGeom prst="rect">
            <a:avLst/>
          </a:prstGeom>
          <a:noFill/>
          <a:ln>
            <a:noFill/>
          </a:ln>
        </p:spPr>
      </p:pic>
      <p:pic>
        <p:nvPicPr>
          <p:cNvPr id="20" name="Google Shape;82;p4" descr="Rough, dark gray volcanic rock with a narrow stream of bright orange molten lava flowing through a crack across the surface.&#10;">
            <a:extLst>
              <a:ext uri="{FF2B5EF4-FFF2-40B4-BE49-F238E27FC236}">
                <a16:creationId xmlns:a16="http://schemas.microsoft.com/office/drawing/2014/main" id="{E6644B89-D88E-6F4F-1598-3749561777B1}"/>
              </a:ext>
            </a:extLst>
          </p:cNvPr>
          <p:cNvPicPr preferRelativeResize="0"/>
          <p:nvPr/>
        </p:nvPicPr>
        <p:blipFill rotWithShape="1">
          <a:blip r:embed="rId6">
            <a:alphaModFix/>
          </a:blip>
          <a:srcRect/>
          <a:stretch/>
        </p:blipFill>
        <p:spPr>
          <a:xfrm>
            <a:off x="159190" y="3094743"/>
            <a:ext cx="1345414" cy="861501"/>
          </a:xfrm>
          <a:prstGeom prst="rect">
            <a:avLst/>
          </a:prstGeom>
          <a:noFill/>
          <a:ln>
            <a:noFill/>
          </a:ln>
        </p:spPr>
      </p:pic>
      <p:pic>
        <p:nvPicPr>
          <p:cNvPr id="17" name="Google Shape;69;p2" descr="Soil scattered with small yellow bits, gray shells, and other debris.&#10;">
            <a:extLst>
              <a:ext uri="{FF2B5EF4-FFF2-40B4-BE49-F238E27FC236}">
                <a16:creationId xmlns:a16="http://schemas.microsoft.com/office/drawing/2014/main" id="{7CB83E5D-7B44-C2F4-C323-CB3142CB3736}"/>
              </a:ext>
            </a:extLst>
          </p:cNvPr>
          <p:cNvPicPr preferRelativeResize="0"/>
          <p:nvPr/>
        </p:nvPicPr>
        <p:blipFill rotWithShape="1">
          <a:blip r:embed="rId7">
            <a:alphaModFix/>
          </a:blip>
          <a:srcRect/>
          <a:stretch/>
        </p:blipFill>
        <p:spPr>
          <a:xfrm>
            <a:off x="159190" y="4067956"/>
            <a:ext cx="1345414" cy="872362"/>
          </a:xfrm>
          <a:prstGeom prst="rect">
            <a:avLst/>
          </a:prstGeom>
          <a:noFill/>
          <a:ln>
            <a:noFill/>
          </a:ln>
        </p:spPr>
      </p:pic>
      <p:pic>
        <p:nvPicPr>
          <p:cNvPr id="11" name="Picture 10" descr="Diagram illustrating rock cycle processes and transformations among rock types. It features labeled arrows showing transitions like uplift, burial, melting, and cooling between sediment, sedimentary rock, metamorphic rock, magma, and igneous rocks, with color-coded text highlighting key processes such as weathering, erosion, compaction, and heat/pressure effects.">
            <a:extLst>
              <a:ext uri="{FF2B5EF4-FFF2-40B4-BE49-F238E27FC236}">
                <a16:creationId xmlns:a16="http://schemas.microsoft.com/office/drawing/2014/main" id="{3361CAAB-FEC3-FB78-275F-17383F81C828}"/>
              </a:ext>
            </a:extLst>
          </p:cNvPr>
          <p:cNvPicPr>
            <a:picLocks noChangeAspect="1"/>
          </p:cNvPicPr>
          <p:nvPr/>
        </p:nvPicPr>
        <p:blipFill>
          <a:blip r:embed="rId8"/>
          <a:stretch>
            <a:fillRect/>
          </a:stretch>
        </p:blipFill>
        <p:spPr>
          <a:xfrm>
            <a:off x="1828801" y="0"/>
            <a:ext cx="7315199" cy="5143500"/>
          </a:xfrm>
          <a:prstGeom prst="rect">
            <a:avLst/>
          </a:prstGeom>
        </p:spPr>
      </p:pic>
    </p:spTree>
    <p:extLst>
      <p:ext uri="{BB962C8B-B14F-4D97-AF65-F5344CB8AC3E}">
        <p14:creationId xmlns:p14="http://schemas.microsoft.com/office/powerpoint/2010/main" val="7247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9FCAD-B699-F7DB-3194-B982AD4ABEE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12D87DD-9125-2FDC-8B3E-6054C962F61E}"/>
              </a:ext>
            </a:extLst>
          </p:cNvPr>
          <p:cNvSpPr>
            <a:spLocks noGrp="1"/>
          </p:cNvSpPr>
          <p:nvPr>
            <p:ph type="title"/>
          </p:nvPr>
        </p:nvSpPr>
        <p:spPr>
          <a:xfrm>
            <a:off x="265500" y="-973777"/>
            <a:ext cx="8569742" cy="736271"/>
          </a:xfrm>
        </p:spPr>
        <p:txBody>
          <a:bodyPr/>
          <a:lstStyle/>
          <a:p>
            <a:r>
              <a:rPr lang="en-US" sz="2400" dirty="0"/>
              <a:t>Stages: Sediment,</a:t>
            </a:r>
            <a:r>
              <a:rPr lang="en-US" sz="2400" baseline="0" dirty="0"/>
              <a:t> Metamorphic, Igneous</a:t>
            </a:r>
            <a:endParaRPr lang="en-US" sz="2400" dirty="0"/>
          </a:p>
        </p:txBody>
      </p:sp>
      <p:graphicFrame>
        <p:nvGraphicFramePr>
          <p:cNvPr id="15" name="Table 14">
            <a:extLst>
              <a:ext uri="{FF2B5EF4-FFF2-40B4-BE49-F238E27FC236}">
                <a16:creationId xmlns:a16="http://schemas.microsoft.com/office/drawing/2014/main" id="{D760321B-1391-CB97-1132-04D71960215E}"/>
              </a:ext>
            </a:extLst>
          </p:cNvPr>
          <p:cNvGraphicFramePr>
            <a:graphicFrameLocks noGrp="1"/>
          </p:cNvGraphicFramePr>
          <p:nvPr/>
        </p:nvGraphicFramePr>
        <p:xfrm>
          <a:off x="108066" y="159359"/>
          <a:ext cx="1463039" cy="4824781"/>
        </p:xfrm>
        <a:graphic>
          <a:graphicData uri="http://schemas.openxmlformats.org/drawingml/2006/table">
            <a:tbl>
              <a:tblPr firstRow="1" bandRow="1">
                <a:tableStyleId>{5940675A-B579-460E-94D1-54222C63F5DA}</a:tableStyleId>
              </a:tblPr>
              <a:tblGrid>
                <a:gridCol w="1463039">
                  <a:extLst>
                    <a:ext uri="{9D8B030D-6E8A-4147-A177-3AD203B41FA5}">
                      <a16:colId xmlns:a16="http://schemas.microsoft.com/office/drawing/2014/main" val="1298434445"/>
                    </a:ext>
                  </a:extLst>
                </a:gridCol>
              </a:tblGrid>
              <a:tr h="927313">
                <a:tc>
                  <a:txBody>
                    <a:bodyPr/>
                    <a:lstStyle/>
                    <a:p>
                      <a:endParaRPr lang="en-US" dirty="0"/>
                    </a:p>
                  </a:txBody>
                  <a:tcPr/>
                </a:tc>
                <a:extLst>
                  <a:ext uri="{0D108BD9-81ED-4DB2-BD59-A6C34878D82A}">
                    <a16:rowId xmlns:a16="http://schemas.microsoft.com/office/drawing/2014/main" val="2341908221"/>
                  </a:ext>
                </a:extLst>
              </a:tr>
              <a:tr h="974367">
                <a:tc>
                  <a:txBody>
                    <a:bodyPr/>
                    <a:lstStyle/>
                    <a:p>
                      <a:endParaRPr lang="en-US" dirty="0"/>
                    </a:p>
                  </a:txBody>
                  <a:tcPr/>
                </a:tc>
                <a:extLst>
                  <a:ext uri="{0D108BD9-81ED-4DB2-BD59-A6C34878D82A}">
                    <a16:rowId xmlns:a16="http://schemas.microsoft.com/office/drawing/2014/main" val="1649389524"/>
                  </a:ext>
                </a:extLst>
              </a:tr>
              <a:tr h="974367">
                <a:tc>
                  <a:txBody>
                    <a:bodyPr/>
                    <a:lstStyle/>
                    <a:p>
                      <a:endParaRPr lang="en-US" dirty="0"/>
                    </a:p>
                  </a:txBody>
                  <a:tcPr/>
                </a:tc>
                <a:extLst>
                  <a:ext uri="{0D108BD9-81ED-4DB2-BD59-A6C34878D82A}">
                    <a16:rowId xmlns:a16="http://schemas.microsoft.com/office/drawing/2014/main" val="3248370567"/>
                  </a:ext>
                </a:extLst>
              </a:tr>
              <a:tr h="974367">
                <a:tc>
                  <a:txBody>
                    <a:bodyPr/>
                    <a:lstStyle/>
                    <a:p>
                      <a:endParaRPr lang="en-US" dirty="0"/>
                    </a:p>
                  </a:txBody>
                  <a:tcPr/>
                </a:tc>
                <a:extLst>
                  <a:ext uri="{0D108BD9-81ED-4DB2-BD59-A6C34878D82A}">
                    <a16:rowId xmlns:a16="http://schemas.microsoft.com/office/drawing/2014/main" val="744648084"/>
                  </a:ext>
                </a:extLst>
              </a:tr>
              <a:tr h="974367">
                <a:tc>
                  <a:txBody>
                    <a:bodyPr/>
                    <a:lstStyle/>
                    <a:p>
                      <a:endParaRPr lang="en-US" dirty="0"/>
                    </a:p>
                  </a:txBody>
                  <a:tcPr/>
                </a:tc>
                <a:extLst>
                  <a:ext uri="{0D108BD9-81ED-4DB2-BD59-A6C34878D82A}">
                    <a16:rowId xmlns:a16="http://schemas.microsoft.com/office/drawing/2014/main" val="2694872873"/>
                  </a:ext>
                </a:extLst>
              </a:tr>
            </a:tbl>
          </a:graphicData>
        </a:graphic>
      </p:graphicFrame>
      <p:pic>
        <p:nvPicPr>
          <p:cNvPr id="19" name="Google Shape;56;p1" descr="Rough, coarse-grained textured rock with interlocking crystals in shades of pink, white, black, and gray. &#10;">
            <a:extLst>
              <a:ext uri="{FF2B5EF4-FFF2-40B4-BE49-F238E27FC236}">
                <a16:creationId xmlns:a16="http://schemas.microsoft.com/office/drawing/2014/main" id="{FBB5CE4E-4E3F-421C-CE47-EB234760D634}"/>
              </a:ext>
            </a:extLst>
          </p:cNvPr>
          <p:cNvPicPr preferRelativeResize="0"/>
          <p:nvPr/>
        </p:nvPicPr>
        <p:blipFill rotWithShape="1">
          <a:blip r:embed="rId3">
            <a:alphaModFix/>
          </a:blip>
          <a:srcRect t="1545"/>
          <a:stretch>
            <a:fillRect/>
          </a:stretch>
        </p:blipFill>
        <p:spPr>
          <a:xfrm>
            <a:off x="159190" y="203182"/>
            <a:ext cx="1345414" cy="815333"/>
          </a:xfrm>
          <a:prstGeom prst="rect">
            <a:avLst/>
          </a:prstGeom>
          <a:noFill/>
          <a:ln>
            <a:noFill/>
          </a:ln>
        </p:spPr>
      </p:pic>
      <p:pic>
        <p:nvPicPr>
          <p:cNvPr id="18" name="Google Shape;76;p3" descr="Layered rock formation showcasing distinct horizontal strata with varying colors including tan, brown, and reddish hues. The scene highlights layers and erosion patterns under a clear blue sky.&#10;">
            <a:extLst>
              <a:ext uri="{FF2B5EF4-FFF2-40B4-BE49-F238E27FC236}">
                <a16:creationId xmlns:a16="http://schemas.microsoft.com/office/drawing/2014/main" id="{6DFBC798-2671-95B1-4D76-D7E40A02E16C}"/>
              </a:ext>
            </a:extLst>
          </p:cNvPr>
          <p:cNvPicPr preferRelativeResize="0"/>
          <p:nvPr/>
        </p:nvPicPr>
        <p:blipFill rotWithShape="1">
          <a:blip r:embed="rId4">
            <a:alphaModFix/>
          </a:blip>
          <a:srcRect/>
          <a:stretch/>
        </p:blipFill>
        <p:spPr>
          <a:xfrm>
            <a:off x="159190" y="1163603"/>
            <a:ext cx="1345414" cy="828125"/>
          </a:xfrm>
          <a:prstGeom prst="rect">
            <a:avLst/>
          </a:prstGeom>
          <a:noFill/>
          <a:ln>
            <a:noFill/>
          </a:ln>
        </p:spPr>
      </p:pic>
      <p:pic>
        <p:nvPicPr>
          <p:cNvPr id="16" name="Google Shape;67;p2" descr="Gray, layered rock sample with visible striations and rough texture. The rock displays horizontal bands and fractures.&#10;">
            <a:extLst>
              <a:ext uri="{FF2B5EF4-FFF2-40B4-BE49-F238E27FC236}">
                <a16:creationId xmlns:a16="http://schemas.microsoft.com/office/drawing/2014/main" id="{A732DC96-E458-0AC9-5A04-03CD91EB4CB1}"/>
              </a:ext>
            </a:extLst>
          </p:cNvPr>
          <p:cNvPicPr preferRelativeResize="0"/>
          <p:nvPr/>
        </p:nvPicPr>
        <p:blipFill rotWithShape="1">
          <a:blip r:embed="rId5">
            <a:alphaModFix/>
          </a:blip>
          <a:srcRect/>
          <a:stretch/>
        </p:blipFill>
        <p:spPr>
          <a:xfrm>
            <a:off x="159190" y="2077264"/>
            <a:ext cx="1345414" cy="931943"/>
          </a:xfrm>
          <a:prstGeom prst="rect">
            <a:avLst/>
          </a:prstGeom>
          <a:noFill/>
          <a:ln>
            <a:noFill/>
          </a:ln>
        </p:spPr>
      </p:pic>
      <p:pic>
        <p:nvPicPr>
          <p:cNvPr id="20" name="Google Shape;82;p4" descr="Rough, dark gray volcanic rock with a narrow stream of bright orange molten lava flowing through a crack across the surface.&#10;">
            <a:extLst>
              <a:ext uri="{FF2B5EF4-FFF2-40B4-BE49-F238E27FC236}">
                <a16:creationId xmlns:a16="http://schemas.microsoft.com/office/drawing/2014/main" id="{037C05D8-3CDC-CA8C-62F2-91F0A54D9BB8}"/>
              </a:ext>
            </a:extLst>
          </p:cNvPr>
          <p:cNvPicPr preferRelativeResize="0"/>
          <p:nvPr/>
        </p:nvPicPr>
        <p:blipFill rotWithShape="1">
          <a:blip r:embed="rId6">
            <a:alphaModFix/>
          </a:blip>
          <a:srcRect/>
          <a:stretch/>
        </p:blipFill>
        <p:spPr>
          <a:xfrm>
            <a:off x="159190" y="3094743"/>
            <a:ext cx="1345414" cy="861501"/>
          </a:xfrm>
          <a:prstGeom prst="rect">
            <a:avLst/>
          </a:prstGeom>
          <a:noFill/>
          <a:ln>
            <a:noFill/>
          </a:ln>
        </p:spPr>
      </p:pic>
      <p:pic>
        <p:nvPicPr>
          <p:cNvPr id="17" name="Google Shape;69;p2" descr="Soil scattered with small yellow bits, gray shells, and other debris.&#10;">
            <a:extLst>
              <a:ext uri="{FF2B5EF4-FFF2-40B4-BE49-F238E27FC236}">
                <a16:creationId xmlns:a16="http://schemas.microsoft.com/office/drawing/2014/main" id="{244A4DD3-B1A7-2BE8-63EE-7D4B5AC20E75}"/>
              </a:ext>
            </a:extLst>
          </p:cNvPr>
          <p:cNvPicPr preferRelativeResize="0"/>
          <p:nvPr/>
        </p:nvPicPr>
        <p:blipFill rotWithShape="1">
          <a:blip r:embed="rId7">
            <a:alphaModFix/>
          </a:blip>
          <a:srcRect/>
          <a:stretch/>
        </p:blipFill>
        <p:spPr>
          <a:xfrm>
            <a:off x="159190" y="4067956"/>
            <a:ext cx="1345414" cy="872362"/>
          </a:xfrm>
          <a:prstGeom prst="rect">
            <a:avLst/>
          </a:prstGeom>
          <a:noFill/>
          <a:ln>
            <a:noFill/>
          </a:ln>
        </p:spPr>
      </p:pic>
      <p:graphicFrame>
        <p:nvGraphicFramePr>
          <p:cNvPr id="2" name="Diagram 1" descr="Circular cycle moving from sediment weathering and eroding to sedimentary rock, to metamorphic rock, to magma, to igneous rock. ">
            <a:extLst>
              <a:ext uri="{FF2B5EF4-FFF2-40B4-BE49-F238E27FC236}">
                <a16:creationId xmlns:a16="http://schemas.microsoft.com/office/drawing/2014/main" id="{E7CF8AF2-3C9E-5C03-5F6B-4FB8505E0BD2}"/>
              </a:ext>
            </a:extLst>
          </p:cNvPr>
          <p:cNvGraphicFramePr/>
          <p:nvPr>
            <p:extLst>
              <p:ext uri="{D42A27DB-BD31-4B8C-83A1-F6EECF244321}">
                <p14:modId xmlns:p14="http://schemas.microsoft.com/office/powerpoint/2010/main" val="3575187607"/>
              </p:ext>
            </p:extLst>
          </p:nvPr>
        </p:nvGraphicFramePr>
        <p:xfrm>
          <a:off x="1709056" y="159358"/>
          <a:ext cx="7326877" cy="482478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997220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9C4B1-C009-AD8B-4BB6-B70341E307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C406C7-D279-6076-50BA-661AA44DB051}"/>
              </a:ext>
            </a:extLst>
          </p:cNvPr>
          <p:cNvSpPr>
            <a:spLocks noGrp="1"/>
          </p:cNvSpPr>
          <p:nvPr>
            <p:ph type="ctrTitle"/>
          </p:nvPr>
        </p:nvSpPr>
        <p:spPr/>
        <p:txBody>
          <a:bodyPr/>
          <a:lstStyle/>
          <a:p>
            <a:r>
              <a:rPr lang="en-US" dirty="0"/>
              <a:t>Review If Needed</a:t>
            </a:r>
          </a:p>
        </p:txBody>
      </p:sp>
      <p:sp>
        <p:nvSpPr>
          <p:cNvPr id="3" name="Subtitle 2">
            <a:extLst>
              <a:ext uri="{FF2B5EF4-FFF2-40B4-BE49-F238E27FC236}">
                <a16:creationId xmlns:a16="http://schemas.microsoft.com/office/drawing/2014/main" id="{DBEFA1B9-E66B-6F83-E075-4DDCE350D315}"/>
              </a:ext>
            </a:extLst>
          </p:cNvPr>
          <p:cNvSpPr>
            <a:spLocks noGrp="1"/>
          </p:cNvSpPr>
          <p:nvPr>
            <p:ph type="subTitle" idx="1"/>
          </p:nvPr>
        </p:nvSpPr>
        <p:spPr/>
        <p:txBody>
          <a:bodyPr/>
          <a:lstStyle/>
          <a:p>
            <a:r>
              <a:rPr lang="en-US" dirty="0"/>
              <a:t>Rock Types </a:t>
            </a:r>
          </a:p>
        </p:txBody>
      </p:sp>
    </p:spTree>
    <p:extLst>
      <p:ext uri="{BB962C8B-B14F-4D97-AF65-F5344CB8AC3E}">
        <p14:creationId xmlns:p14="http://schemas.microsoft.com/office/powerpoint/2010/main" val="53518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a:extLst>
            <a:ext uri="{FF2B5EF4-FFF2-40B4-BE49-F238E27FC236}">
              <a16:creationId xmlns:a16="http://schemas.microsoft.com/office/drawing/2014/main" id="{E2FC0EEE-3CBD-80F2-28F9-17E2D9CFAACE}"/>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F2797517-23E4-95E8-FCD5-39F440E06959}"/>
              </a:ext>
            </a:extLst>
          </p:cNvPr>
          <p:cNvSpPr>
            <a:spLocks noGrp="1"/>
          </p:cNvSpPr>
          <p:nvPr>
            <p:ph type="title" idx="4294967295"/>
          </p:nvPr>
        </p:nvSpPr>
        <p:spPr>
          <a:xfrm>
            <a:off x="311700" y="-715973"/>
            <a:ext cx="8520600" cy="619887"/>
          </a:xfrm>
        </p:spPr>
        <p:txBody>
          <a:bodyPr/>
          <a:lstStyle/>
          <a:p>
            <a:r>
              <a:rPr lang="en-US" dirty="0"/>
              <a:t>Assessment</a:t>
            </a:r>
          </a:p>
        </p:txBody>
      </p:sp>
      <p:pic>
        <p:nvPicPr>
          <p:cNvPr id="54" name="Google Shape;54;p1" descr="Gray, layered rock sample with visible striations and rough texture. The rock displays horizontal bands and fractures.&#10;">
            <a:extLst>
              <a:ext uri="{FF2B5EF4-FFF2-40B4-BE49-F238E27FC236}">
                <a16:creationId xmlns:a16="http://schemas.microsoft.com/office/drawing/2014/main" id="{DC6FDE4A-DB0D-C641-DD36-3C5CFEB846A6}"/>
              </a:ext>
            </a:extLst>
          </p:cNvPr>
          <p:cNvPicPr preferRelativeResize="0"/>
          <p:nvPr/>
        </p:nvPicPr>
        <p:blipFill rotWithShape="1">
          <a:blip r:embed="rId3">
            <a:alphaModFix/>
          </a:blip>
          <a:srcRect/>
          <a:stretch/>
        </p:blipFill>
        <p:spPr>
          <a:xfrm>
            <a:off x="583432" y="566615"/>
            <a:ext cx="2300963" cy="1677697"/>
          </a:xfrm>
          <a:prstGeom prst="rect">
            <a:avLst/>
          </a:prstGeom>
          <a:noFill/>
          <a:ln>
            <a:noFill/>
          </a:ln>
        </p:spPr>
      </p:pic>
      <p:sp>
        <p:nvSpPr>
          <p:cNvPr id="57" name="Google Shape;57;p1">
            <a:extLst>
              <a:ext uri="{FF2B5EF4-FFF2-40B4-BE49-F238E27FC236}">
                <a16:creationId xmlns:a16="http://schemas.microsoft.com/office/drawing/2014/main" id="{4AF70167-E387-A183-8955-FC6F87A72F1F}"/>
              </a:ext>
              <a:ext uri="{C183D7F6-B498-43B3-948B-1728B52AA6E4}">
                <adec:decorative xmlns:adec="http://schemas.microsoft.com/office/drawing/2017/decorative" val="1"/>
              </a:ext>
            </a:extLst>
          </p:cNvPr>
          <p:cNvSpPr txBox="1"/>
          <p:nvPr/>
        </p:nvSpPr>
        <p:spPr>
          <a:xfrm>
            <a:off x="670395" y="2394472"/>
            <a:ext cx="2176500"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endParaRPr sz="2400" dirty="0"/>
          </a:p>
        </p:txBody>
      </p:sp>
      <p:pic>
        <p:nvPicPr>
          <p:cNvPr id="55" name="Google Shape;55;p1" descr="Layered rock formation showcasing distinct horizontal strata with varying colors including tan, brown, and reddish hues. The scene highlights layers and erosion patterns under a clear blue sky.&#10;">
            <a:extLst>
              <a:ext uri="{FF2B5EF4-FFF2-40B4-BE49-F238E27FC236}">
                <a16:creationId xmlns:a16="http://schemas.microsoft.com/office/drawing/2014/main" id="{A14D1CD2-CC9C-5472-715E-B269531F6A79}"/>
              </a:ext>
            </a:extLst>
          </p:cNvPr>
          <p:cNvPicPr preferRelativeResize="0"/>
          <p:nvPr/>
        </p:nvPicPr>
        <p:blipFill rotWithShape="1">
          <a:blip r:embed="rId4">
            <a:alphaModFix/>
          </a:blip>
          <a:srcRect/>
          <a:stretch/>
        </p:blipFill>
        <p:spPr>
          <a:xfrm>
            <a:off x="3274613" y="378214"/>
            <a:ext cx="2230875" cy="1866098"/>
          </a:xfrm>
          <a:prstGeom prst="rect">
            <a:avLst/>
          </a:prstGeom>
          <a:noFill/>
          <a:ln>
            <a:noFill/>
          </a:ln>
        </p:spPr>
      </p:pic>
      <p:sp>
        <p:nvSpPr>
          <p:cNvPr id="58" name="Google Shape;58;p1">
            <a:extLst>
              <a:ext uri="{FF2B5EF4-FFF2-40B4-BE49-F238E27FC236}">
                <a16:creationId xmlns:a16="http://schemas.microsoft.com/office/drawing/2014/main" id="{3BECF6F3-52E1-6922-B186-34748D71AB7B}"/>
              </a:ext>
              <a:ext uri="{C183D7F6-B498-43B3-948B-1728B52AA6E4}">
                <adec:decorative xmlns:adec="http://schemas.microsoft.com/office/drawing/2017/decorative" val="1"/>
              </a:ext>
            </a:extLst>
          </p:cNvPr>
          <p:cNvSpPr txBox="1"/>
          <p:nvPr/>
        </p:nvSpPr>
        <p:spPr>
          <a:xfrm>
            <a:off x="3274613" y="2394472"/>
            <a:ext cx="2230800"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endParaRPr sz="2400" dirty="0"/>
          </a:p>
        </p:txBody>
      </p:sp>
      <p:pic>
        <p:nvPicPr>
          <p:cNvPr id="56" name="Google Shape;56;p1" descr="Rough, coarse-grained textured rock with interlocking crystals in shades of pink, white, black, and gray. &#10;">
            <a:extLst>
              <a:ext uri="{FF2B5EF4-FFF2-40B4-BE49-F238E27FC236}">
                <a16:creationId xmlns:a16="http://schemas.microsoft.com/office/drawing/2014/main" id="{8C4DBF1A-11BB-A903-6486-A959B4E8DE2A}"/>
              </a:ext>
            </a:extLst>
          </p:cNvPr>
          <p:cNvPicPr preferRelativeResize="0"/>
          <p:nvPr/>
        </p:nvPicPr>
        <p:blipFill rotWithShape="1">
          <a:blip r:embed="rId5">
            <a:alphaModFix/>
          </a:blip>
          <a:srcRect/>
          <a:stretch/>
        </p:blipFill>
        <p:spPr>
          <a:xfrm>
            <a:off x="5895705" y="532312"/>
            <a:ext cx="2577900" cy="1712000"/>
          </a:xfrm>
          <a:prstGeom prst="rect">
            <a:avLst/>
          </a:prstGeom>
          <a:noFill/>
          <a:ln>
            <a:noFill/>
          </a:ln>
        </p:spPr>
      </p:pic>
      <p:sp>
        <p:nvSpPr>
          <p:cNvPr id="59" name="Google Shape;59;p1">
            <a:extLst>
              <a:ext uri="{FF2B5EF4-FFF2-40B4-BE49-F238E27FC236}">
                <a16:creationId xmlns:a16="http://schemas.microsoft.com/office/drawing/2014/main" id="{CCAFF99A-4DFF-8503-8268-C8392E58B950}"/>
              </a:ext>
              <a:ext uri="{C183D7F6-B498-43B3-948B-1728B52AA6E4}">
                <adec:decorative xmlns:adec="http://schemas.microsoft.com/office/drawing/2017/decorative" val="1"/>
              </a:ext>
            </a:extLst>
          </p:cNvPr>
          <p:cNvSpPr txBox="1"/>
          <p:nvPr/>
        </p:nvSpPr>
        <p:spPr>
          <a:xfrm>
            <a:off x="5895705" y="2394472"/>
            <a:ext cx="2577900"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endParaRPr sz="2400" dirty="0"/>
          </a:p>
        </p:txBody>
      </p:sp>
      <p:sp>
        <p:nvSpPr>
          <p:cNvPr id="5" name="Google Shape;58;p1">
            <a:extLst>
              <a:ext uri="{FF2B5EF4-FFF2-40B4-BE49-F238E27FC236}">
                <a16:creationId xmlns:a16="http://schemas.microsoft.com/office/drawing/2014/main" id="{88E55D24-FB17-45DE-3EFD-73D8BBCA6AAB}"/>
              </a:ext>
            </a:extLst>
          </p:cNvPr>
          <p:cNvSpPr txBox="1"/>
          <p:nvPr/>
        </p:nvSpPr>
        <p:spPr>
          <a:xfrm>
            <a:off x="583432" y="3581705"/>
            <a:ext cx="7888631"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b="1" dirty="0"/>
              <a:t>Select words below to label each rock type</a:t>
            </a:r>
            <a:endParaRPr sz="2400" b="1" dirty="0"/>
          </a:p>
        </p:txBody>
      </p:sp>
      <p:sp>
        <p:nvSpPr>
          <p:cNvPr id="2" name="Google Shape;57;p1">
            <a:extLst>
              <a:ext uri="{FF2B5EF4-FFF2-40B4-BE49-F238E27FC236}">
                <a16:creationId xmlns:a16="http://schemas.microsoft.com/office/drawing/2014/main" id="{486D87EF-2FFB-768C-8429-0B7B8606EAF4}"/>
              </a:ext>
            </a:extLst>
          </p:cNvPr>
          <p:cNvSpPr txBox="1">
            <a:spLocks/>
          </p:cNvSpPr>
          <p:nvPr/>
        </p:nvSpPr>
        <p:spPr>
          <a:xfrm>
            <a:off x="645663" y="4056005"/>
            <a:ext cx="2176500" cy="47430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dirty="0"/>
              <a:t>sedimentary</a:t>
            </a:r>
            <a:endParaRPr sz="2400" dirty="0"/>
          </a:p>
        </p:txBody>
      </p:sp>
      <p:sp>
        <p:nvSpPr>
          <p:cNvPr id="3" name="Google Shape;58;p1">
            <a:extLst>
              <a:ext uri="{FF2B5EF4-FFF2-40B4-BE49-F238E27FC236}">
                <a16:creationId xmlns:a16="http://schemas.microsoft.com/office/drawing/2014/main" id="{317C15BA-EE87-BF02-023B-BAC7E3D6FB1A}"/>
              </a:ext>
            </a:extLst>
          </p:cNvPr>
          <p:cNvSpPr txBox="1">
            <a:spLocks/>
          </p:cNvSpPr>
          <p:nvPr/>
        </p:nvSpPr>
        <p:spPr>
          <a:xfrm>
            <a:off x="3274613" y="4070065"/>
            <a:ext cx="2230800" cy="47430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dirty="0"/>
              <a:t>igneous</a:t>
            </a:r>
            <a:endParaRPr sz="2400" dirty="0"/>
          </a:p>
        </p:txBody>
      </p:sp>
      <p:sp>
        <p:nvSpPr>
          <p:cNvPr id="4" name="Google Shape;59;p1">
            <a:extLst>
              <a:ext uri="{FF2B5EF4-FFF2-40B4-BE49-F238E27FC236}">
                <a16:creationId xmlns:a16="http://schemas.microsoft.com/office/drawing/2014/main" id="{9E04C380-4CFC-3A53-DB00-1F346D952093}"/>
              </a:ext>
            </a:extLst>
          </p:cNvPr>
          <p:cNvSpPr txBox="1">
            <a:spLocks/>
          </p:cNvSpPr>
          <p:nvPr/>
        </p:nvSpPr>
        <p:spPr>
          <a:xfrm>
            <a:off x="5895705" y="4056005"/>
            <a:ext cx="2577900" cy="47430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dirty="0"/>
              <a:t>metamorphic</a:t>
            </a:r>
            <a:endParaRPr sz="2400" dirty="0"/>
          </a:p>
        </p:txBody>
      </p:sp>
    </p:spTree>
    <p:extLst>
      <p:ext uri="{BB962C8B-B14F-4D97-AF65-F5344CB8AC3E}">
        <p14:creationId xmlns:p14="http://schemas.microsoft.com/office/powerpoint/2010/main" val="1427074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6" name="Title 5">
            <a:extLst>
              <a:ext uri="{FF2B5EF4-FFF2-40B4-BE49-F238E27FC236}">
                <a16:creationId xmlns:a16="http://schemas.microsoft.com/office/drawing/2014/main" id="{8C378F71-C305-A48D-466B-51362EB42935}"/>
              </a:ext>
            </a:extLst>
          </p:cNvPr>
          <p:cNvSpPr>
            <a:spLocks noGrp="1"/>
          </p:cNvSpPr>
          <p:nvPr>
            <p:ph type="title" idx="4294967295"/>
          </p:nvPr>
        </p:nvSpPr>
        <p:spPr/>
        <p:txBody>
          <a:bodyPr/>
          <a:lstStyle/>
          <a:p>
            <a:pPr algn="ctr"/>
            <a:r>
              <a:rPr lang="en-US" baseline="0" dirty="0"/>
              <a:t>Answer</a:t>
            </a:r>
            <a:r>
              <a:rPr lang="en-US" dirty="0"/>
              <a:t> Key</a:t>
            </a:r>
          </a:p>
        </p:txBody>
      </p:sp>
      <p:pic>
        <p:nvPicPr>
          <p:cNvPr id="54" name="Google Shape;54;p1" descr="Gray, layered rock sample with visible striations and rough texture. The rock displays horizontal bands and fractures.&#10;"/>
          <p:cNvPicPr preferRelativeResize="0"/>
          <p:nvPr/>
        </p:nvPicPr>
        <p:blipFill rotWithShape="1">
          <a:blip r:embed="rId3">
            <a:alphaModFix/>
          </a:blip>
          <a:srcRect/>
          <a:stretch/>
        </p:blipFill>
        <p:spPr>
          <a:xfrm>
            <a:off x="583432" y="1620403"/>
            <a:ext cx="2300963" cy="1677697"/>
          </a:xfrm>
          <a:prstGeom prst="rect">
            <a:avLst/>
          </a:prstGeom>
          <a:noFill/>
          <a:ln>
            <a:noFill/>
          </a:ln>
        </p:spPr>
      </p:pic>
      <p:sp>
        <p:nvSpPr>
          <p:cNvPr id="57" name="Google Shape;57;p1">
            <a:extLst>
              <a:ext uri="{C183D7F6-B498-43B3-948B-1728B52AA6E4}">
                <adec:decorative xmlns:adec="http://schemas.microsoft.com/office/drawing/2017/decorative" val="1"/>
              </a:ext>
            </a:extLst>
          </p:cNvPr>
          <p:cNvSpPr txBox="1"/>
          <p:nvPr/>
        </p:nvSpPr>
        <p:spPr>
          <a:xfrm>
            <a:off x="670395" y="3448260"/>
            <a:ext cx="2176500"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endParaRPr sz="2400" dirty="0"/>
          </a:p>
        </p:txBody>
      </p:sp>
      <p:sp>
        <p:nvSpPr>
          <p:cNvPr id="4" name="Google Shape;59;p1">
            <a:extLst>
              <a:ext uri="{FF2B5EF4-FFF2-40B4-BE49-F238E27FC236}">
                <a16:creationId xmlns:a16="http://schemas.microsoft.com/office/drawing/2014/main" id="{96F2481A-ED17-62F1-2099-6F04C6FF170F}"/>
              </a:ext>
            </a:extLst>
          </p:cNvPr>
          <p:cNvSpPr txBox="1"/>
          <p:nvPr/>
        </p:nvSpPr>
        <p:spPr>
          <a:xfrm>
            <a:off x="501566" y="3431544"/>
            <a:ext cx="2577900" cy="47430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dirty="0"/>
              <a:t>metamorphic</a:t>
            </a:r>
            <a:endParaRPr sz="2400" dirty="0"/>
          </a:p>
        </p:txBody>
      </p:sp>
      <p:pic>
        <p:nvPicPr>
          <p:cNvPr id="56" name="Google Shape;56;p1" descr="Rough, coarse-grained textured rock with interlocking crystals in shades of pink, white, black, and gray. &#10;"/>
          <p:cNvPicPr preferRelativeResize="0"/>
          <p:nvPr/>
        </p:nvPicPr>
        <p:blipFill rotWithShape="1">
          <a:blip r:embed="rId4">
            <a:alphaModFix/>
          </a:blip>
          <a:srcRect/>
          <a:stretch/>
        </p:blipFill>
        <p:spPr>
          <a:xfrm>
            <a:off x="3101063" y="1603251"/>
            <a:ext cx="2577900" cy="1712000"/>
          </a:xfrm>
          <a:prstGeom prst="rect">
            <a:avLst/>
          </a:prstGeom>
          <a:noFill/>
          <a:ln>
            <a:noFill/>
          </a:ln>
        </p:spPr>
      </p:pic>
      <p:sp>
        <p:nvSpPr>
          <p:cNvPr id="58" name="Google Shape;58;p1">
            <a:extLst>
              <a:ext uri="{C183D7F6-B498-43B3-948B-1728B52AA6E4}">
                <adec:decorative xmlns:adec="http://schemas.microsoft.com/office/drawing/2017/decorative" val="1"/>
              </a:ext>
            </a:extLst>
          </p:cNvPr>
          <p:cNvSpPr txBox="1"/>
          <p:nvPr/>
        </p:nvSpPr>
        <p:spPr>
          <a:xfrm>
            <a:off x="3274613" y="3448260"/>
            <a:ext cx="2230800"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endParaRPr sz="2400" dirty="0"/>
          </a:p>
        </p:txBody>
      </p:sp>
      <p:sp>
        <p:nvSpPr>
          <p:cNvPr id="3" name="Google Shape;58;p1">
            <a:extLst>
              <a:ext uri="{FF2B5EF4-FFF2-40B4-BE49-F238E27FC236}">
                <a16:creationId xmlns:a16="http://schemas.microsoft.com/office/drawing/2014/main" id="{29D7F6CE-7CB8-5F85-A929-3F58272F5095}"/>
              </a:ext>
            </a:extLst>
          </p:cNvPr>
          <p:cNvSpPr txBox="1"/>
          <p:nvPr/>
        </p:nvSpPr>
        <p:spPr>
          <a:xfrm>
            <a:off x="3248295" y="3431544"/>
            <a:ext cx="2230800" cy="47430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dirty="0"/>
              <a:t>igneous</a:t>
            </a:r>
            <a:endParaRPr sz="2400" dirty="0"/>
          </a:p>
        </p:txBody>
      </p:sp>
      <p:pic>
        <p:nvPicPr>
          <p:cNvPr id="55" name="Google Shape;55;p1" descr="Layered rock formation showcasing distinct horizontal strata with varying colors including tan, brown, and reddish hues. The scene highlights layers and erosion patterns under a clear blue sky.&#10;"/>
          <p:cNvPicPr preferRelativeResize="0"/>
          <p:nvPr/>
        </p:nvPicPr>
        <p:blipFill rotWithShape="1">
          <a:blip r:embed="rId5">
            <a:alphaModFix/>
          </a:blip>
          <a:srcRect/>
          <a:stretch/>
        </p:blipFill>
        <p:spPr>
          <a:xfrm>
            <a:off x="6069180" y="1452864"/>
            <a:ext cx="2230875" cy="1866098"/>
          </a:xfrm>
          <a:prstGeom prst="rect">
            <a:avLst/>
          </a:prstGeom>
          <a:noFill/>
          <a:ln>
            <a:noFill/>
          </a:ln>
        </p:spPr>
      </p:pic>
      <p:sp>
        <p:nvSpPr>
          <p:cNvPr id="59" name="Google Shape;59;p1">
            <a:extLst>
              <a:ext uri="{C183D7F6-B498-43B3-948B-1728B52AA6E4}">
                <adec:decorative xmlns:adec="http://schemas.microsoft.com/office/drawing/2017/decorative" val="1"/>
              </a:ext>
            </a:extLst>
          </p:cNvPr>
          <p:cNvSpPr txBox="1"/>
          <p:nvPr/>
        </p:nvSpPr>
        <p:spPr>
          <a:xfrm>
            <a:off x="5895705" y="3448260"/>
            <a:ext cx="2577900"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endParaRPr sz="2400" dirty="0"/>
          </a:p>
        </p:txBody>
      </p:sp>
      <p:sp>
        <p:nvSpPr>
          <p:cNvPr id="2" name="Google Shape;57;p1">
            <a:extLst>
              <a:ext uri="{FF2B5EF4-FFF2-40B4-BE49-F238E27FC236}">
                <a16:creationId xmlns:a16="http://schemas.microsoft.com/office/drawing/2014/main" id="{C6F19E86-B1F9-D6C1-A1D0-9B4D8E250A6C}"/>
              </a:ext>
            </a:extLst>
          </p:cNvPr>
          <p:cNvSpPr txBox="1"/>
          <p:nvPr/>
        </p:nvSpPr>
        <p:spPr>
          <a:xfrm>
            <a:off x="6123555" y="3431544"/>
            <a:ext cx="2176500" cy="47430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dirty="0"/>
              <a:t>sedimentary</a:t>
            </a:r>
            <a:endParaRPr sz="2400"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76c4da2-edcd-4a2e-9a18-fbe0f37ea4ac" xsi:nil="true"/>
    <lcf76f155ced4ddcb4097134ff3c332f xmlns="eb994281-2280-4952-9b17-adff6d7abc80">
      <Terms xmlns="http://schemas.microsoft.com/office/infopath/2007/PartnerControls"/>
    </lcf76f155ced4ddcb4097134ff3c332f>
    <SharedWithUsers xmlns="076c4da2-edcd-4a2e-9a18-fbe0f37ea4ac">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BCF7B2960E4DB44BE64584B12952AC4" ma:contentTypeVersion="18" ma:contentTypeDescription="Create a new document." ma:contentTypeScope="" ma:versionID="8440d6f893fd61e3d4fcbdb758aca0fc">
  <xsd:schema xmlns:xsd="http://www.w3.org/2001/XMLSchema" xmlns:xs="http://www.w3.org/2001/XMLSchema" xmlns:p="http://schemas.microsoft.com/office/2006/metadata/properties" xmlns:ns2="eb994281-2280-4952-9b17-adff6d7abc80" xmlns:ns3="076c4da2-edcd-4a2e-9a18-fbe0f37ea4ac" targetNamespace="http://schemas.microsoft.com/office/2006/metadata/properties" ma:root="true" ma:fieldsID="f49ead25d622c8a00c61157dd5c5716d" ns2:_="" ns3:_="">
    <xsd:import namespace="eb994281-2280-4952-9b17-adff6d7abc80"/>
    <xsd:import namespace="076c4da2-edcd-4a2e-9a18-fbe0f37ea4a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SearchProperties" minOccurs="0"/>
                <xsd:element ref="ns2:MediaServiceObjectDetectorVersions" minOccurs="0"/>
                <xsd:element ref="ns2:lcf76f155ced4ddcb4097134ff3c332f" minOccurs="0"/>
                <xsd:element ref="ns3:TaxCatchAll"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994281-2280-4952-9b17-adff6d7ab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ddddcd57-84d1-4efd-b16d-73b006936c4b" ma:termSetId="09814cd3-568e-fe90-9814-8d621ff8fb84" ma:anchorId="fba54fb3-c3e1-fe81-a776-ca4b69148c4d" ma:open="true" ma:isKeyword="false">
      <xsd:complexType>
        <xsd:sequence>
          <xsd:element ref="pc:Terms" minOccurs="0" maxOccurs="1"/>
        </xsd:sequence>
      </xsd:complex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76c4da2-edcd-4a2e-9a18-fbe0f37ea4a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0ae2a5f6-91b3-44da-b5c3-7380f9ed3981}" ma:internalName="TaxCatchAll" ma:showField="CatchAllData" ma:web="076c4da2-edcd-4a2e-9a18-fbe0f37ea4a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C013153-E1FA-43AA-8A60-254BD54A6D44}">
  <ds:schemaRefs>
    <ds:schemaRef ds:uri="http://schemas.microsoft.com/office/2006/metadata/properties"/>
    <ds:schemaRef ds:uri="http://schemas.microsoft.com/office/infopath/2007/PartnerControls"/>
    <ds:schemaRef ds:uri="076c4da2-edcd-4a2e-9a18-fbe0f37ea4ac"/>
    <ds:schemaRef ds:uri="eb994281-2280-4952-9b17-adff6d7abc80"/>
  </ds:schemaRefs>
</ds:datastoreItem>
</file>

<file path=customXml/itemProps2.xml><?xml version="1.0" encoding="utf-8"?>
<ds:datastoreItem xmlns:ds="http://schemas.openxmlformats.org/officeDocument/2006/customXml" ds:itemID="{5C7FE5C5-61B4-4F54-BAF5-36E330B3F0EC}">
  <ds:schemaRefs>
    <ds:schemaRef ds:uri="http://schemas.microsoft.com/sharepoint/v3/contenttype/forms"/>
  </ds:schemaRefs>
</ds:datastoreItem>
</file>

<file path=customXml/itemProps3.xml><?xml version="1.0" encoding="utf-8"?>
<ds:datastoreItem xmlns:ds="http://schemas.openxmlformats.org/officeDocument/2006/customXml" ds:itemID="{94521247-8F1A-4AEC-B226-017CEFCC31CB}"/>
</file>

<file path=docProps/app.xml><?xml version="1.0" encoding="utf-8"?>
<Properties xmlns="http://schemas.openxmlformats.org/officeDocument/2006/extended-properties" xmlns:vt="http://schemas.openxmlformats.org/officeDocument/2006/docPropsVTypes">
  <TotalTime>49</TotalTime>
  <Words>112</Words>
  <Application>Microsoft Macintosh PowerPoint</Application>
  <PresentationFormat>On-screen Show (16:9)</PresentationFormat>
  <Paragraphs>24</Paragraphs>
  <Slides>7</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Avenir Book</vt:lpstr>
      <vt:lpstr>Simple Light</vt:lpstr>
      <vt:lpstr>Rock Cycle </vt:lpstr>
      <vt:lpstr>Rock Cycle with Magma</vt:lpstr>
      <vt:lpstr>Rock Cycle Diagram</vt:lpstr>
      <vt:lpstr>Stages: Sediment, Metamorphic, Igneous</vt:lpstr>
      <vt:lpstr>Review If Needed</vt:lpstr>
      <vt:lpstr>Assessment</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John Deever</cp:lastModifiedBy>
  <cp:revision>7</cp:revision>
  <dcterms:modified xsi:type="dcterms:W3CDTF">2026-04-17T13:04:32Z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0x0101003BCF7B2960E4DB44BE64584B12952AC4</vt:lpwstr>
  </property>
  <property fmtid="{D5CDD505-2E9C-101B-9397-08002B2CF9AE}" pid="3" name="Order">
    <vt:r8>938700</vt:r8>
  </property>
  <property fmtid="{D5CDD505-2E9C-101B-9397-08002B2CF9AE}" pid="4" name="TriggerFlowInfo">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_ExtendedDescription">
    <vt:lpwstr/>
  </property>
</Properties>
</file>