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23"/>
  </p:notesMasterIdLst>
  <p:sldIdLst>
    <p:sldId id="275" r:id="rId5"/>
    <p:sldId id="256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  <p:sldId id="274" r:id="rId21"/>
    <p:sldId id="260" r:id="rId2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4" roundtripDataSignature="AMtx7mhDcY4bFeWsFg41kV8HTByRaoXD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0011621-6415-4FE8-AF8B-BDE09E1667A4}">
  <a:tblStyle styleId="{60011621-6415-4FE8-AF8B-BDE09E1667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471474E-D1D3-4288-982D-132F63D6F4B0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2"/>
    <p:restoredTop sz="94589"/>
  </p:normalViewPr>
  <p:slideViewPr>
    <p:cSldViewPr snapToGrid="0">
      <p:cViewPr varScale="1">
        <p:scale>
          <a:sx n="115" d="100"/>
          <a:sy n="115" d="100"/>
        </p:scale>
        <p:origin x="696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E2F543A3-4FE9-C6C9-650E-68FFD6C07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E8633785-D813-22D0-3DAA-61713DF07A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77CF3D6C-4A99-73A5-7CDF-876E077A04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1852A0A5-A04C-7FFD-650F-24409D66729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8704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DA641513-18EA-E910-51E3-773D051C3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D62F6067-5EB6-9A79-8C60-5C303E4D90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C39A6AF5-37B2-91C7-342D-07E08C5A78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10E4626D-A3ED-1272-14FA-658666FCF66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1272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8453B511-6B23-6694-E2B2-013B58F66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9534D5D2-6E4A-4160-B55E-6FCFC44A51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D3D4023A-32CA-D3D0-B088-3410A7C68D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A3A52104-38D9-D844-DB9F-595A5FC6953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3329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829D97AE-B84F-73F9-DB24-FD1578E33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A273715F-229C-BD7E-D123-FC0268F5B6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4D38A091-40E8-CAE5-FE40-2E0A712C96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00D6BB70-E8FB-6B66-6452-3DB7286FC8D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62434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52358F35-F5F6-5CB5-D9A5-AC8D5AD86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920BA036-1C1C-C375-FB66-CE4A394EA7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38CFC591-6162-702B-6D2A-EA6BD6D7A1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B6D0880F-C133-7689-B51A-AEF882A38F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8952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B4AB0485-C3B3-468F-E047-5ADD20FB2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845D2A0C-D715-F43A-E8E3-231946B5FC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F8690CEB-A7FA-FFFA-7F47-355FF487B1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9CFEA5E1-7ABF-739F-88C0-A28E4CD41EE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6879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748E4454-9B4A-949D-C8BB-B1184A8AC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98450FA-5D9D-FD31-7815-F0ED81F637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B686F38A-CB53-2604-8AE1-CA037100E6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9F1F6F75-E71C-23A3-3916-6F3A750CCA0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3808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25" name="Google Shape;12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EAB10033-9333-609C-C394-F22892460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EBC2D0F0-37AB-8EDF-DAC0-48F61AF813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3DE5A87B-0F1D-E845-9859-D0C1BBF8E7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2DF1AE32-C115-207E-90B3-AB49881332E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1878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B7D5CC25-8CE1-A53E-059C-15FEC9B27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11D06208-7735-D683-F5B8-491C0AF568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C1410272-A9FA-6F77-1BC6-C15C6AB8C5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6E12DA0E-F236-98E4-B4B8-77ECB08AFD5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6846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0E23644D-9891-008E-0E77-BED2F595F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B4BEC44-89B0-A70C-7291-623EA2BBE8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D99970F9-E112-A159-99FB-5E5EB87030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73CFD99E-3B19-F25A-28A8-898C58CC3EF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0760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27B33A6E-5C95-6C55-4DD7-E7809411F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73EDA9D-4CA8-85E0-DFEA-5C40D55C66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92258F07-B452-A74A-609A-5C84B35C76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7D0607C9-0964-DEDD-9CCA-F036DCFBFC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4983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044B25A3-9E82-4DD7-FEBE-A24BF60364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BC88D7B-8E97-C19C-7F64-7AA9079BFC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B6752E04-3959-8B15-3104-ECDB704972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60F3B174-C84D-4048-1ECA-86927975935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888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3E4CC095-DA41-7D9B-420F-F022C2F42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8C408013-DB54-0593-6E7E-9FC668C2B2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FC78B346-6476-C935-0A2F-DDA2B8F3F0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CC1907CF-F268-8994-661E-164FED421F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430676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76C7B23B-29B4-F29E-2A98-0F018996C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647650CD-4427-A4E3-E8C5-8CB5029B9B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>
            <a:extLst>
              <a:ext uri="{FF2B5EF4-FFF2-40B4-BE49-F238E27FC236}">
                <a16:creationId xmlns:a16="http://schemas.microsoft.com/office/drawing/2014/main" id="{673279CF-3207-7BAB-FF8C-B84FB569289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>
            <a:extLst>
              <a:ext uri="{FF2B5EF4-FFF2-40B4-BE49-F238E27FC236}">
                <a16:creationId xmlns:a16="http://schemas.microsoft.com/office/drawing/2014/main" id="{4B6324AA-3CB9-8716-AD9A-B6B43E7F27A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3428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  <a:defRPr b="1" i="0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body" idx="1"/>
          </p:nvPr>
        </p:nvSpPr>
        <p:spPr>
          <a:xfrm>
            <a:off x="628650" y="1901825"/>
            <a:ext cx="7886700" cy="409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b="0" i="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b="0" i="0"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 i="0"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b="0" i="0"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b="0" i="0"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tymonline.com/" TargetMode="External"/><Relationship Id="rId2" Type="http://schemas.openxmlformats.org/officeDocument/2006/relationships/hyperlink" Target="https://www.merriam-webster.com/dictionary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readingrockets.org/sites/default/files/migrated/the-44-phonemes-of-english.pdf" TargetMode="External"/><Relationship Id="rId4" Type="http://schemas.openxmlformats.org/officeDocument/2006/relationships/hyperlink" Target="https://www.fldoe.org/core/fileparse.php/16294/urlt/morphemeML.pdf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B4EE7-D032-9A24-F12B-42432CEC15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68627"/>
            <a:ext cx="7772400" cy="2405270"/>
          </a:xfrm>
        </p:spPr>
        <p:txBody>
          <a:bodyPr/>
          <a:lstStyle/>
          <a:p>
            <a:r>
              <a:rPr lang="en-US" dirty="0"/>
              <a:t>Rock &amp; Mineral Vocabulary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AEDCB4-2B87-4DC6-D3D8-6A8323A81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233530"/>
            <a:ext cx="6400800" cy="240527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dirty="0"/>
              <a:t>Resources used: </a:t>
            </a:r>
          </a:p>
          <a:p>
            <a:pPr marL="482600" indent="-457200" algn="l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Merriam Webster Dictionary</a:t>
            </a:r>
            <a:endParaRPr lang="en-US" dirty="0"/>
          </a:p>
          <a:p>
            <a:pPr marL="482600" indent="-457200" algn="l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Etymonline</a:t>
            </a:r>
            <a:endParaRPr lang="en-US" dirty="0"/>
          </a:p>
          <a:p>
            <a:pPr marL="482600" indent="-457200" algn="l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Master List of Morphemes</a:t>
            </a:r>
            <a:endParaRPr lang="en-US" dirty="0"/>
          </a:p>
          <a:p>
            <a:pPr marL="482600" indent="-457200" algn="l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44 English Phonemes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281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EA3A8EB4-3455-CC5A-05FA-5C60C5692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2C724-D5CC-84A6-FA79-43C21C26F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Earth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1BFE5263-90D5-00AA-F6DE-1D1A1BCB24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006826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earth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earth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The planet where we live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Third planet from the sun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Old English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Greek (era)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47A4AD0E-0D88-0F08-CAB2-0520D1091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0017332"/>
              </p:ext>
            </p:extLst>
          </p:nvPr>
        </p:nvGraphicFramePr>
        <p:xfrm>
          <a:off x="515680" y="2137409"/>
          <a:ext cx="1472146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736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0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/er/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th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2D799C98-5ACC-2194-04D7-19BEEB459C60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Earth from outer space">
            <a:extLst>
              <a:ext uri="{FF2B5EF4-FFF2-40B4-BE49-F238E27FC236}">
                <a16:creationId xmlns:a16="http://schemas.microsoft.com/office/drawing/2014/main" id="{8F74B861-EA5A-D845-AF3D-A671D196BC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875" t="12605" r="25309" b="17066"/>
          <a:stretch>
            <a:fillRect/>
          </a:stretch>
        </p:blipFill>
        <p:spPr>
          <a:xfrm>
            <a:off x="6210776" y="3429000"/>
            <a:ext cx="1833589" cy="151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26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76A68D80-5ABF-AB31-AF49-297D34848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C0D8F-2F4A-6C4D-0673-39268C66B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plates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14B54C14-B462-D7BE-0991-767B05B6FF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6672572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plates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plate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-s (plural)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A broad flat piece of material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Large moveable segment on the earth’s crust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English, Latin, Greek, French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84C6528C-507A-E226-09E2-EB8739E827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437341"/>
              </p:ext>
            </p:extLst>
          </p:nvPr>
        </p:nvGraphicFramePr>
        <p:xfrm>
          <a:off x="515681" y="2137409"/>
          <a:ext cx="2807565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/p/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/l/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ā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/t/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/s/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C572D4F0-9E04-2EB3-D9F2-3B3905A0D731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plates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Three ceramic plates">
            <a:extLst>
              <a:ext uri="{FF2B5EF4-FFF2-40B4-BE49-F238E27FC236}">
                <a16:creationId xmlns:a16="http://schemas.microsoft.com/office/drawing/2014/main" id="{4439CAB6-8533-6E30-0043-DFDEA054EA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86"/>
          <a:stretch>
            <a:fillRect/>
          </a:stretch>
        </p:blipFill>
        <p:spPr>
          <a:xfrm>
            <a:off x="6120811" y="3429000"/>
            <a:ext cx="1927376" cy="160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27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0FD50D42-CBB2-D9AF-E07D-6792AE26F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EB04B-087F-8E67-B75E-6BF8491FF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layers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8098CB84-0992-CCE0-A5BB-D88605F934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9836872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lay*er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-er (more)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lay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One thickness laying over or under another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B18AB720-DFF5-8E7E-0DDC-A1A683AFCF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9096248"/>
              </p:ext>
            </p:extLst>
          </p:nvPr>
        </p:nvGraphicFramePr>
        <p:xfrm>
          <a:off x="515681" y="2137409"/>
          <a:ext cx="1738422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79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94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/l/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ā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/er/</a:t>
                      </a:r>
                      <a:endParaRPr sz="2000"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7148CDC1-B6A1-21AF-DC22-D5B579C26393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layers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Rocks in desert">
            <a:extLst>
              <a:ext uri="{FF2B5EF4-FFF2-40B4-BE49-F238E27FC236}">
                <a16:creationId xmlns:a16="http://schemas.microsoft.com/office/drawing/2014/main" id="{27F82732-560D-A4C7-8A1F-718E3ED0D28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492" b="46665"/>
          <a:stretch>
            <a:fillRect/>
          </a:stretch>
        </p:blipFill>
        <p:spPr>
          <a:xfrm>
            <a:off x="5038121" y="3669751"/>
            <a:ext cx="3447956" cy="130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110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AD2BBE3C-337A-94EB-009F-C79389330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31771-B747-8A0F-E1DA-36F3BC8AE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erosion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F97B709A-1D68-F78C-ED0C-6E53F8AAFC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8567965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ero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sion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</a:t>
                      </a:r>
                      <a:r>
                        <a:rPr lang="en-US" sz="1600" b="0" dirty="0" err="1">
                          <a:latin typeface="Avenir Book" panose="02000503020000020003" pitchFamily="2" charset="0"/>
                        </a:rPr>
                        <a:t>sion</a:t>
                      </a: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 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erode 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Eating away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Wearing away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7326E72F-3FA5-FCBF-75AA-2C12DCBA5F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2366697"/>
              </p:ext>
            </p:extLst>
          </p:nvPr>
        </p:nvGraphicFramePr>
        <p:xfrm>
          <a:off x="515681" y="2137409"/>
          <a:ext cx="3624510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604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40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40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4085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ǐ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/r/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ō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zh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/n/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02E3988C-0AE3-9513-3DFB-C2883EB7A000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erosion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Rock formations in desert">
            <a:extLst>
              <a:ext uri="{FF2B5EF4-FFF2-40B4-BE49-F238E27FC236}">
                <a16:creationId xmlns:a16="http://schemas.microsoft.com/office/drawing/2014/main" id="{019DA476-B6F8-A218-6EAE-4292579F25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866" r="5765"/>
          <a:stretch>
            <a:fillRect/>
          </a:stretch>
        </p:blipFill>
        <p:spPr>
          <a:xfrm>
            <a:off x="5999995" y="3429000"/>
            <a:ext cx="2433570" cy="151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279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A0126116-4CB9-E0B0-6E4C-9F0CDE499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FE784-FB2E-D5C9-C112-A9F40A3C5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crust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69EDA2A5-2C31-FA76-7982-DAFD3A22D4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8187363"/>
              </p:ext>
            </p:extLst>
          </p:nvPr>
        </p:nvGraphicFramePr>
        <p:xfrm>
          <a:off x="414669" y="1255971"/>
          <a:ext cx="8213650" cy="4325435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crust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cryo- (freezing cold)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crust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Hard exterior surface of the earth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Hard outer part of bread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Hard external coating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Verb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To thicken into a hard covering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French, Latin, Greek, High German, 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8BF8AEBF-3CF0-B5BF-7731-109CF39E23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28165"/>
              </p:ext>
            </p:extLst>
          </p:nvPr>
        </p:nvGraphicFramePr>
        <p:xfrm>
          <a:off x="515681" y="2137409"/>
          <a:ext cx="2807565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/k/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/r/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/u/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/s/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/t/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E760CF93-4EF2-0D13-9BC6-5F26B2038622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crust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Empty pie crust on floured table">
            <a:extLst>
              <a:ext uri="{FF2B5EF4-FFF2-40B4-BE49-F238E27FC236}">
                <a16:creationId xmlns:a16="http://schemas.microsoft.com/office/drawing/2014/main" id="{8D5ED06B-053B-32B3-540B-A70EFCCA51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242" y="3686859"/>
            <a:ext cx="2613928" cy="174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75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86C8AFA5-522E-7AC9-0CE4-94D6AA284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F78E1-1EC4-F2A8-C2E1-876CE9C45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core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7E4F052E-8CEE-157C-F33D-54784B16AD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08113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core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core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The center part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84A4393C-D13A-BCE6-7FF4-98BCA4187F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1635591"/>
              </p:ext>
            </p:extLst>
          </p:nvPr>
        </p:nvGraphicFramePr>
        <p:xfrm>
          <a:off x="515681" y="2137409"/>
          <a:ext cx="1684539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/k/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ō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/r/</a:t>
                      </a:r>
                      <a:endParaRPr sz="2000"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CED54FB9-1B2E-4FA0-F19A-A10AFE587BAA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core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 descr="Sandy spiral with stacked shapes">
            <a:extLst>
              <a:ext uri="{FF2B5EF4-FFF2-40B4-BE49-F238E27FC236}">
                <a16:creationId xmlns:a16="http://schemas.microsoft.com/office/drawing/2014/main" id="{95499B7E-D701-DC7A-9288-5C09B670D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753" y="3429000"/>
            <a:ext cx="2322242" cy="154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9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8F300EC5-3E8C-BDE1-D1B7-AE1B1439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0C007-0928-634F-7472-3D2757407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weather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DA0321ED-9A56-1DA2-3CCF-600B08F4EC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097909"/>
              </p:ext>
            </p:extLst>
          </p:nvPr>
        </p:nvGraphicFramePr>
        <p:xfrm>
          <a:off x="414669" y="1255971"/>
          <a:ext cx="8213650" cy="4112075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weath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*er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-er (more)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The state of the atmosphere (hot/cold) (wet/dry) (calm/storm) (clear/cloudy)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Verb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Action from exposure to the elements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Middle English and High German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22456118-94B7-6750-482C-D513F7EC30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5785311"/>
              </p:ext>
            </p:extLst>
          </p:nvPr>
        </p:nvGraphicFramePr>
        <p:xfrm>
          <a:off x="515681" y="2137409"/>
          <a:ext cx="2522360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630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5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/w/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ĕ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u="sng" dirty="0" err="1"/>
                        <a:t>th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/er/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6FD14664-9DE1-1D51-8F0C-000CE3245451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weather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Dark and gloomy clouds">
            <a:extLst>
              <a:ext uri="{FF2B5EF4-FFF2-40B4-BE49-F238E27FC236}">
                <a16:creationId xmlns:a16="http://schemas.microsoft.com/office/drawing/2014/main" id="{4192299D-25DF-57E8-615E-C5764CF7E6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298" y="3558241"/>
            <a:ext cx="2522964" cy="168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422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2B4E3EEC-0780-FE08-636A-86D01F013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D229C-DC6E-FAF0-C241-59CF2ED26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Blank vocab slide 1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85C2047D-4DFF-BB4E-09E0-36C961BC8EDA}"/>
              </a:ext>
            </a:extLst>
          </p:cNvPr>
          <p:cNvGraphicFramePr/>
          <p:nvPr/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rock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55C6D5D1-2D47-2F65-954D-F84A0B4F93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7391663"/>
              </p:ext>
            </p:extLst>
          </p:nvPr>
        </p:nvGraphicFramePr>
        <p:xfrm>
          <a:off x="515681" y="2137409"/>
          <a:ext cx="3930591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3125A19F-4EE0-B908-06DF-700E25A98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9131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F22E88-C93E-213D-55BC-E19D3D76C11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Blank vocab slide 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012CC-8796-2DA4-E7EF-40F797A1E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fossil</a:t>
            </a:r>
          </a:p>
        </p:txBody>
      </p:sp>
      <p:graphicFrame>
        <p:nvGraphicFramePr>
          <p:cNvPr id="91" name="Google Shape;91;p1"/>
          <p:cNvGraphicFramePr/>
          <p:nvPr>
            <p:extLst>
              <p:ext uri="{D42A27DB-BD31-4B8C-83A1-F6EECF244321}">
                <p14:modId xmlns:p14="http://schemas.microsoft.com/office/powerpoint/2010/main" val="2307926339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u="none" strike="noStrike" cap="none" dirty="0">
                          <a:latin typeface="Avenir Book" panose="02000503020000020003" pitchFamily="2" charset="0"/>
                        </a:rPr>
                        <a:t>Decoding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fos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sil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fossil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venir Book" panose="02000503020000020003" pitchFamily="2" charset="0"/>
                        </a:rPr>
                        <a:t>Noun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venir Book" panose="02000503020000020003" pitchFamily="2" charset="0"/>
                          <a:ea typeface="Arial"/>
                          <a:cs typeface="Arial"/>
                          <a:sym typeface="Arial"/>
                        </a:rPr>
                        <a:t>geological remains of a plant or animal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cap="none" dirty="0">
                        <a:solidFill>
                          <a:srgbClr val="000000"/>
                        </a:solidFill>
                        <a:effectLst/>
                        <a:latin typeface="Avenir Book" panose="02000503020000020003" pitchFamily="2" charset="0"/>
                        <a:ea typeface="Calibri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cap="none" dirty="0">
                        <a:solidFill>
                          <a:srgbClr val="000000"/>
                        </a:solidFill>
                        <a:effectLst/>
                        <a:latin typeface="Avenir Book" panose="02000503020000020003" pitchFamily="2" charset="0"/>
                        <a:ea typeface="Calibri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– word origin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dirty="0">
                          <a:latin typeface="Avenir Book" panose="02000503020000020003" pitchFamily="2" charset="0"/>
                        </a:rPr>
                        <a:t>Latin – dug up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5" name="Google Shape;95;p1"/>
          <p:cNvGraphicFramePr/>
          <p:nvPr>
            <p:extLst>
              <p:ext uri="{D42A27DB-BD31-4B8C-83A1-F6EECF244321}">
                <p14:modId xmlns:p14="http://schemas.microsoft.com/office/powerpoint/2010/main" val="1894886460"/>
              </p:ext>
            </p:extLst>
          </p:nvPr>
        </p:nvGraphicFramePr>
        <p:xfrm>
          <a:off x="869730" y="2088342"/>
          <a:ext cx="2929900" cy="512450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859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80">
                  <a:extLst>
                    <a:ext uri="{9D8B030D-6E8A-4147-A177-3AD203B41FA5}">
                      <a16:colId xmlns:a16="http://schemas.microsoft.com/office/drawing/2014/main" val="2395673687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/f/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/o/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/s/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/>
                        <a:t>/</a:t>
                      </a:r>
                      <a:r>
                        <a:rPr lang="en-US" sz="2400" dirty="0" err="1"/>
                        <a:t>ə</a:t>
                      </a:r>
                      <a:r>
                        <a:rPr lang="en-US" sz="24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400" dirty="0"/>
                        <a:t>/l/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Google Shape;92;p1"/>
          <p:cNvSpPr txBox="1"/>
          <p:nvPr/>
        </p:nvSpPr>
        <p:spPr>
          <a:xfrm>
            <a:off x="3652283" y="2784971"/>
            <a:ext cx="1738424" cy="78483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fossil</a:t>
            </a:r>
            <a:endParaRPr dirty="0"/>
          </a:p>
        </p:txBody>
      </p:sp>
      <p:pic>
        <p:nvPicPr>
          <p:cNvPr id="5" name="Picture 4" descr="White coral texture">
            <a:extLst>
              <a:ext uri="{FF2B5EF4-FFF2-40B4-BE49-F238E27FC236}">
                <a16:creationId xmlns:a16="http://schemas.microsoft.com/office/drawing/2014/main" id="{9119312C-1C96-1253-1241-811158EC5D5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colorTemperature colorTemp="8168"/>
                    </a14:imgEffect>
                    <a14:imgEffect>
                      <a14:saturation sat="11000"/>
                    </a14:imgEffect>
                    <a14:imgEffect>
                      <a14:brightnessContrast bright="-31000" contrast="8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0416" y="3339792"/>
            <a:ext cx="2325851" cy="16467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73354-8906-C81D-791B-AA8DCD641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geology</a:t>
            </a:r>
          </a:p>
        </p:txBody>
      </p:sp>
      <p:graphicFrame>
        <p:nvGraphicFramePr>
          <p:cNvPr id="119" name="Google Shape;119;p4"/>
          <p:cNvGraphicFramePr/>
          <p:nvPr>
            <p:extLst>
              <p:ext uri="{D42A27DB-BD31-4B8C-83A1-F6EECF244321}">
                <p14:modId xmlns:p14="http://schemas.microsoft.com/office/powerpoint/2010/main" val="786215770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ge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ol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*o*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gy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geo- (earth)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-ology (branch of science)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-logy (branch of science)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the study of the earth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latin typeface="Avenir Book" panose="02000503020000020003" pitchFamily="2" charset="0"/>
                        </a:rPr>
                        <a:t>Latin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/>
          <p:cNvGraphicFramePr/>
          <p:nvPr>
            <p:extLst>
              <p:ext uri="{D42A27DB-BD31-4B8C-83A1-F6EECF244321}">
                <p14:modId xmlns:p14="http://schemas.microsoft.com/office/powerpoint/2010/main" val="192010434"/>
              </p:ext>
            </p:extLst>
          </p:nvPr>
        </p:nvGraphicFramePr>
        <p:xfrm>
          <a:off x="515681" y="2137409"/>
          <a:ext cx="3930591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/j/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ē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ŏ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/l/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ō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/j/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ē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/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geology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Spelunker in cave">
            <a:extLst>
              <a:ext uri="{FF2B5EF4-FFF2-40B4-BE49-F238E27FC236}">
                <a16:creationId xmlns:a16="http://schemas.microsoft.com/office/drawing/2014/main" id="{AC6EBF02-5576-62AC-3701-B361FAE8D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8483" y="3429000"/>
            <a:ext cx="2144220" cy="14294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910F930F-BF0E-F68D-9B19-1EC86E8DF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790EDA-1753-D81C-86FA-74E9C652E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rock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7D8747E8-9724-CEBA-1A2E-80F4305BCD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4634952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rock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rock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Stone, mass of mineral matter</a:t>
                      </a: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latin typeface="Avenir Book" panose="02000503020000020003" pitchFamily="2" charset="0"/>
                        </a:rPr>
                        <a:t>Old English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780A3A65-EC0B-F973-9EFD-8663F80839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533484"/>
              </p:ext>
            </p:extLst>
          </p:nvPr>
        </p:nvGraphicFramePr>
        <p:xfrm>
          <a:off x="515681" y="2137409"/>
          <a:ext cx="3930591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/r/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ŏ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/k/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000"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6BF64571-13C1-BE96-1A07-4FAF7AC42E37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rock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Pile of rocks">
            <a:extLst>
              <a:ext uri="{FF2B5EF4-FFF2-40B4-BE49-F238E27FC236}">
                <a16:creationId xmlns:a16="http://schemas.microsoft.com/office/drawing/2014/main" id="{C370BDB0-3DA7-AE1E-9891-35710CD77B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386" y="3429000"/>
            <a:ext cx="2288789" cy="15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36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6AEC5C98-4AFB-5D48-EBCC-F41355484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DA7DA-331A-A916-B3CA-492B8FFD8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mineral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4F30EA00-0DFC-A43A-2B59-01746140DC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228047"/>
              </p:ext>
            </p:extLst>
          </p:nvPr>
        </p:nvGraphicFramePr>
        <p:xfrm>
          <a:off x="414669" y="1255971"/>
          <a:ext cx="8213650" cy="3898715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min*er*al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mine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mineral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Noun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Naturally occurring solid 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Not animal or vegetable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A substance obtained by mining</a:t>
                      </a: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dirty="0">
                          <a:latin typeface="Avenir Book" panose="02000503020000020003" pitchFamily="2" charset="0"/>
                        </a:rPr>
                        <a:t>Middle English Medieval Latin Old French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B68D0B1A-E3C5-9F08-FA32-4EB69BE025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3257844"/>
              </p:ext>
            </p:extLst>
          </p:nvPr>
        </p:nvGraphicFramePr>
        <p:xfrm>
          <a:off x="460389" y="2137409"/>
          <a:ext cx="4031601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75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75943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/m/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ĭ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/n/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/er/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/l/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2000"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9F655C73-F247-A12F-66AE-6ADC270BA5CF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mineral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Pink and white bath salt crystals overflowing onto wood surface">
            <a:extLst>
              <a:ext uri="{FF2B5EF4-FFF2-40B4-BE49-F238E27FC236}">
                <a16:creationId xmlns:a16="http://schemas.microsoft.com/office/drawing/2014/main" id="{989254B3-5781-0DD5-79C9-54B07A8826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396" y="3429000"/>
            <a:ext cx="2374769" cy="155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42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43633549-B427-368E-C71D-8FCBB2CE6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B293F-3F77-2F3D-B048-15E7E9011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extinct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9C93F2BA-62B7-EE28-D152-1C981403B8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5578513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ex*tinct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ex-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Adjective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No longer exists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Middle English &amp; Latin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878B6AEA-A2DC-52C1-0994-90A22E17B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3827133"/>
              </p:ext>
            </p:extLst>
          </p:nvPr>
        </p:nvGraphicFramePr>
        <p:xfrm>
          <a:off x="515681" y="2137409"/>
          <a:ext cx="4400880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5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  <a:gridCol w="550110">
                  <a:extLst>
                    <a:ext uri="{9D8B030D-6E8A-4147-A177-3AD203B41FA5}">
                      <a16:colId xmlns:a16="http://schemas.microsoft.com/office/drawing/2014/main" val="2665499015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ĕ</a:t>
                      </a:r>
                      <a:r>
                        <a:rPr lang="en-US" sz="2000" dirty="0"/>
                        <a:t>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/k/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/s/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/t/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ǐ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/n/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/k/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/t/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6C5DE0D3-9DCA-F5C9-3DCD-3762159C71EF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extinct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 descr="Green dinosaur screaming in a jungle">
            <a:extLst>
              <a:ext uri="{FF2B5EF4-FFF2-40B4-BE49-F238E27FC236}">
                <a16:creationId xmlns:a16="http://schemas.microsoft.com/office/drawing/2014/main" id="{069E4038-2FD1-01E4-4552-B10FBA2E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266" y="3429000"/>
            <a:ext cx="2249028" cy="16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37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AB806D71-7EB9-FAE0-C529-22B76D540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45809-0F40-F3CE-B1AF-826A8C2DE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sedimentary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A9972CEE-5AA9-AD60-2469-BDF1529DD5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2333207"/>
              </p:ext>
            </p:extLst>
          </p:nvPr>
        </p:nvGraphicFramePr>
        <p:xfrm>
          <a:off x="465175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sed*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i</a:t>
                      </a: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*men*ta*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ry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</a:t>
                      </a:r>
                      <a:r>
                        <a:rPr lang="en-US" sz="1600" b="0" dirty="0" err="1">
                          <a:latin typeface="Avenir Book" panose="02000503020000020003" pitchFamily="2" charset="0"/>
                        </a:rPr>
                        <a:t>ment</a:t>
                      </a: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 (state of)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</a:t>
                      </a:r>
                      <a:r>
                        <a:rPr lang="en-US" sz="1600" b="0" dirty="0" err="1">
                          <a:latin typeface="Avenir Book" panose="02000503020000020003" pitchFamily="2" charset="0"/>
                        </a:rPr>
                        <a:t>ary</a:t>
                      </a: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 (collection of)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sed- (to sit or settle)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Adjective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Formed from deposits of sediment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Containing sediment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D94A1960-3D7B-0E2E-8667-C580B4B261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986775"/>
              </p:ext>
            </p:extLst>
          </p:nvPr>
        </p:nvGraphicFramePr>
        <p:xfrm>
          <a:off x="515678" y="2203669"/>
          <a:ext cx="6208598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4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1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5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782503055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45377888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3258650461"/>
                    </a:ext>
                  </a:extLst>
                </a:gridCol>
                <a:gridCol w="564418">
                  <a:extLst>
                    <a:ext uri="{9D8B030D-6E8A-4147-A177-3AD203B41FA5}">
                      <a16:colId xmlns:a16="http://schemas.microsoft.com/office/drawing/2014/main" val="3389491154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/s/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ĕ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/d/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/m/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ĕ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/n/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/t/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/r/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ē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E01DEBBB-FD50-02EB-21B5-132960C8595C}"/>
              </a:ext>
            </a:extLst>
          </p:cNvPr>
          <p:cNvSpPr txBox="1"/>
          <p:nvPr/>
        </p:nvSpPr>
        <p:spPr>
          <a:xfrm>
            <a:off x="2749516" y="2773451"/>
            <a:ext cx="3393512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sedimentary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Soil with gradient color">
            <a:extLst>
              <a:ext uri="{FF2B5EF4-FFF2-40B4-BE49-F238E27FC236}">
                <a16:creationId xmlns:a16="http://schemas.microsoft.com/office/drawing/2014/main" id="{90A05A5C-F35E-8EEE-A6FD-8B2EEC95F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125" y="3429000"/>
            <a:ext cx="2305603" cy="153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62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6E895B09-EE1C-B243-2F3E-ACFF8C898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7AD44-7F19-5D58-7240-35944BF8F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metamorphic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F5FBC150-E262-BFBC-236D-B6FEDFCDC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5899279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meta*mor*</a:t>
                      </a:r>
                      <a:r>
                        <a:rPr lang="en-US" sz="1400" b="0" dirty="0" err="1">
                          <a:latin typeface="Avenir Book" panose="02000503020000020003" pitchFamily="2" charset="0"/>
                        </a:rPr>
                        <a:t>phic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meta- (change)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morph (form)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Adjective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Produced by metamorphosis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Greek and English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835305BF-073D-25D7-EBF7-C38BFDEB1A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7344869"/>
              </p:ext>
            </p:extLst>
          </p:nvPr>
        </p:nvGraphicFramePr>
        <p:xfrm>
          <a:off x="515681" y="2137409"/>
          <a:ext cx="5328531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630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1223752677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79369399"/>
                    </a:ext>
                  </a:extLst>
                </a:gridCol>
                <a:gridCol w="592059">
                  <a:extLst>
                    <a:ext uri="{9D8B030D-6E8A-4147-A177-3AD203B41FA5}">
                      <a16:colId xmlns:a16="http://schemas.microsoft.com/office/drawing/2014/main" val="280433082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/m/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ĕ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/t/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/m/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/or/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/f/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ǐ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/k/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FAE3201F-D8A4-2C86-9FA5-8E498CBC9F1A}"/>
              </a:ext>
            </a:extLst>
          </p:cNvPr>
          <p:cNvSpPr txBox="1"/>
          <p:nvPr/>
        </p:nvSpPr>
        <p:spPr>
          <a:xfrm>
            <a:off x="2749516" y="2773451"/>
            <a:ext cx="3393512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metamorphic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 descr="Colorful sand on a dark rock">
            <a:extLst>
              <a:ext uri="{FF2B5EF4-FFF2-40B4-BE49-F238E27FC236}">
                <a16:creationId xmlns:a16="http://schemas.microsoft.com/office/drawing/2014/main" id="{FB83F20A-23ED-1568-94C4-FA8B2AF88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028" y="3558241"/>
            <a:ext cx="2278904" cy="128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06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81DCF10D-EE2F-B355-F1BC-31A7C0D71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F8942EA-7A14-3CB3-7E75-0FBFC46B7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dirty="0"/>
              <a:t>igneous</a:t>
            </a:r>
          </a:p>
        </p:txBody>
      </p:sp>
      <p:graphicFrame>
        <p:nvGraphicFramePr>
          <p:cNvPr id="119" name="Google Shape;119;p4">
            <a:extLst>
              <a:ext uri="{FF2B5EF4-FFF2-40B4-BE49-F238E27FC236}">
                <a16:creationId xmlns:a16="http://schemas.microsoft.com/office/drawing/2014/main" id="{B6482234-404E-2EE2-A8B1-C039ED991E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4248214"/>
              </p:ext>
            </p:extLst>
          </p:nvPr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Decoding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dirty="0">
                          <a:latin typeface="Avenir Book" panose="02000503020000020003" pitchFamily="2" charset="0"/>
                        </a:rPr>
                        <a:t>Syllables: rock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Morphemes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600" b="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 err="1">
                          <a:latin typeface="Avenir Book" panose="02000503020000020003" pitchFamily="2" charset="0"/>
                        </a:rPr>
                        <a:t>igneo</a:t>
                      </a: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 (of fire)</a:t>
                      </a: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-</a:t>
                      </a:r>
                      <a:r>
                        <a:rPr lang="en-US" sz="1600" b="0" dirty="0" err="1">
                          <a:latin typeface="Avenir Book" panose="02000503020000020003" pitchFamily="2" charset="0"/>
                        </a:rPr>
                        <a:t>ous</a:t>
                      </a:r>
                      <a:r>
                        <a:rPr lang="en-US" sz="1600" b="0" dirty="0">
                          <a:latin typeface="Avenir Book" panose="02000503020000020003" pitchFamily="2" charset="0"/>
                        </a:rPr>
                        <a:t> (full of)</a:t>
                      </a:r>
                      <a:endParaRPr sz="1600" b="0"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Meaning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 dirty="0">
                          <a:latin typeface="Avenir Book" panose="02000503020000020003" pitchFamily="2" charset="0"/>
                        </a:rPr>
                        <a:t>Adjective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Formed by cooling magma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 dirty="0">
                        <a:solidFill>
                          <a:schemeClr val="dk1"/>
                        </a:solidFill>
                        <a:latin typeface="Avenir Book" panose="02000503020000020003" pitchFamily="2" charset="0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Etymology - word origin</a:t>
                      </a: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latin typeface="Avenir Book" panose="02000503020000020003" pitchFamily="2" charset="0"/>
                          <a:ea typeface="Calibri"/>
                          <a:cs typeface="Calibri"/>
                          <a:sym typeface="Calibri"/>
                        </a:rPr>
                        <a:t>Latin (fire)</a:t>
                      </a: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>
                          <a:latin typeface="Avenir Book" panose="02000503020000020003" pitchFamily="2" charset="0"/>
                        </a:rPr>
                        <a:t>Picture</a:t>
                      </a:r>
                      <a:endParaRPr dirty="0">
                        <a:latin typeface="Avenir Book" panose="02000503020000020003" pitchFamily="2" charset="0"/>
                      </a:endParaRPr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1" name="Google Shape;121;p4">
            <a:extLst>
              <a:ext uri="{FF2B5EF4-FFF2-40B4-BE49-F238E27FC236}">
                <a16:creationId xmlns:a16="http://schemas.microsoft.com/office/drawing/2014/main" id="{FAF0B853-3FB0-1C84-44F4-5D0548026C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4079682"/>
              </p:ext>
            </p:extLst>
          </p:nvPr>
        </p:nvGraphicFramePr>
        <p:xfrm>
          <a:off x="515681" y="2137409"/>
          <a:ext cx="3369078" cy="502921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6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513">
                  <a:extLst>
                    <a:ext uri="{9D8B030D-6E8A-4147-A177-3AD203B41FA5}">
                      <a16:colId xmlns:a16="http://schemas.microsoft.com/office/drawing/2014/main" val="2757666362"/>
                    </a:ext>
                  </a:extLst>
                </a:gridCol>
              </a:tblGrid>
              <a:tr h="5029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ǐ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/g/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/n/</a:t>
                      </a:r>
                      <a:endParaRPr sz="2000"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ē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</a:t>
                      </a:r>
                      <a:r>
                        <a:rPr lang="en-US" sz="2000" dirty="0" err="1"/>
                        <a:t>ə</a:t>
                      </a:r>
                      <a:r>
                        <a:rPr lang="en-US" sz="2000" dirty="0"/>
                        <a:t>/</a:t>
                      </a: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/s/</a:t>
                      </a: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FF2B5EF4-FFF2-40B4-BE49-F238E27FC236}">
                <a16:creationId xmlns:a16="http://schemas.microsoft.com/office/drawing/2014/main" id="{6A251CE6-96C6-DEB2-3E20-E23BB513A4BB}"/>
              </a:ext>
            </a:extLst>
          </p:cNvPr>
          <p:cNvSpPr txBox="1"/>
          <p:nvPr/>
        </p:nvSpPr>
        <p:spPr>
          <a:xfrm>
            <a:off x="3237745" y="2773451"/>
            <a:ext cx="2567497" cy="78479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igneous</a:t>
            </a:r>
            <a:endParaRPr sz="4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A top view of a volcano erupting">
            <a:extLst>
              <a:ext uri="{FF2B5EF4-FFF2-40B4-BE49-F238E27FC236}">
                <a16:creationId xmlns:a16="http://schemas.microsoft.com/office/drawing/2014/main" id="{44C9A033-26A2-3D3C-5663-A2680B122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250" y="3429000"/>
            <a:ext cx="2263061" cy="150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35915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076c4da2-edcd-4a2e-9a18-fbe0f37ea4ac">
      <UserInfo>
        <DisplayName/>
        <AccountId xsi:nil="true"/>
        <AccountType/>
      </UserInfo>
    </SharedWithUsers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66C1FE-4A92-400C-917E-781E5DB08ADF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customXml/itemProps2.xml><?xml version="1.0" encoding="utf-8"?>
<ds:datastoreItem xmlns:ds="http://schemas.openxmlformats.org/officeDocument/2006/customXml" ds:itemID="{11F70ED5-6E39-43AD-92E2-8F3435797E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2523CC-6F9C-44FF-B984-333A18B55997}"/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866</Words>
  <Application>Microsoft Macintosh PowerPoint</Application>
  <PresentationFormat>On-screen Show (4:3)</PresentationFormat>
  <Paragraphs>414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Avenir</vt:lpstr>
      <vt:lpstr>Avenir Book</vt:lpstr>
      <vt:lpstr>Calibri</vt:lpstr>
      <vt:lpstr>Default Theme</vt:lpstr>
      <vt:lpstr>Rock &amp; Mineral Vocabulary</vt:lpstr>
      <vt:lpstr>fossil</vt:lpstr>
      <vt:lpstr>geology</vt:lpstr>
      <vt:lpstr>rock</vt:lpstr>
      <vt:lpstr>mineral</vt:lpstr>
      <vt:lpstr>extinct</vt:lpstr>
      <vt:lpstr>sedimentary</vt:lpstr>
      <vt:lpstr>metamorphic</vt:lpstr>
      <vt:lpstr>igneous</vt:lpstr>
      <vt:lpstr>Earth</vt:lpstr>
      <vt:lpstr>plates</vt:lpstr>
      <vt:lpstr>layers</vt:lpstr>
      <vt:lpstr>erosion</vt:lpstr>
      <vt:lpstr>crust</vt:lpstr>
      <vt:lpstr>core</vt:lpstr>
      <vt:lpstr>weather</vt:lpstr>
      <vt:lpstr>Blank vocab slide 1</vt:lpstr>
      <vt:lpstr>Blank vocab slide 2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Rocks_Minerals_Vocab</dc:title>
  <dc:subject/>
  <dc:creator>Shawna Benson</dc:creator>
  <cp:keywords/>
  <dc:description/>
  <cp:lastModifiedBy>John Deever</cp:lastModifiedBy>
  <cp:revision>15</cp:revision>
  <dcterms:created xsi:type="dcterms:W3CDTF">2020-08-25T20:39:01Z</dcterms:created>
  <dcterms:modified xsi:type="dcterms:W3CDTF">2026-04-23T19:31:30Z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934600.000000000</vt:lpwstr>
  </property>
  <property fmtid="{D5CDD505-2E9C-101B-9397-08002B2CF9AE}" pid="3" name="ContentTypeId">
    <vt:lpwstr>0x0101003BCF7B2960E4DB44BE64584B12952AC4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</Properties>
</file>