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9" r:id="rId4"/>
    <p:sldId id="271" r:id="rId5"/>
    <p:sldId id="267" r:id="rId6"/>
    <p:sldId id="270" r:id="rId7"/>
    <p:sldId id="259" r:id="rId8"/>
    <p:sldId id="268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92"/>
  </p:normalViewPr>
  <p:slideViewPr>
    <p:cSldViewPr snapToGrid="0" snapToObjects="1">
      <p:cViewPr varScale="1">
        <p:scale>
          <a:sx n="91" d="100"/>
          <a:sy n="91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0B95A-E00E-924B-9F23-451E44D70328}" type="datetimeFigureOut">
              <a:rPr lang="en-US" smtClean="0"/>
              <a:t>7/8/20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D604-2698-7F45-BE30-44EB2FE6F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98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028E-821F-ED4E-87A7-0DA3D388E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B9AC41-0067-4C45-B0EA-2EB793D1C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EF9B3-CAEE-194C-ABFB-08F5AB10A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6A5A-180C-0140-913A-3951C1C91A04}" type="datetime1">
              <a:rPr lang="en-US" smtClean="0"/>
              <a:t>7/8/20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BA114-8E51-5043-94F7-A21E0490E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Ohio Children's Caucus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ED902-1F76-1A42-B7ED-67DC34762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E5206-D6D3-8549-91D5-FCD75264C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32D30D-31FB-7142-9AEF-1465C5E49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49B78-EFDD-F642-BCB2-BAA5C718A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DB015-00A6-F444-A522-AC62184881AC}" type="datetime1">
              <a:rPr lang="en-US" smtClean="0"/>
              <a:t>7/8/20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85EFE-B527-F648-BB8D-5BEA8391A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Ohio Children's Caucus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1C1E3-0034-C64B-998D-FD787A18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3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A45056-539D-C342-972A-05902A6992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BACB91-5ED6-6E42-827E-D15A762BA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C2AC0-9DEA-534E-A6BB-5F157392A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C7B9-F440-2D41-93EC-EA7ED5C61604}" type="datetime1">
              <a:rPr lang="en-US" smtClean="0"/>
              <a:t>7/8/20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A8B15-E0DE-CB40-A7D2-F45968824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Ohio Children's Caucus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1CE6A-856A-3243-9C3B-A1AD8A817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21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2EF55-3B32-894F-90D2-66F789217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7EF0B-5571-4B4B-A15D-E0B7F2EBF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1537B-DC39-3040-B390-111C75DC2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B78E0-FB45-0D4E-8A4D-0EFA358D646F}" type="datetime1">
              <a:rPr lang="en-US" smtClean="0"/>
              <a:t>7/8/20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A389E-0AF6-134F-98E8-91307CD4A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Ohio Children's Caucus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91651-E626-C346-8189-643C95430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0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FB48A-D5FC-DE4B-9BE2-9CFF3510E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E8FE5-1843-5942-BFFA-BDA09BB2F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FCB05-7B1D-844D-A484-8006D929D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8CDE-7851-444F-8317-19E75D537EAC}" type="datetime1">
              <a:rPr lang="en-US" smtClean="0"/>
              <a:t>7/8/20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8B0A7-4531-CC48-94CA-392D59955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Ohio Children's Caucus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365A-F1B4-BC41-B90E-9A547B123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4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E5B1D-BB0F-3B49-971E-47BA1FFCD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697DF-1E18-674F-A726-B47C5C434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B578E7-FD8C-6345-B84F-1CD6EB3B7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ACC8D-4A3D-B14F-AE8B-B6B473E5E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3CBA-4A1A-C743-82FF-3F214D5115A1}" type="datetime1">
              <a:rPr lang="en-US" smtClean="0"/>
              <a:t>7/8/20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D2D2D-9ACF-5449-A1C6-00A9CEB97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Ohio Children's Caucus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C1B0CE-CA2D-2F40-9FC9-EE3470460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5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D5689-3F40-0748-9797-63A8B0C97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10559-3969-2747-889B-0A0E44C1B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60EAD-3944-8742-A770-E4B6A9DDAC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F4A83-BE33-B045-B529-0DD9B7EB2D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639A7E-13EB-D041-AF66-A3E05C129B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56174F-112F-EB47-A724-580DF9B60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4C5-4C7B-7B40-9064-177F535EAB89}" type="datetime1">
              <a:rPr lang="en-US" smtClean="0"/>
              <a:t>7/8/20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205C26-DB00-5844-8BBA-CE2BD1EF6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Ohio Children's Caucus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5A09D3-5258-3242-9800-675AFBE20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9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07F04-0F0A-194D-9A74-ADA5AF81C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1DFAEF-175F-D448-A5C8-045B793DA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6B93-7717-C549-972F-56A36ECA9B79}" type="datetime1">
              <a:rPr lang="en-US" smtClean="0"/>
              <a:t>7/8/20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39C37A-C0D8-894E-9F06-709810B87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Ohio Children's Caucus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D6926-3C2C-5A43-BEF9-15326608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0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89B663-76A4-3845-9D35-14ADECF74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6132-851D-FF4E-A402-DF4F659DC65D}" type="datetime1">
              <a:rPr lang="en-US" smtClean="0"/>
              <a:t>7/8/20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808B2C-173A-8648-B1D6-1A11FBA6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Ohio Children's Caucus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70CBD1-9DCF-E149-A95B-8699B80C1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18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71BDB-3078-0847-8D57-2F134D3BF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59258-E4DB-E248-A9EA-5CDA3A110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009F59-B658-D94C-AB90-B38A5BEF3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1454B-9E08-3E4B-8D51-09642B555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C2BE-21EA-A542-B3B0-D3E5A30FA8EC}" type="datetime1">
              <a:rPr lang="en-US" smtClean="0"/>
              <a:t>7/8/20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1938B1-58AD-F44A-8EEC-665152BF1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Ohio Children's Caucus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DC849F-FE66-0143-95BD-E7A77B81D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01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6DF-CE0F-0243-9338-CCADC884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493EC-5876-3C42-AE17-359EFEBD0E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31FA99-5196-CB4E-96E0-39EF8E21C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C97BA-6058-5A44-9474-29AC308E7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2F49-7755-FF4E-BFD0-76171C1F37DB}" type="datetime1">
              <a:rPr lang="en-US" smtClean="0"/>
              <a:t>7/8/20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B94DB5-EBF3-E943-AE3D-74B5107EC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Ohio Children's Caucus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5188D7-57DD-B04F-BF9E-2A5CBFDFD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2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81CA0A-46F7-324B-B16A-E5FE50849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E0F1D9-054C-E244-986A-395743078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267A4-34DB-3C4F-9C98-CBF9422466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8F886-FEF3-F349-975C-5E465BA22BD2}" type="datetime1">
              <a:rPr lang="en-US" smtClean="0"/>
              <a:t>7/8/20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BDFDA-A8C6-834A-93D3-83584C691C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Ohio Children's Caucus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23A87-F5B4-A34C-AA2F-AFE2ADC224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B2322-5D71-6844-A5A3-CABFA990D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52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3975D-2BDC-8046-99ED-8A48B8EB79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n-US">
                <a:latin typeface="Avenir Book" panose="02000503020000020003" pitchFamily="2" charset="0"/>
              </a:rPr>
              <a:t>Ohio Children’s Caucus</a:t>
            </a:r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77F492-ACFA-E649-A5D2-205099574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venir Book" panose="02000503020000020003" pitchFamily="2" charset="0"/>
              </a:rPr>
              <a:t>Friday, June 10, 2020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Teresa L. </a:t>
            </a:r>
            <a:r>
              <a:rPr lang="en-US" dirty="0" err="1">
                <a:latin typeface="Avenir Book" panose="02000503020000020003" pitchFamily="2" charset="0"/>
              </a:rPr>
              <a:t>Kobelt</a:t>
            </a:r>
            <a:r>
              <a:rPr lang="en-US" dirty="0">
                <a:latin typeface="Avenir Book" panose="02000503020000020003" pitchFamily="2" charset="0"/>
              </a:rPr>
              <a:t>, MSW, LSW</a:t>
            </a:r>
          </a:p>
          <a:p>
            <a:r>
              <a:rPr lang="en-US" dirty="0">
                <a:latin typeface="Avenir Book" panose="02000503020000020003" pitchFamily="2" charset="0"/>
              </a:rPr>
              <a:t>Director – Strategy, Innovation, Forecasting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680553-35B0-E943-9C52-88B5CDE9F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5027083"/>
            <a:ext cx="2019300" cy="20193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08B9777-3E6C-7243-9398-E3C765F6CB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3133" y="5827183"/>
            <a:ext cx="21971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62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42868-33E4-4D47-89A7-E98F80512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Family Experiences During COVID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7482B-4C1F-9041-8AFD-9E25C3198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venir Book" panose="02000503020000020003" pitchFamily="2" charset="0"/>
              </a:rPr>
              <a:t>Interagency Work Group on Autism (IWGA) Survey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200 families who have a member with a disability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Wide geographic and socio-economic representation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Few respondents identifying as people of color</a:t>
            </a:r>
          </a:p>
          <a:p>
            <a:pPr lvl="1"/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Teaching and learning continued</a:t>
            </a:r>
          </a:p>
          <a:p>
            <a:r>
              <a:rPr lang="en-US" dirty="0">
                <a:latin typeface="Avenir Book" panose="02000503020000020003" pitchFamily="2" charset="0"/>
              </a:rPr>
              <a:t>Some IEP services continued</a:t>
            </a:r>
          </a:p>
          <a:p>
            <a:r>
              <a:rPr lang="en-US" dirty="0">
                <a:latin typeface="Avenir Book" panose="02000503020000020003" pitchFamily="2" charset="0"/>
              </a:rPr>
              <a:t>Even when schools did everything “right” families experienced tremendous amounts of stress and their children lost ground</a:t>
            </a:r>
          </a:p>
          <a:p>
            <a:r>
              <a:rPr lang="en-US" dirty="0">
                <a:latin typeface="Avenir Book" panose="02000503020000020003" pitchFamily="2" charset="0"/>
              </a:rPr>
              <a:t>Addressing trauma/building resilience should be part of plans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F20BAC2-8BAA-BF41-82D1-095188881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Ohio Children's Caucus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285ED3F-C2FF-BB40-BDEC-360FA798D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>
                <a:latin typeface="Avenir Book" panose="02000503020000020003" pitchFamily="2" charset="0"/>
              </a:rPr>
              <a:t>2</a:t>
            </a:fld>
            <a:endParaRPr lang="en-US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769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42868-33E4-4D47-89A7-E98F80512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Family Experiences During COVID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7482B-4C1F-9041-8AFD-9E25C3198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Teaching and learning continued when buildings were closed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Most students spent 1-3 hours/day on distance learning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Families also spent 1-3 hours/day on distance learning</a:t>
            </a:r>
          </a:p>
          <a:p>
            <a:r>
              <a:rPr lang="en-US" dirty="0">
                <a:latin typeface="Avenir Book" panose="02000503020000020003" pitchFamily="2" charset="0"/>
              </a:rPr>
              <a:t>Individualized Education Program (IEP) Services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About 70% continued receiving academic supports and/or related services (OT, PT, Speech)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Nearly 60% continued receiving assistive technology/supports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Only 25% continued receiving behavior supports</a:t>
            </a:r>
          </a:p>
          <a:p>
            <a:r>
              <a:rPr lang="en-US" dirty="0">
                <a:latin typeface="Avenir Book" panose="02000503020000020003" pitchFamily="2" charset="0"/>
              </a:rPr>
              <a:t>Over 40% of families were satisfied or extremely satisfied with the services received during distance learning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229E5-D902-DF43-8A54-2072604F0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Ohio Children's Caucus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A8965D-1BBB-F64C-844E-E5AE0EB3D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>
                <a:latin typeface="Avenir Book" panose="02000503020000020003" pitchFamily="2" charset="0"/>
              </a:rPr>
              <a:t>3</a:t>
            </a:fld>
            <a:endParaRPr lang="en-US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76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42868-33E4-4D47-89A7-E98F80512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Family Experiences During COVID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FF967B-89D9-0646-803C-8B2CF95FC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>
                <a:latin typeface="Avenir Book" panose="02000503020000020003" pitchFamily="2" charset="0"/>
              </a:rPr>
              <a:t>…school tried very hard…he definitely lost progress in many areas. </a:t>
            </a:r>
            <a:r>
              <a:rPr lang="en-US" u="sng" dirty="0">
                <a:latin typeface="Avenir Book" panose="02000503020000020003" pitchFamily="2" charset="0"/>
              </a:rPr>
              <a:t>Most days were filled with meltdowns and a large amount of stress </a:t>
            </a:r>
            <a:r>
              <a:rPr lang="en-US" dirty="0">
                <a:latin typeface="Avenir Book" panose="02000503020000020003" pitchFamily="2" charset="0"/>
              </a:rPr>
              <a:t>trying to complete his work.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Avenir Book" panose="02000503020000020003" pitchFamily="2" charset="0"/>
              </a:rPr>
              <a:t>…school provided all services but our son would not participate. For him school is at school not at home. </a:t>
            </a:r>
            <a:r>
              <a:rPr lang="en-US" u="sng" dirty="0">
                <a:latin typeface="Avenir Book" panose="02000503020000020003" pitchFamily="2" charset="0"/>
              </a:rPr>
              <a:t>The battle was too much for me so we stopped trying</a:t>
            </a:r>
            <a:r>
              <a:rPr lang="en-US" dirty="0">
                <a:latin typeface="Avenir Book" panose="02000503020000020003" pitchFamily="2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Avenir Book" panose="02000503020000020003" pitchFamily="2" charset="0"/>
              </a:rPr>
              <a:t>Our school was amazing!! …not being in school was extremely difficult. He would spend hours crying, throwing items and self harm because the bus wouldn’t show up...</a:t>
            </a:r>
            <a:r>
              <a:rPr lang="en-US" u="sng" dirty="0">
                <a:latin typeface="Avenir Book" panose="02000503020000020003" pitchFamily="2" charset="0"/>
              </a:rPr>
              <a:t>It was emotionally and physically exhausting every day</a:t>
            </a:r>
            <a:r>
              <a:rPr lang="en-US" dirty="0">
                <a:latin typeface="Avenir Book" panose="02000503020000020003" pitchFamily="2" charset="0"/>
              </a:rPr>
              <a:t>.</a:t>
            </a:r>
          </a:p>
          <a:p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229E5-D902-DF43-8A54-2072604F0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Ohio Children's Caucus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A8965D-1BBB-F64C-844E-E5AE0EB3D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>
                <a:latin typeface="Avenir Book" panose="02000503020000020003" pitchFamily="2" charset="0"/>
              </a:rPr>
              <a:t>4</a:t>
            </a:fld>
            <a:endParaRPr lang="en-US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469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0B12E27-709B-954A-B749-A1639E0445B5}"/>
              </a:ext>
            </a:extLst>
          </p:cNvPr>
          <p:cNvGraphicFramePr>
            <a:graphicFrameLocks noGrp="1"/>
          </p:cNvGraphicFramePr>
          <p:nvPr/>
        </p:nvGraphicFramePr>
        <p:xfrm>
          <a:off x="817133" y="793081"/>
          <a:ext cx="10557733" cy="5271838"/>
        </p:xfrm>
        <a:graphic>
          <a:graphicData uri="http://schemas.openxmlformats.org/drawingml/2006/table">
            <a:tbl>
              <a:tblPr firstRow="1" firstCol="1" bandRow="1"/>
              <a:tblGrid>
                <a:gridCol w="1023163">
                  <a:extLst>
                    <a:ext uri="{9D8B030D-6E8A-4147-A177-3AD203B41FA5}">
                      <a16:colId xmlns:a16="http://schemas.microsoft.com/office/drawing/2014/main" val="4264417799"/>
                    </a:ext>
                  </a:extLst>
                </a:gridCol>
                <a:gridCol w="3155091">
                  <a:extLst>
                    <a:ext uri="{9D8B030D-6E8A-4147-A177-3AD203B41FA5}">
                      <a16:colId xmlns:a16="http://schemas.microsoft.com/office/drawing/2014/main" val="2676911550"/>
                    </a:ext>
                  </a:extLst>
                </a:gridCol>
                <a:gridCol w="2641471">
                  <a:extLst>
                    <a:ext uri="{9D8B030D-6E8A-4147-A177-3AD203B41FA5}">
                      <a16:colId xmlns:a16="http://schemas.microsoft.com/office/drawing/2014/main" val="3624411330"/>
                    </a:ext>
                  </a:extLst>
                </a:gridCol>
                <a:gridCol w="3738008">
                  <a:extLst>
                    <a:ext uri="{9D8B030D-6E8A-4147-A177-3AD203B41FA5}">
                      <a16:colId xmlns:a16="http://schemas.microsoft.com/office/drawing/2014/main" val="1614491417"/>
                    </a:ext>
                  </a:extLst>
                </a:gridCol>
              </a:tblGrid>
              <a:tr h="835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Please indicate your level of agreement with the following statements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496090"/>
                  </a:ext>
                </a:extLst>
              </a:tr>
              <a:tr h="1441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I feel confident my family member's school will have a plan in place for fall.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I am concerned my family member fell behind during distance learning.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Distance learning was stressful for our family.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726226"/>
                  </a:ext>
                </a:extLst>
              </a:tr>
              <a:tr h="581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Strongly agree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14%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37%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43%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204150"/>
                  </a:ext>
                </a:extLst>
              </a:tr>
              <a:tr h="4579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Agree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33%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28%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32%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407192"/>
                  </a:ext>
                </a:extLst>
              </a:tr>
              <a:tr h="4579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Neutral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31%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15%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10%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003932"/>
                  </a:ext>
                </a:extLst>
              </a:tr>
              <a:tr h="4579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Disagree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15%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15%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10%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532200"/>
                  </a:ext>
                </a:extLst>
              </a:tr>
              <a:tr h="581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Strongly disagree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7%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6%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5%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5208583"/>
                  </a:ext>
                </a:extLst>
              </a:tr>
              <a:tr h="4579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100%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100%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Times New Roman" panose="02020603050405020304" pitchFamily="18" charset="0"/>
                        </a:rPr>
                        <a:t>100%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771538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CE1A390-BB90-164E-BCEA-228F302B9B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own Arrow 3">
            <a:extLst>
              <a:ext uri="{FF2B5EF4-FFF2-40B4-BE49-F238E27FC236}">
                <a16:creationId xmlns:a16="http://schemas.microsoft.com/office/drawing/2014/main" id="{9475E682-BE0E-4342-A253-871EF20E80D9}"/>
              </a:ext>
            </a:extLst>
          </p:cNvPr>
          <p:cNvSpPr/>
          <p:nvPr/>
        </p:nvSpPr>
        <p:spPr>
          <a:xfrm flipH="1">
            <a:off x="6095999" y="1402934"/>
            <a:ext cx="376311" cy="538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id="{0671BEF1-7BF8-9C4A-AE70-D0C94942F40F}"/>
              </a:ext>
            </a:extLst>
          </p:cNvPr>
          <p:cNvSpPr/>
          <p:nvPr/>
        </p:nvSpPr>
        <p:spPr>
          <a:xfrm flipH="1">
            <a:off x="9274126" y="1402934"/>
            <a:ext cx="376311" cy="538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013237C-481D-3C40-BBEF-160FD01B3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Ohio Children's Caucus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EE8A37-C910-EE4E-8A1F-69BCDD2B2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>
                <a:latin typeface="Avenir Book" panose="02000503020000020003" pitchFamily="2" charset="0"/>
              </a:rPr>
              <a:t>5</a:t>
            </a:fld>
            <a:endParaRPr lang="en-US" dirty="0">
              <a:latin typeface="Avenir Book" panose="02000503020000020003" pitchFamily="2" charset="0"/>
            </a:endParaRPr>
          </a:p>
        </p:txBody>
      </p:sp>
      <p:pic>
        <p:nvPicPr>
          <p:cNvPr id="1026" name="Picture 2" descr="Forms response chart. Question title: Please indicate your level of agreement with the following statements:. Number of responses: .">
            <a:extLst>
              <a:ext uri="{FF2B5EF4-FFF2-40B4-BE49-F238E27FC236}">
                <a16:creationId xmlns:a16="http://schemas.microsoft.com/office/drawing/2014/main" id="{B4B7EA87-5825-0E4D-A475-9C57C170CF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7675"/>
            <a:ext cx="12192000" cy="596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2687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rms response chart. Question title: As a result of COVID-19, how much of a struggle has it been for your family to:. Number of responses: .">
            <a:extLst>
              <a:ext uri="{FF2B5EF4-FFF2-40B4-BE49-F238E27FC236}">
                <a16:creationId xmlns:a16="http://schemas.microsoft.com/office/drawing/2014/main" id="{8DD9FC80-885E-C84E-B6FB-6850A04A96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8" y="1224756"/>
            <a:ext cx="12192000" cy="4408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ight Arrow 12">
            <a:extLst>
              <a:ext uri="{FF2B5EF4-FFF2-40B4-BE49-F238E27FC236}">
                <a16:creationId xmlns:a16="http://schemas.microsoft.com/office/drawing/2014/main" id="{5FF33278-8D55-994C-BC4E-F4E96D21D71D}"/>
              </a:ext>
            </a:extLst>
          </p:cNvPr>
          <p:cNvSpPr/>
          <p:nvPr/>
        </p:nvSpPr>
        <p:spPr>
          <a:xfrm rot="16200000">
            <a:off x="5545756" y="5387059"/>
            <a:ext cx="851963" cy="4923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EDD9591E-EC87-8946-B2F6-A305E0627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Ohio Children's Caucus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91704BBF-17C6-994B-9BCE-FF2848F27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>
                <a:latin typeface="Avenir Book" panose="02000503020000020003" pitchFamily="2" charset="0"/>
              </a:rPr>
              <a:t>6</a:t>
            </a:fld>
            <a:endParaRPr lang="en-US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74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1C15866-43B7-B941-8379-C7E9A4CC8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94" y="516670"/>
            <a:ext cx="11595012" cy="5824660"/>
          </a:xfrm>
          <a:prstGeom prst="rect">
            <a:avLst/>
          </a:prstGeom>
        </p:spPr>
      </p:pic>
      <p:sp>
        <p:nvSpPr>
          <p:cNvPr id="10" name="Down Arrow 9">
            <a:extLst>
              <a:ext uri="{FF2B5EF4-FFF2-40B4-BE49-F238E27FC236}">
                <a16:creationId xmlns:a16="http://schemas.microsoft.com/office/drawing/2014/main" id="{A751C82C-45D7-CA43-B777-896B9473A2B0}"/>
              </a:ext>
            </a:extLst>
          </p:cNvPr>
          <p:cNvSpPr/>
          <p:nvPr/>
        </p:nvSpPr>
        <p:spPr>
          <a:xfrm flipH="1">
            <a:off x="10090051" y="1167618"/>
            <a:ext cx="376311" cy="538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9F6E9BD7-11CE-1C47-AACC-408F5A6D22A0}"/>
              </a:ext>
            </a:extLst>
          </p:cNvPr>
          <p:cNvSpPr/>
          <p:nvPr/>
        </p:nvSpPr>
        <p:spPr>
          <a:xfrm flipH="1">
            <a:off x="11199054" y="1167617"/>
            <a:ext cx="376311" cy="538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0689189-201C-6345-A055-960E9C677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Ohio Children's Caucus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444CFDD-D26B-804D-9B3A-67B498059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>
                <a:latin typeface="Avenir Book" panose="02000503020000020003" pitchFamily="2" charset="0"/>
              </a:rPr>
              <a:t>7</a:t>
            </a:fld>
            <a:endParaRPr lang="en-US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827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71E10-FF54-294A-A23E-14F7094F7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Toward Equitable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504F7-97FF-8B47-AD3F-BFA19C8544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Avenir Book" panose="02000503020000020003" pitchFamily="2" charset="0"/>
              </a:rPr>
              <a:t>Trauma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Real or perceived loss of agency</a:t>
            </a:r>
          </a:p>
          <a:p>
            <a:pPr lvl="2"/>
            <a:r>
              <a:rPr lang="en-US" sz="1800" dirty="0">
                <a:latin typeface="Avenir Book" panose="02000503020000020003" pitchFamily="2" charset="0"/>
              </a:rPr>
              <a:t>Building closures happened “overnight”</a:t>
            </a:r>
          </a:p>
          <a:p>
            <a:pPr lvl="2"/>
            <a:r>
              <a:rPr lang="en-US" sz="1800" dirty="0">
                <a:latin typeface="Avenir Book" panose="02000503020000020003" pitchFamily="2" charset="0"/>
              </a:rPr>
              <a:t>Very little “say” in what happened/how it happened</a:t>
            </a:r>
          </a:p>
          <a:p>
            <a:pPr lvl="2"/>
            <a:r>
              <a:rPr lang="en-US" sz="1800" dirty="0">
                <a:latin typeface="Avenir Book" panose="02000503020000020003" pitchFamily="2" charset="0"/>
              </a:rPr>
              <a:t>Loss</a:t>
            </a:r>
          </a:p>
          <a:p>
            <a:pPr lvl="2"/>
            <a:r>
              <a:rPr lang="en-US" sz="1800" dirty="0">
                <a:latin typeface="Avenir Book" panose="02000503020000020003" pitchFamily="2" charset="0"/>
              </a:rPr>
              <a:t>“Vulnerable” populations</a:t>
            </a:r>
          </a:p>
          <a:p>
            <a:pPr lvl="2"/>
            <a:r>
              <a:rPr lang="en-US" sz="1800" dirty="0">
                <a:latin typeface="Avenir Book" panose="02000503020000020003" pitchFamily="2" charset="0"/>
              </a:rPr>
              <a:t>Teachers are often parents</a:t>
            </a:r>
          </a:p>
          <a:p>
            <a:r>
              <a:rPr lang="en-US" dirty="0">
                <a:latin typeface="Avenir Book" panose="02000503020000020003" pitchFamily="2" charset="0"/>
              </a:rPr>
              <a:t>Resilience</a:t>
            </a:r>
            <a:endParaRPr lang="en-US" sz="2400" dirty="0">
              <a:latin typeface="Avenir Book" panose="02000503020000020003" pitchFamily="2" charset="0"/>
            </a:endParaRPr>
          </a:p>
          <a:p>
            <a:pPr lvl="1"/>
            <a:r>
              <a:rPr lang="en-US" dirty="0">
                <a:latin typeface="Avenir Book" panose="02000503020000020003" pitchFamily="2" charset="0"/>
              </a:rPr>
              <a:t>Voice, choice, control</a:t>
            </a:r>
          </a:p>
          <a:p>
            <a:pPr lvl="2"/>
            <a:r>
              <a:rPr lang="en-US" sz="1800" dirty="0">
                <a:latin typeface="Avenir Book" panose="02000503020000020003" pitchFamily="2" charset="0"/>
              </a:rPr>
              <a:t>Meaningful input</a:t>
            </a:r>
          </a:p>
          <a:p>
            <a:pPr lvl="2"/>
            <a:r>
              <a:rPr lang="en-US" sz="1800" dirty="0">
                <a:latin typeface="Avenir Book" panose="02000503020000020003" pitchFamily="2" charset="0"/>
              </a:rPr>
              <a:t>Happening “with” not “to”</a:t>
            </a:r>
          </a:p>
          <a:p>
            <a:pPr lvl="2"/>
            <a:r>
              <a:rPr lang="en-US" sz="1800" dirty="0">
                <a:latin typeface="Avenir Book" panose="02000503020000020003" pitchFamily="2" charset="0"/>
              </a:rPr>
              <a:t>Choice in big and small things</a:t>
            </a:r>
          </a:p>
          <a:p>
            <a:pPr lvl="1"/>
            <a:endParaRPr lang="en-US" sz="2000" dirty="0">
              <a:latin typeface="Avenir Book" panose="02000503020000020003" pitchFamily="2" charset="0"/>
            </a:endParaRPr>
          </a:p>
          <a:p>
            <a:pPr lvl="1"/>
            <a:endParaRPr lang="en-US" sz="2000" dirty="0">
              <a:latin typeface="Avenir Book" panose="02000503020000020003" pitchFamily="2" charset="0"/>
            </a:endParaRPr>
          </a:p>
          <a:p>
            <a:pPr lvl="1" algn="just"/>
            <a:endParaRPr lang="en-US" dirty="0">
              <a:latin typeface="Avenir Book" panose="02000503020000020003" pitchFamily="2" charset="0"/>
            </a:endParaRPr>
          </a:p>
          <a:p>
            <a:pPr algn="just"/>
            <a:endParaRPr lang="en-US" sz="3200" dirty="0">
              <a:latin typeface="Avenir Book" panose="02000503020000020003" pitchFamily="2" charset="0"/>
            </a:endParaRPr>
          </a:p>
          <a:p>
            <a:endParaRPr lang="en-US" sz="2000" dirty="0">
              <a:latin typeface="Avenir Book" panose="02000503020000020003" pitchFamily="2" charset="0"/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80DE89E-AC8D-954B-A7BE-AB6150FC7C1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 dirty="0">
                <a:latin typeface="Avenir Book" panose="02000503020000020003" pitchFamily="2" charset="0"/>
              </a:rPr>
              <a:t>“Teachers, parents, and other members of the community not only need and deserve to be heard during the planning process, they can actually contribute crucial insights and expertise that will </a:t>
            </a:r>
            <a:r>
              <a:rPr lang="en-US" sz="2400" u="sng" dirty="0">
                <a:latin typeface="Avenir Book" panose="02000503020000020003" pitchFamily="2" charset="0"/>
              </a:rPr>
              <a:t>facilitate and accelerate</a:t>
            </a:r>
            <a:r>
              <a:rPr lang="en-US" sz="2400" dirty="0">
                <a:latin typeface="Avenir Book" panose="02000503020000020003" pitchFamily="2" charset="0"/>
              </a:rPr>
              <a:t> the safe reopening of schools.”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>
                <a:latin typeface="Avenir Book" panose="02000503020000020003" pitchFamily="2" charset="0"/>
              </a:rPr>
              <a:t>- </a:t>
            </a:r>
            <a:r>
              <a:rPr lang="en-US" sz="2400" i="1" dirty="0">
                <a:latin typeface="Avenir Book" panose="02000503020000020003" pitchFamily="2" charset="0"/>
              </a:rPr>
              <a:t>Robert Low, </a:t>
            </a:r>
            <a:r>
              <a:rPr lang="en-US" sz="2400" i="1" dirty="0" err="1">
                <a:latin typeface="Avenir Book" panose="02000503020000020003" pitchFamily="2" charset="0"/>
              </a:rPr>
              <a:t>eSchool</a:t>
            </a:r>
            <a:r>
              <a:rPr lang="en-US" sz="2400" i="1" dirty="0">
                <a:latin typeface="Avenir Book" panose="02000503020000020003" pitchFamily="2" charset="0"/>
              </a:rPr>
              <a:t> News</a:t>
            </a:r>
          </a:p>
          <a:p>
            <a:endParaRPr lang="en-US" sz="240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823ED0-EEDE-034F-8746-A0ECB3A96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Ohio Children's Caucus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385914-388D-464A-BC72-DADAF2EE8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>
                <a:latin typeface="Avenir Book" panose="02000503020000020003" pitchFamily="2" charset="0"/>
              </a:rPr>
              <a:t>8</a:t>
            </a:fld>
            <a:endParaRPr lang="en-US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016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EC6B-71EB-024B-84E2-486918D29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Priorities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6456EC9-9B4E-284F-96E8-6AFC1D926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Avenir Book" panose="02000503020000020003" pitchFamily="2" charset="0"/>
              </a:rPr>
              <a:t>Safety and well-being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Avenir Book" panose="02000503020000020003" pitchFamily="2" charset="0"/>
              </a:rPr>
              <a:t>Physical safety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Avenir Book" panose="02000503020000020003" pitchFamily="2" charset="0"/>
              </a:rPr>
              <a:t>Targeted PD (including trauma and resilience)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Avenir Book" panose="02000503020000020003" pitchFamily="2" charset="0"/>
              </a:rPr>
              <a:t>Post-COVID </a:t>
            </a:r>
            <a:r>
              <a:rPr lang="en-US">
                <a:latin typeface="Avenir Book" panose="02000503020000020003" pitchFamily="2" charset="0"/>
              </a:rPr>
              <a:t>culture building</a:t>
            </a:r>
            <a:endParaRPr lang="en-US" dirty="0">
              <a:latin typeface="Avenir Book" panose="02000503020000020003" pitchFamily="2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Avenir Book" panose="02000503020000020003" pitchFamily="2" charset="0"/>
              </a:rPr>
              <a:t>Communication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Avenir Book" panose="02000503020000020003" pitchFamily="2" charset="0"/>
              </a:rPr>
              <a:t>Time with positive, safe, adults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Avenir Book" panose="02000503020000020003" pitchFamily="2" charset="0"/>
              </a:rPr>
              <a:t>Ongoing, meaningful input/choice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venir Book" panose="02000503020000020003" pitchFamily="2" charset="0"/>
              </a:rPr>
              <a:t>Learning/Opportunity gaps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venir Book" panose="02000503020000020003" pitchFamily="2" charset="0"/>
              </a:rPr>
              <a:t>Flexibility and contingency plans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Avenir Book" panose="02000503020000020003" pitchFamily="2" charset="0"/>
              </a:rPr>
              <a:t>What if a learner can’t follow public health recommendations or needs physical assistance during the day?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Avenir Book" panose="02000503020000020003" pitchFamily="2" charset="0"/>
              </a:rPr>
              <a:t>What if a learner needs to see faces/mouths (students who are deaf or hard of hearing; students during speech therapy; students who rely on facial expressions or ques)?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Avenir Book" panose="02000503020000020003" pitchFamily="2" charset="0"/>
              </a:rPr>
              <a:t>What if an educator’s family gets sick or has a member who is medically fragile?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Avenir Book" panose="02000503020000020003" pitchFamily="2" charset="0"/>
              </a:rPr>
              <a:t>What if we create entrances or routes to/through school that aren’t accessible or lead to long-lines in inclement weather?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Avenir Book" panose="02000503020000020003" pitchFamily="2" charset="0"/>
              </a:rPr>
              <a:t>What if buildings need to close?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6BD13213-C29A-154E-A1FB-F418234CC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Ohio Children's Caucus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8635C5A6-62C8-4D48-B982-612F4D07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2322-5D71-6844-A5A3-CABFA990DC08}" type="slidenum">
              <a:rPr lang="en-US" smtClean="0">
                <a:latin typeface="Avenir Book" panose="02000503020000020003" pitchFamily="2" charset="0"/>
              </a:rPr>
              <a:t>9</a:t>
            </a:fld>
            <a:endParaRPr lang="en-US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36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15064</TotalTime>
  <Words>662</Words>
  <Application>Microsoft Macintosh PowerPoint</Application>
  <PresentationFormat>Widescreen</PresentationFormat>
  <Paragraphs>107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 Book</vt:lpstr>
      <vt:lpstr>Calibri</vt:lpstr>
      <vt:lpstr>Calibri Light</vt:lpstr>
      <vt:lpstr>Times New Roman</vt:lpstr>
      <vt:lpstr>Office Theme</vt:lpstr>
      <vt:lpstr>Ohio Children’s Caucus</vt:lpstr>
      <vt:lpstr>Family Experiences During COVID</vt:lpstr>
      <vt:lpstr>Family Experiences During COVID</vt:lpstr>
      <vt:lpstr>Family Experiences During COVID</vt:lpstr>
      <vt:lpstr>PowerPoint Presentation</vt:lpstr>
      <vt:lpstr>PowerPoint Presentation</vt:lpstr>
      <vt:lpstr>PowerPoint Presentation</vt:lpstr>
      <vt:lpstr>Toward Equitable Access</vt:lpstr>
      <vt:lpstr>Priorities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Minority Health Strike Force Town Hall Meeting</dc:title>
  <dc:creator>Teresa Kobelt</dc:creator>
  <cp:lastModifiedBy>Teresa Kobelt</cp:lastModifiedBy>
  <cp:revision>50</cp:revision>
  <dcterms:created xsi:type="dcterms:W3CDTF">2020-06-03T19:23:23Z</dcterms:created>
  <dcterms:modified xsi:type="dcterms:W3CDTF">2020-07-08T14:40:20Z</dcterms:modified>
</cp:coreProperties>
</file>