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6" r:id="rId1"/>
  </p:sldMasterIdLst>
  <p:notesMasterIdLst>
    <p:notesMasterId r:id="rId63"/>
  </p:notesMasterIdLst>
  <p:handoutMasterIdLst>
    <p:handoutMasterId r:id="rId64"/>
  </p:handoutMasterIdLst>
  <p:sldIdLst>
    <p:sldId id="343" r:id="rId2"/>
    <p:sldId id="348" r:id="rId3"/>
    <p:sldId id="321" r:id="rId4"/>
    <p:sldId id="295" r:id="rId5"/>
    <p:sldId id="257" r:id="rId6"/>
    <p:sldId id="258" r:id="rId7"/>
    <p:sldId id="264" r:id="rId8"/>
    <p:sldId id="272" r:id="rId9"/>
    <p:sldId id="340" r:id="rId10"/>
    <p:sldId id="336" r:id="rId11"/>
    <p:sldId id="260" r:id="rId12"/>
    <p:sldId id="269" r:id="rId13"/>
    <p:sldId id="304" r:id="rId14"/>
    <p:sldId id="261" r:id="rId15"/>
    <p:sldId id="265" r:id="rId16"/>
    <p:sldId id="266" r:id="rId17"/>
    <p:sldId id="267" r:id="rId18"/>
    <p:sldId id="259" r:id="rId19"/>
    <p:sldId id="341" r:id="rId20"/>
    <p:sldId id="310" r:id="rId21"/>
    <p:sldId id="276" r:id="rId22"/>
    <p:sldId id="311" r:id="rId23"/>
    <p:sldId id="263" r:id="rId24"/>
    <p:sldId id="273" r:id="rId25"/>
    <p:sldId id="332" r:id="rId26"/>
    <p:sldId id="313" r:id="rId27"/>
    <p:sldId id="333" r:id="rId28"/>
    <p:sldId id="337" r:id="rId29"/>
    <p:sldId id="312" r:id="rId30"/>
    <p:sldId id="274" r:id="rId31"/>
    <p:sldId id="275" r:id="rId32"/>
    <p:sldId id="314" r:id="rId33"/>
    <p:sldId id="296" r:id="rId34"/>
    <p:sldId id="342" r:id="rId35"/>
    <p:sldId id="297" r:id="rId36"/>
    <p:sldId id="339" r:id="rId37"/>
    <p:sldId id="338" r:id="rId38"/>
    <p:sldId id="277" r:id="rId39"/>
    <p:sldId id="315" r:id="rId40"/>
    <p:sldId id="334" r:id="rId41"/>
    <p:sldId id="286" r:id="rId42"/>
    <p:sldId id="345" r:id="rId43"/>
    <p:sldId id="282" r:id="rId44"/>
    <p:sldId id="316" r:id="rId45"/>
    <p:sldId id="322" r:id="rId46"/>
    <p:sldId id="280" r:id="rId47"/>
    <p:sldId id="281" r:id="rId48"/>
    <p:sldId id="323" r:id="rId49"/>
    <p:sldId id="319" r:id="rId50"/>
    <p:sldId id="279" r:id="rId51"/>
    <p:sldId id="324" r:id="rId52"/>
    <p:sldId id="305" r:id="rId53"/>
    <p:sldId id="307" r:id="rId54"/>
    <p:sldId id="325" r:id="rId55"/>
    <p:sldId id="327" r:id="rId56"/>
    <p:sldId id="328" r:id="rId57"/>
    <p:sldId id="329" r:id="rId58"/>
    <p:sldId id="346" r:id="rId59"/>
    <p:sldId id="330" r:id="rId60"/>
    <p:sldId id="344" r:id="rId61"/>
    <p:sldId id="349" r:id="rId6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0507B"/>
    <a:srgbClr val="0066CC"/>
    <a:srgbClr val="3333FF"/>
    <a:srgbClr val="336699"/>
    <a:srgbClr val="3366CC"/>
    <a:srgbClr val="003399"/>
    <a:srgbClr val="0066FF"/>
    <a:srgbClr val="333399"/>
    <a:srgbClr val="3333CC"/>
    <a:srgbClr val="0000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5" d="100"/>
          <a:sy n="75" d="100"/>
        </p:scale>
        <p:origin x="-2664" y="-8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696"/>
    </p:cViewPr>
  </p:sorterViewPr>
  <p:notesViewPr>
    <p:cSldViewPr snapToGrid="0" snapToObjects="1">
      <p:cViewPr varScale="1">
        <p:scale>
          <a:sx n="59" d="100"/>
          <a:sy n="59" d="100"/>
        </p:scale>
        <p:origin x="-2848" y="-11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80D6CF-9562-2140-A09F-D4066BBAFEE6}" type="doc">
      <dgm:prSet loTypeId="urn:microsoft.com/office/officeart/2005/8/layout/cycle1" loCatId="cycle" qsTypeId="urn:microsoft.com/office/officeart/2005/8/quickstyle/simple4" qsCatId="simple" csTypeId="urn:microsoft.com/office/officeart/2005/8/colors/accent1_2" csCatId="accent1" phldr="1"/>
      <dgm:spPr/>
      <dgm:t>
        <a:bodyPr/>
        <a:lstStyle/>
        <a:p>
          <a:endParaRPr lang="en-US"/>
        </a:p>
      </dgm:t>
    </dgm:pt>
    <dgm:pt modelId="{93656BF0-D416-CB49-A4DD-7D6A0B46694F}">
      <dgm:prSet phldrT="[Text]"/>
      <dgm:spPr/>
      <dgm:t>
        <a:bodyPr/>
        <a:lstStyle/>
        <a:p>
          <a:r>
            <a:rPr lang="en-US" dirty="0" smtClean="0"/>
            <a:t>Review</a:t>
          </a:r>
          <a:endParaRPr lang="en-US" dirty="0"/>
        </a:p>
      </dgm:t>
    </dgm:pt>
    <dgm:pt modelId="{8738A55C-0D0B-FD46-9BC1-964CBE0FB776}" type="parTrans" cxnId="{9010E1EA-FD86-294F-A139-E3837AF5ED3E}">
      <dgm:prSet/>
      <dgm:spPr/>
      <dgm:t>
        <a:bodyPr/>
        <a:lstStyle/>
        <a:p>
          <a:endParaRPr lang="en-US"/>
        </a:p>
      </dgm:t>
    </dgm:pt>
    <dgm:pt modelId="{07241C63-40A4-694C-B2B5-970E56B15859}" type="sibTrans" cxnId="{9010E1EA-FD86-294F-A139-E3837AF5ED3E}">
      <dgm:prSet/>
      <dgm:spPr>
        <a:solidFill>
          <a:schemeClr val="accent2">
            <a:lumMod val="75000"/>
          </a:schemeClr>
        </a:solidFill>
      </dgm:spPr>
      <dgm:t>
        <a:bodyPr/>
        <a:lstStyle/>
        <a:p>
          <a:endParaRPr lang="en-US"/>
        </a:p>
      </dgm:t>
    </dgm:pt>
    <dgm:pt modelId="{D6F51E7A-5D6F-3C44-AB0B-040809A237AB}">
      <dgm:prSet phldrT="[Text]"/>
      <dgm:spPr/>
      <dgm:t>
        <a:bodyPr/>
        <a:lstStyle/>
        <a:p>
          <a:r>
            <a:rPr lang="en-US" dirty="0" smtClean="0"/>
            <a:t>Implement</a:t>
          </a:r>
          <a:endParaRPr lang="en-US" dirty="0"/>
        </a:p>
      </dgm:t>
    </dgm:pt>
    <dgm:pt modelId="{748D24C0-CE80-7644-98C5-3B795CB816CE}" type="parTrans" cxnId="{82045DA8-E7C3-D942-847F-F53E3E04ADAB}">
      <dgm:prSet/>
      <dgm:spPr/>
      <dgm:t>
        <a:bodyPr/>
        <a:lstStyle/>
        <a:p>
          <a:endParaRPr lang="en-US"/>
        </a:p>
      </dgm:t>
    </dgm:pt>
    <dgm:pt modelId="{23B4AF27-6A68-B649-87A3-145CCD3A4506}" type="sibTrans" cxnId="{82045DA8-E7C3-D942-847F-F53E3E04ADAB}">
      <dgm:prSet/>
      <dgm:spPr>
        <a:solidFill>
          <a:srgbClr val="FF0000"/>
        </a:solidFill>
      </dgm:spPr>
      <dgm:t>
        <a:bodyPr/>
        <a:lstStyle/>
        <a:p>
          <a:endParaRPr lang="en-US"/>
        </a:p>
      </dgm:t>
    </dgm:pt>
    <dgm:pt modelId="{A1CAA32D-D707-A849-87CD-60FFDC34D1F3}">
      <dgm:prSet phldrT="[Text]"/>
      <dgm:spPr/>
      <dgm:t>
        <a:bodyPr/>
        <a:lstStyle/>
        <a:p>
          <a:r>
            <a:rPr lang="en-US" dirty="0" smtClean="0"/>
            <a:t>Review</a:t>
          </a:r>
          <a:endParaRPr lang="en-US" dirty="0"/>
        </a:p>
      </dgm:t>
    </dgm:pt>
    <dgm:pt modelId="{1B2835E9-20F7-5547-8485-F5043A0EE388}" type="parTrans" cxnId="{82A66E8A-FDB4-0C49-B1C9-DE46BDBC7884}">
      <dgm:prSet/>
      <dgm:spPr/>
      <dgm:t>
        <a:bodyPr/>
        <a:lstStyle/>
        <a:p>
          <a:endParaRPr lang="en-US"/>
        </a:p>
      </dgm:t>
    </dgm:pt>
    <dgm:pt modelId="{D22E6A90-09DA-3449-9F95-E3C71BE26012}" type="sibTrans" cxnId="{82A66E8A-FDB4-0C49-B1C9-DE46BDBC7884}">
      <dgm:prSet/>
      <dgm:spPr>
        <a:solidFill>
          <a:schemeClr val="accent5"/>
        </a:solidFill>
      </dgm:spPr>
      <dgm:t>
        <a:bodyPr/>
        <a:lstStyle/>
        <a:p>
          <a:endParaRPr lang="en-US"/>
        </a:p>
      </dgm:t>
    </dgm:pt>
    <dgm:pt modelId="{EC645641-7282-634D-B1BC-5FEB5A26C174}">
      <dgm:prSet phldrT="[Text]"/>
      <dgm:spPr/>
      <dgm:t>
        <a:bodyPr/>
        <a:lstStyle/>
        <a:p>
          <a:r>
            <a:rPr lang="en-US" dirty="0" smtClean="0"/>
            <a:t>Implement</a:t>
          </a:r>
          <a:endParaRPr lang="en-US" dirty="0"/>
        </a:p>
      </dgm:t>
    </dgm:pt>
    <dgm:pt modelId="{D1315480-B400-6349-A731-025B8E7C71A6}" type="sibTrans" cxnId="{69F067A2-FEB5-0649-9C63-DA3DEF8568F7}">
      <dgm:prSet/>
      <dgm:spPr>
        <a:solidFill>
          <a:schemeClr val="bg2">
            <a:lumMod val="50000"/>
          </a:schemeClr>
        </a:solidFill>
      </dgm:spPr>
      <dgm:t>
        <a:bodyPr/>
        <a:lstStyle/>
        <a:p>
          <a:endParaRPr lang="en-US"/>
        </a:p>
      </dgm:t>
    </dgm:pt>
    <dgm:pt modelId="{C8C1F588-F5D1-AA47-A443-CA475825E2B1}" type="parTrans" cxnId="{69F067A2-FEB5-0649-9C63-DA3DEF8568F7}">
      <dgm:prSet/>
      <dgm:spPr/>
      <dgm:t>
        <a:bodyPr/>
        <a:lstStyle/>
        <a:p>
          <a:endParaRPr lang="en-US"/>
        </a:p>
      </dgm:t>
    </dgm:pt>
    <dgm:pt modelId="{B8E8505D-8144-9841-8A6B-0CBD9F68B8EE}">
      <dgm:prSet phldrT="[Text]"/>
      <dgm:spPr/>
      <dgm:t>
        <a:bodyPr/>
        <a:lstStyle/>
        <a:p>
          <a:r>
            <a:rPr lang="en-US" dirty="0" smtClean="0"/>
            <a:t>Plan</a:t>
          </a:r>
          <a:endParaRPr lang="en-US" dirty="0"/>
        </a:p>
      </dgm:t>
    </dgm:pt>
    <dgm:pt modelId="{7083BD8B-E170-CF44-AA63-2E49E13F5ADF}" type="sibTrans" cxnId="{01A51D4E-3278-B44C-A3F4-7DD6FAFAC998}">
      <dgm:prSet/>
      <dgm:spPr>
        <a:solidFill>
          <a:schemeClr val="accent4">
            <a:lumMod val="75000"/>
          </a:schemeClr>
        </a:solidFill>
      </dgm:spPr>
      <dgm:t>
        <a:bodyPr/>
        <a:lstStyle/>
        <a:p>
          <a:endParaRPr lang="en-US"/>
        </a:p>
      </dgm:t>
    </dgm:pt>
    <dgm:pt modelId="{43CAAFB3-4563-4B4E-A2C7-93DC52BDE4A8}" type="parTrans" cxnId="{01A51D4E-3278-B44C-A3F4-7DD6FAFAC998}">
      <dgm:prSet/>
      <dgm:spPr/>
      <dgm:t>
        <a:bodyPr/>
        <a:lstStyle/>
        <a:p>
          <a:endParaRPr lang="en-US"/>
        </a:p>
      </dgm:t>
    </dgm:pt>
    <dgm:pt modelId="{F1ECE327-F9B8-AD45-B73E-3EFC40785801}" type="pres">
      <dgm:prSet presAssocID="{F780D6CF-9562-2140-A09F-D4066BBAFEE6}" presName="cycle" presStyleCnt="0">
        <dgm:presLayoutVars>
          <dgm:dir/>
          <dgm:resizeHandles val="exact"/>
        </dgm:presLayoutVars>
      </dgm:prSet>
      <dgm:spPr/>
      <dgm:t>
        <a:bodyPr/>
        <a:lstStyle/>
        <a:p>
          <a:endParaRPr lang="en-US"/>
        </a:p>
      </dgm:t>
    </dgm:pt>
    <dgm:pt modelId="{483D9A22-99CD-4647-B631-9755AF687C2E}" type="pres">
      <dgm:prSet presAssocID="{B8E8505D-8144-9841-8A6B-0CBD9F68B8EE}" presName="dummy" presStyleCnt="0"/>
      <dgm:spPr/>
    </dgm:pt>
    <dgm:pt modelId="{DEF9E210-B0F1-E649-8D2F-4A9987913828}" type="pres">
      <dgm:prSet presAssocID="{B8E8505D-8144-9841-8A6B-0CBD9F68B8EE}" presName="node" presStyleLbl="revTx" presStyleIdx="0" presStyleCnt="5">
        <dgm:presLayoutVars>
          <dgm:bulletEnabled val="1"/>
        </dgm:presLayoutVars>
      </dgm:prSet>
      <dgm:spPr/>
      <dgm:t>
        <a:bodyPr/>
        <a:lstStyle/>
        <a:p>
          <a:endParaRPr lang="en-US"/>
        </a:p>
      </dgm:t>
    </dgm:pt>
    <dgm:pt modelId="{48C68B86-27C6-3A45-A522-E583445BB201}" type="pres">
      <dgm:prSet presAssocID="{7083BD8B-E170-CF44-AA63-2E49E13F5ADF}" presName="sibTrans" presStyleLbl="node1" presStyleIdx="0" presStyleCnt="5"/>
      <dgm:spPr/>
      <dgm:t>
        <a:bodyPr/>
        <a:lstStyle/>
        <a:p>
          <a:endParaRPr lang="en-US"/>
        </a:p>
      </dgm:t>
    </dgm:pt>
    <dgm:pt modelId="{040B0020-FEA2-5F4C-B997-2121B882B3D1}" type="pres">
      <dgm:prSet presAssocID="{EC645641-7282-634D-B1BC-5FEB5A26C174}" presName="dummy" presStyleCnt="0"/>
      <dgm:spPr/>
    </dgm:pt>
    <dgm:pt modelId="{0CF5817D-2C4B-4647-A9A9-81B8B580184C}" type="pres">
      <dgm:prSet presAssocID="{EC645641-7282-634D-B1BC-5FEB5A26C174}" presName="node" presStyleLbl="revTx" presStyleIdx="1" presStyleCnt="5">
        <dgm:presLayoutVars>
          <dgm:bulletEnabled val="1"/>
        </dgm:presLayoutVars>
      </dgm:prSet>
      <dgm:spPr/>
      <dgm:t>
        <a:bodyPr/>
        <a:lstStyle/>
        <a:p>
          <a:endParaRPr lang="en-US"/>
        </a:p>
      </dgm:t>
    </dgm:pt>
    <dgm:pt modelId="{ED30B17C-BCA9-564A-BE53-02C42B6E3A0B}" type="pres">
      <dgm:prSet presAssocID="{D1315480-B400-6349-A731-025B8E7C71A6}" presName="sibTrans" presStyleLbl="node1" presStyleIdx="1" presStyleCnt="5"/>
      <dgm:spPr/>
      <dgm:t>
        <a:bodyPr/>
        <a:lstStyle/>
        <a:p>
          <a:endParaRPr lang="en-US"/>
        </a:p>
      </dgm:t>
    </dgm:pt>
    <dgm:pt modelId="{F92870AD-3739-2D4E-8B47-0B403FCFA34C}" type="pres">
      <dgm:prSet presAssocID="{93656BF0-D416-CB49-A4DD-7D6A0B46694F}" presName="dummy" presStyleCnt="0"/>
      <dgm:spPr/>
    </dgm:pt>
    <dgm:pt modelId="{6C23E92C-33D9-BF4B-BC43-43761F1D2B9D}" type="pres">
      <dgm:prSet presAssocID="{93656BF0-D416-CB49-A4DD-7D6A0B46694F}" presName="node" presStyleLbl="revTx" presStyleIdx="2" presStyleCnt="5">
        <dgm:presLayoutVars>
          <dgm:bulletEnabled val="1"/>
        </dgm:presLayoutVars>
      </dgm:prSet>
      <dgm:spPr/>
      <dgm:t>
        <a:bodyPr/>
        <a:lstStyle/>
        <a:p>
          <a:endParaRPr lang="en-US"/>
        </a:p>
      </dgm:t>
    </dgm:pt>
    <dgm:pt modelId="{CF904383-3BD7-5142-BDD6-D30862F40B30}" type="pres">
      <dgm:prSet presAssocID="{07241C63-40A4-694C-B2B5-970E56B15859}" presName="sibTrans" presStyleLbl="node1" presStyleIdx="2" presStyleCnt="5"/>
      <dgm:spPr/>
      <dgm:t>
        <a:bodyPr/>
        <a:lstStyle/>
        <a:p>
          <a:endParaRPr lang="en-US"/>
        </a:p>
      </dgm:t>
    </dgm:pt>
    <dgm:pt modelId="{61C2F1C4-A5BD-2B42-AF60-A64EB421BD66}" type="pres">
      <dgm:prSet presAssocID="{D6F51E7A-5D6F-3C44-AB0B-040809A237AB}" presName="dummy" presStyleCnt="0"/>
      <dgm:spPr/>
    </dgm:pt>
    <dgm:pt modelId="{CD188B6A-BAE8-2D45-9AF1-5468F3A1B25E}" type="pres">
      <dgm:prSet presAssocID="{D6F51E7A-5D6F-3C44-AB0B-040809A237AB}" presName="node" presStyleLbl="revTx" presStyleIdx="3" presStyleCnt="5">
        <dgm:presLayoutVars>
          <dgm:bulletEnabled val="1"/>
        </dgm:presLayoutVars>
      </dgm:prSet>
      <dgm:spPr/>
      <dgm:t>
        <a:bodyPr/>
        <a:lstStyle/>
        <a:p>
          <a:endParaRPr lang="en-US"/>
        </a:p>
      </dgm:t>
    </dgm:pt>
    <dgm:pt modelId="{9A0130E0-334C-1948-92E7-423F2D7DDA57}" type="pres">
      <dgm:prSet presAssocID="{23B4AF27-6A68-B649-87A3-145CCD3A4506}" presName="sibTrans" presStyleLbl="node1" presStyleIdx="3" presStyleCnt="5" custScaleX="92570" custScaleY="98788"/>
      <dgm:spPr/>
      <dgm:t>
        <a:bodyPr/>
        <a:lstStyle/>
        <a:p>
          <a:endParaRPr lang="en-US"/>
        </a:p>
      </dgm:t>
    </dgm:pt>
    <dgm:pt modelId="{80222A4D-22E6-BE45-84B0-4BAE3C2F4F2D}" type="pres">
      <dgm:prSet presAssocID="{A1CAA32D-D707-A849-87CD-60FFDC34D1F3}" presName="dummy" presStyleCnt="0"/>
      <dgm:spPr/>
    </dgm:pt>
    <dgm:pt modelId="{3C65AF54-3C3B-4141-95A1-A9D300DFB41C}" type="pres">
      <dgm:prSet presAssocID="{A1CAA32D-D707-A849-87CD-60FFDC34D1F3}" presName="node" presStyleLbl="revTx" presStyleIdx="4" presStyleCnt="5">
        <dgm:presLayoutVars>
          <dgm:bulletEnabled val="1"/>
        </dgm:presLayoutVars>
      </dgm:prSet>
      <dgm:spPr/>
      <dgm:t>
        <a:bodyPr/>
        <a:lstStyle/>
        <a:p>
          <a:endParaRPr lang="en-US"/>
        </a:p>
      </dgm:t>
    </dgm:pt>
    <dgm:pt modelId="{5B0989D0-D7E6-A648-8FAD-8018B8F4514D}" type="pres">
      <dgm:prSet presAssocID="{D22E6A90-09DA-3449-9F95-E3C71BE26012}" presName="sibTrans" presStyleLbl="node1" presStyleIdx="4" presStyleCnt="5" custLinFactNeighborY="0"/>
      <dgm:spPr/>
      <dgm:t>
        <a:bodyPr/>
        <a:lstStyle/>
        <a:p>
          <a:endParaRPr lang="en-US"/>
        </a:p>
      </dgm:t>
    </dgm:pt>
  </dgm:ptLst>
  <dgm:cxnLst>
    <dgm:cxn modelId="{686E3776-6DFB-A14C-98EE-B52CED12871A}" type="presOf" srcId="{7083BD8B-E170-CF44-AA63-2E49E13F5ADF}" destId="{48C68B86-27C6-3A45-A522-E583445BB201}" srcOrd="0" destOrd="0" presId="urn:microsoft.com/office/officeart/2005/8/layout/cycle1"/>
    <dgm:cxn modelId="{DEE64F75-F11E-C84B-A339-603F3DBB5230}" type="presOf" srcId="{D1315480-B400-6349-A731-025B8E7C71A6}" destId="{ED30B17C-BCA9-564A-BE53-02C42B6E3A0B}" srcOrd="0" destOrd="0" presId="urn:microsoft.com/office/officeart/2005/8/layout/cycle1"/>
    <dgm:cxn modelId="{7B3F7750-8ACF-3141-B201-DD322BFA0FD2}" type="presOf" srcId="{07241C63-40A4-694C-B2B5-970E56B15859}" destId="{CF904383-3BD7-5142-BDD6-D30862F40B30}" srcOrd="0" destOrd="0" presId="urn:microsoft.com/office/officeart/2005/8/layout/cycle1"/>
    <dgm:cxn modelId="{68F6383C-3536-9C4D-823E-0C7F1CDB3C59}" type="presOf" srcId="{D22E6A90-09DA-3449-9F95-E3C71BE26012}" destId="{5B0989D0-D7E6-A648-8FAD-8018B8F4514D}" srcOrd="0" destOrd="0" presId="urn:microsoft.com/office/officeart/2005/8/layout/cycle1"/>
    <dgm:cxn modelId="{82A66E8A-FDB4-0C49-B1C9-DE46BDBC7884}" srcId="{F780D6CF-9562-2140-A09F-D4066BBAFEE6}" destId="{A1CAA32D-D707-A849-87CD-60FFDC34D1F3}" srcOrd="4" destOrd="0" parTransId="{1B2835E9-20F7-5547-8485-F5043A0EE388}" sibTransId="{D22E6A90-09DA-3449-9F95-E3C71BE26012}"/>
    <dgm:cxn modelId="{3D8F5393-6183-BE44-883C-0A2C407741D4}" type="presOf" srcId="{D6F51E7A-5D6F-3C44-AB0B-040809A237AB}" destId="{CD188B6A-BAE8-2D45-9AF1-5468F3A1B25E}" srcOrd="0" destOrd="0" presId="urn:microsoft.com/office/officeart/2005/8/layout/cycle1"/>
    <dgm:cxn modelId="{830678AD-11C6-2040-8998-2FF8905A4F04}" type="presOf" srcId="{F780D6CF-9562-2140-A09F-D4066BBAFEE6}" destId="{F1ECE327-F9B8-AD45-B73E-3EFC40785801}" srcOrd="0" destOrd="0" presId="urn:microsoft.com/office/officeart/2005/8/layout/cycle1"/>
    <dgm:cxn modelId="{01A51D4E-3278-B44C-A3F4-7DD6FAFAC998}" srcId="{F780D6CF-9562-2140-A09F-D4066BBAFEE6}" destId="{B8E8505D-8144-9841-8A6B-0CBD9F68B8EE}" srcOrd="0" destOrd="0" parTransId="{43CAAFB3-4563-4B4E-A2C7-93DC52BDE4A8}" sibTransId="{7083BD8B-E170-CF44-AA63-2E49E13F5ADF}"/>
    <dgm:cxn modelId="{9010E1EA-FD86-294F-A139-E3837AF5ED3E}" srcId="{F780D6CF-9562-2140-A09F-D4066BBAFEE6}" destId="{93656BF0-D416-CB49-A4DD-7D6A0B46694F}" srcOrd="2" destOrd="0" parTransId="{8738A55C-0D0B-FD46-9BC1-964CBE0FB776}" sibTransId="{07241C63-40A4-694C-B2B5-970E56B15859}"/>
    <dgm:cxn modelId="{69F067A2-FEB5-0649-9C63-DA3DEF8568F7}" srcId="{F780D6CF-9562-2140-A09F-D4066BBAFEE6}" destId="{EC645641-7282-634D-B1BC-5FEB5A26C174}" srcOrd="1" destOrd="0" parTransId="{C8C1F588-F5D1-AA47-A443-CA475825E2B1}" sibTransId="{D1315480-B400-6349-A731-025B8E7C71A6}"/>
    <dgm:cxn modelId="{82045DA8-E7C3-D942-847F-F53E3E04ADAB}" srcId="{F780D6CF-9562-2140-A09F-D4066BBAFEE6}" destId="{D6F51E7A-5D6F-3C44-AB0B-040809A237AB}" srcOrd="3" destOrd="0" parTransId="{748D24C0-CE80-7644-98C5-3B795CB816CE}" sibTransId="{23B4AF27-6A68-B649-87A3-145CCD3A4506}"/>
    <dgm:cxn modelId="{1CF7E97B-D277-3648-AF02-0C48949C3C2D}" type="presOf" srcId="{23B4AF27-6A68-B649-87A3-145CCD3A4506}" destId="{9A0130E0-334C-1948-92E7-423F2D7DDA57}" srcOrd="0" destOrd="0" presId="urn:microsoft.com/office/officeart/2005/8/layout/cycle1"/>
    <dgm:cxn modelId="{9D383C70-6104-E045-BB40-1C3BFFDAC3BB}" type="presOf" srcId="{EC645641-7282-634D-B1BC-5FEB5A26C174}" destId="{0CF5817D-2C4B-4647-A9A9-81B8B580184C}" srcOrd="0" destOrd="0" presId="urn:microsoft.com/office/officeart/2005/8/layout/cycle1"/>
    <dgm:cxn modelId="{E09D7567-DEF3-AF44-B16C-919687FE973D}" type="presOf" srcId="{93656BF0-D416-CB49-A4DD-7D6A0B46694F}" destId="{6C23E92C-33D9-BF4B-BC43-43761F1D2B9D}" srcOrd="0" destOrd="0" presId="urn:microsoft.com/office/officeart/2005/8/layout/cycle1"/>
    <dgm:cxn modelId="{A56CC39E-F5CF-594E-86FB-A17254490742}" type="presOf" srcId="{A1CAA32D-D707-A849-87CD-60FFDC34D1F3}" destId="{3C65AF54-3C3B-4141-95A1-A9D300DFB41C}" srcOrd="0" destOrd="0" presId="urn:microsoft.com/office/officeart/2005/8/layout/cycle1"/>
    <dgm:cxn modelId="{E59D8303-266F-1C4D-857E-050DFBE0A80D}" type="presOf" srcId="{B8E8505D-8144-9841-8A6B-0CBD9F68B8EE}" destId="{DEF9E210-B0F1-E649-8D2F-4A9987913828}" srcOrd="0" destOrd="0" presId="urn:microsoft.com/office/officeart/2005/8/layout/cycle1"/>
    <dgm:cxn modelId="{89212615-2078-E347-9480-308A292C0325}" type="presParOf" srcId="{F1ECE327-F9B8-AD45-B73E-3EFC40785801}" destId="{483D9A22-99CD-4647-B631-9755AF687C2E}" srcOrd="0" destOrd="0" presId="urn:microsoft.com/office/officeart/2005/8/layout/cycle1"/>
    <dgm:cxn modelId="{E2C22D2D-4BCE-B74E-AA30-D0692D267016}" type="presParOf" srcId="{F1ECE327-F9B8-AD45-B73E-3EFC40785801}" destId="{DEF9E210-B0F1-E649-8D2F-4A9987913828}" srcOrd="1" destOrd="0" presId="urn:microsoft.com/office/officeart/2005/8/layout/cycle1"/>
    <dgm:cxn modelId="{EE3A79F9-C147-3842-A101-57F12B09A279}" type="presParOf" srcId="{F1ECE327-F9B8-AD45-B73E-3EFC40785801}" destId="{48C68B86-27C6-3A45-A522-E583445BB201}" srcOrd="2" destOrd="0" presId="urn:microsoft.com/office/officeart/2005/8/layout/cycle1"/>
    <dgm:cxn modelId="{556749F2-9DCA-F447-B553-2B8016F5A442}" type="presParOf" srcId="{F1ECE327-F9B8-AD45-B73E-3EFC40785801}" destId="{040B0020-FEA2-5F4C-B997-2121B882B3D1}" srcOrd="3" destOrd="0" presId="urn:microsoft.com/office/officeart/2005/8/layout/cycle1"/>
    <dgm:cxn modelId="{ECFC942F-0770-9A4C-9156-A992AE57FA0E}" type="presParOf" srcId="{F1ECE327-F9B8-AD45-B73E-3EFC40785801}" destId="{0CF5817D-2C4B-4647-A9A9-81B8B580184C}" srcOrd="4" destOrd="0" presId="urn:microsoft.com/office/officeart/2005/8/layout/cycle1"/>
    <dgm:cxn modelId="{AD8811F6-4183-0F4F-B24A-DF934A2C01EA}" type="presParOf" srcId="{F1ECE327-F9B8-AD45-B73E-3EFC40785801}" destId="{ED30B17C-BCA9-564A-BE53-02C42B6E3A0B}" srcOrd="5" destOrd="0" presId="urn:microsoft.com/office/officeart/2005/8/layout/cycle1"/>
    <dgm:cxn modelId="{0898C1DB-AFAF-BD42-BE82-62355C87A41D}" type="presParOf" srcId="{F1ECE327-F9B8-AD45-B73E-3EFC40785801}" destId="{F92870AD-3739-2D4E-8B47-0B403FCFA34C}" srcOrd="6" destOrd="0" presId="urn:microsoft.com/office/officeart/2005/8/layout/cycle1"/>
    <dgm:cxn modelId="{85D3C7B1-CF06-E74E-8B04-4BFF2E52AE48}" type="presParOf" srcId="{F1ECE327-F9B8-AD45-B73E-3EFC40785801}" destId="{6C23E92C-33D9-BF4B-BC43-43761F1D2B9D}" srcOrd="7" destOrd="0" presId="urn:microsoft.com/office/officeart/2005/8/layout/cycle1"/>
    <dgm:cxn modelId="{99A1146D-7B62-1F4C-9451-9BC2A2EDB7D0}" type="presParOf" srcId="{F1ECE327-F9B8-AD45-B73E-3EFC40785801}" destId="{CF904383-3BD7-5142-BDD6-D30862F40B30}" srcOrd="8" destOrd="0" presId="urn:microsoft.com/office/officeart/2005/8/layout/cycle1"/>
    <dgm:cxn modelId="{5E1AD968-F2CF-CD49-A605-589D6AC5F059}" type="presParOf" srcId="{F1ECE327-F9B8-AD45-B73E-3EFC40785801}" destId="{61C2F1C4-A5BD-2B42-AF60-A64EB421BD66}" srcOrd="9" destOrd="0" presId="urn:microsoft.com/office/officeart/2005/8/layout/cycle1"/>
    <dgm:cxn modelId="{C9F73FC7-74AD-BB44-BAE8-D52EE089AF5F}" type="presParOf" srcId="{F1ECE327-F9B8-AD45-B73E-3EFC40785801}" destId="{CD188B6A-BAE8-2D45-9AF1-5468F3A1B25E}" srcOrd="10" destOrd="0" presId="urn:microsoft.com/office/officeart/2005/8/layout/cycle1"/>
    <dgm:cxn modelId="{15B5FBB4-9CDE-A74D-9686-440550FF2A1E}" type="presParOf" srcId="{F1ECE327-F9B8-AD45-B73E-3EFC40785801}" destId="{9A0130E0-334C-1948-92E7-423F2D7DDA57}" srcOrd="11" destOrd="0" presId="urn:microsoft.com/office/officeart/2005/8/layout/cycle1"/>
    <dgm:cxn modelId="{32A11F79-DFBC-1D4E-B6CB-734C01D4CB20}" type="presParOf" srcId="{F1ECE327-F9B8-AD45-B73E-3EFC40785801}" destId="{80222A4D-22E6-BE45-84B0-4BAE3C2F4F2D}" srcOrd="12" destOrd="0" presId="urn:microsoft.com/office/officeart/2005/8/layout/cycle1"/>
    <dgm:cxn modelId="{6F4FCDAA-BE85-2E47-B7D1-BFD775EEF660}" type="presParOf" srcId="{F1ECE327-F9B8-AD45-B73E-3EFC40785801}" destId="{3C65AF54-3C3B-4141-95A1-A9D300DFB41C}" srcOrd="13" destOrd="0" presId="urn:microsoft.com/office/officeart/2005/8/layout/cycle1"/>
    <dgm:cxn modelId="{BA9701E9-50B4-FC4E-8A91-8A224507EAB3}" type="presParOf" srcId="{F1ECE327-F9B8-AD45-B73E-3EFC40785801}" destId="{5B0989D0-D7E6-A648-8FAD-8018B8F4514D}" srcOrd="14"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ＭＳ Ｐゴシック" charset="0"/>
                <a:cs typeface="ＭＳ Ｐゴシック" charset="0"/>
              </a:defRPr>
            </a:lvl1pPr>
          </a:lstStyle>
          <a:p>
            <a:pPr>
              <a:defRPr/>
            </a:pPr>
            <a:r>
              <a:rPr lang="en-US"/>
              <a:t>OCALI Parent Packaged Material</a:t>
            </a: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smtClean="0">
                <a:latin typeface="Arial" charset="0"/>
                <a:ea typeface="ＭＳ Ｐゴシック" charset="0"/>
                <a:cs typeface="ＭＳ Ｐゴシック" charset="0"/>
              </a:defRPr>
            </a:lvl1pPr>
          </a:lstStyle>
          <a:p>
            <a:pPr>
              <a:defRPr/>
            </a:pPr>
            <a:r>
              <a:rPr lang="en-US"/>
              <a:t>Transition Planning: Where to Begin?</a:t>
            </a:r>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dirty="0">
                <a:latin typeface="Arial" charset="0"/>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E9E331D-7FBB-45D8-BEF7-E51024128B60}" type="slidenum">
              <a:rPr lang="en-US"/>
              <a:pPr/>
              <a:t>‹#›</a:t>
            </a:fld>
            <a:endParaRPr lang="en-US"/>
          </a:p>
        </p:txBody>
      </p:sp>
    </p:spTree>
    <p:extLst>
      <p:ext uri="{BB962C8B-B14F-4D97-AF65-F5344CB8AC3E}">
        <p14:creationId xmlns:p14="http://schemas.microsoft.com/office/powerpoint/2010/main" val="3070289335"/>
      </p:ext>
    </p:extLst>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smtClean="0">
                <a:latin typeface="Arial"/>
                <a:ea typeface="+mn-ea"/>
                <a:cs typeface="+mn-cs"/>
              </a:defRPr>
            </a:lvl1pPr>
          </a:lstStyle>
          <a:p>
            <a:pPr>
              <a:defRPr/>
            </a:pPr>
            <a:r>
              <a:rPr lang="en-US"/>
              <a:t>OCALI Parent Packaged Material</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Arial"/>
                <a:ea typeface="ＭＳ Ｐゴシック" charset="0"/>
                <a:cs typeface="ＭＳ Ｐゴシック" charset="0"/>
              </a:defRPr>
            </a:lvl1pPr>
          </a:lstStyle>
          <a:p>
            <a:pPr>
              <a:defRPr/>
            </a:pPr>
            <a:r>
              <a:rPr lang="en-US"/>
              <a:t>Transition Planning: Where to Begin?</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6" name="Footer Placeholder 5"/>
          <p:cNvSpPr>
            <a:spLocks noGrp="1"/>
          </p:cNvSpPr>
          <p:nvPr>
            <p:ph type="ftr" sz="quarter" idx="4"/>
          </p:nvPr>
        </p:nvSpPr>
        <p:spPr>
          <a:xfrm>
            <a:off x="0" y="8658225"/>
            <a:ext cx="2971800" cy="457200"/>
          </a:xfrm>
          <a:prstGeom prst="rect">
            <a:avLst/>
          </a:prstGeom>
        </p:spPr>
        <p:txBody>
          <a:bodyPr vert="horz" lIns="91440" tIns="45720" rIns="91440" bIns="45720" rtlCol="0" anchor="b"/>
          <a:lstStyle>
            <a:lvl1pPr algn="ctr" fontAlgn="auto">
              <a:spcBef>
                <a:spcPts val="0"/>
              </a:spcBef>
              <a:spcAft>
                <a:spcPts val="0"/>
              </a:spcAft>
              <a:defRPr sz="1200" dirty="0">
                <a:latin typeface="Arial"/>
                <a:ea typeface="+mn-ea"/>
                <a:cs typeface="+mn-cs"/>
              </a:defRPr>
            </a:lvl1pPr>
          </a:lstStyle>
          <a:p>
            <a:pPr>
              <a:defRPr/>
            </a:pPr>
            <a:endParaRPr lang="en-US"/>
          </a:p>
        </p:txBody>
      </p:sp>
      <p:sp>
        <p:nvSpPr>
          <p:cNvPr id="9" name="Slide Number Placeholder 8"/>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dirty="0">
                <a:latin typeface="Arial" charset="0"/>
                <a:ea typeface="ＭＳ Ｐゴシック" charset="0"/>
                <a:cs typeface="ＭＳ Ｐゴシック" charset="0"/>
              </a:defRPr>
            </a:lvl1pPr>
          </a:lstStyle>
          <a:p>
            <a:pPr>
              <a:defRPr/>
            </a:pPr>
            <a:endParaRPr lang="en-US"/>
          </a:p>
        </p:txBody>
      </p:sp>
    </p:spTree>
    <p:extLst>
      <p:ext uri="{BB962C8B-B14F-4D97-AF65-F5344CB8AC3E}">
        <p14:creationId xmlns:p14="http://schemas.microsoft.com/office/powerpoint/2010/main" val="1406277978"/>
      </p:ext>
    </p:extLst>
  </p:cSld>
  <p:clrMap bg1="lt1" tx1="dk1" bg2="lt2" tx2="dk2" accent1="accent1" accent2="accent2" accent3="accent3" accent4="accent4" accent5="accent5" accent6="accent6" hlink="hlink" folHlink="folHlink"/>
  <p:hf ftr="0"/>
  <p:notesStyle>
    <a:lvl1pPr algn="l" defTabSz="457200" rtl="0" eaLnBrk="0" fontAlgn="base" hangingPunct="0">
      <a:spcBef>
        <a:spcPct val="30000"/>
      </a:spcBef>
      <a:spcAft>
        <a:spcPct val="0"/>
      </a:spcAft>
      <a:defRPr sz="1200" kern="1200">
        <a:solidFill>
          <a:schemeClr val="tx1"/>
        </a:solidFill>
        <a:latin typeface="Arial"/>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Arial"/>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Arial"/>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Arial"/>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Arial"/>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latin typeface="Calibri" pitchFamily="34" charset="0"/>
                <a:ea typeface="ＭＳ Ｐゴシック" pitchFamily="34" charset="-128"/>
              </a:rPr>
              <a:t>Welcome to the presentation on the basics of autism spectrum disorders or ASD. This presentation is part of the Ohio Center for Autism and Low Incidence</a:t>
            </a:r>
            <a:r>
              <a:rPr lang="en-US" altLang="en-US" smtClean="0">
                <a:latin typeface="Calibri" pitchFamily="34" charset="0"/>
                <a:ea typeface="ＭＳ Ｐゴシック" pitchFamily="34" charset="-128"/>
              </a:rPr>
              <a:t>’</a:t>
            </a:r>
            <a:r>
              <a:rPr lang="en-US" smtClean="0">
                <a:latin typeface="Calibri" pitchFamily="34" charset="0"/>
                <a:ea typeface="ＭＳ Ｐゴシック" pitchFamily="34" charset="-128"/>
              </a:rPr>
              <a:t>s (OCALI) Parent Packaged materials series; materials designed to be used by parents and parent groups to increase knowledge about topics important to families of those with disabilities. These materials were developed by the expert staff at OCALI with funding from the Ohio Department of Education, Office for Exceptional Children. For further information on all the parent packaged materials please contact Donna Owens, family and adult services administrator at OCALI, 614-410-0381 or donna_owens@ocali.org</a:t>
            </a:r>
          </a:p>
          <a:p>
            <a:endParaRPr lang="en-US" smtClean="0">
              <a:latin typeface="Arial" pitchFamily="34" charset="0"/>
              <a:ea typeface="ＭＳ Ｐゴシック" pitchFamily="34" charset="-128"/>
            </a:endParaRP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F48BACE-EC5A-4611-BE4C-A1D4A55FFD3A}" type="slidenum">
              <a:rPr lang="en-US" sz="1200" smtClean="0"/>
              <a:pPr eaLnBrk="1" hangingPunct="1"/>
              <a:t>1</a:t>
            </a:fld>
            <a:endParaRPr lang="en-US" sz="1200" smtClean="0"/>
          </a:p>
        </p:txBody>
      </p:sp>
      <p:sp>
        <p:nvSpPr>
          <p:cNvPr id="23556"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000" smtClean="0">
                <a:latin typeface="Arial" pitchFamily="34" charset="0"/>
                <a:ea typeface="ＭＳ Ｐゴシック" pitchFamily="34" charset="-128"/>
              </a:rPr>
              <a:t>These points refer to both the vision statement and the age 14 future planning statement of the IEP. </a:t>
            </a:r>
          </a:p>
          <a:p>
            <a:pPr eaLnBrk="1" hangingPunct="1">
              <a:spcBef>
                <a:spcPct val="0"/>
              </a:spcBef>
            </a:pPr>
            <a:r>
              <a:rPr lang="en-US" sz="1000" smtClean="0">
                <a:latin typeface="Arial" pitchFamily="34" charset="0"/>
                <a:ea typeface="ＭＳ Ｐゴシック" pitchFamily="34" charset="-128"/>
              </a:rPr>
              <a:t>Parents should take this step seriously and be ready to help the IEP team focus on the desired adult life of their son/daughter. </a:t>
            </a:r>
          </a:p>
          <a:p>
            <a:pPr eaLnBrk="1" hangingPunct="1">
              <a:spcBef>
                <a:spcPct val="0"/>
              </a:spcBef>
            </a:pPr>
            <a:r>
              <a:rPr lang="en-US" sz="1000" smtClean="0">
                <a:latin typeface="Arial" pitchFamily="34" charset="0"/>
                <a:ea typeface="ＭＳ Ｐゴシック" pitchFamily="34" charset="-128"/>
              </a:rPr>
              <a:t>The vision statement is part of the IEP from the first IEP that is written. It can, and should, change over time leading to the Age 14 Future Planning statement.</a:t>
            </a:r>
          </a:p>
          <a:p>
            <a:pPr eaLnBrk="1" hangingPunct="1">
              <a:spcBef>
                <a:spcPct val="0"/>
              </a:spcBef>
            </a:pPr>
            <a:r>
              <a:rPr lang="en-US" sz="1000" smtClean="0">
                <a:latin typeface="Arial" pitchFamily="34" charset="0"/>
                <a:ea typeface="ＭＳ Ｐゴシック" pitchFamily="34" charset="-128"/>
              </a:rPr>
              <a:t>Parents can make this </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statement</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 as long or as deep as they like in order to include all the important information. </a:t>
            </a:r>
          </a:p>
          <a:p>
            <a:pPr eaLnBrk="1" hangingPunct="1">
              <a:spcBef>
                <a:spcPct val="0"/>
              </a:spcBef>
            </a:pPr>
            <a:endParaRPr lang="en-US" sz="1000" smtClean="0">
              <a:latin typeface="Arial" pitchFamily="34" charset="0"/>
              <a:ea typeface="ＭＳ Ｐゴシック" pitchFamily="34" charset="-128"/>
            </a:endParaRPr>
          </a:p>
          <a:p>
            <a:pPr eaLnBrk="1" hangingPunct="1">
              <a:spcBef>
                <a:spcPct val="0"/>
              </a:spcBef>
            </a:pPr>
            <a:r>
              <a:rPr lang="en-US" sz="1000" smtClean="0">
                <a:latin typeface="Arial" pitchFamily="34" charset="0"/>
                <a:ea typeface="ＭＳ Ｐゴシック" pitchFamily="34" charset="-128"/>
              </a:rPr>
              <a:t>Sometimes it is hard to pull all this information together. That is when a tool can be helpful as a guide. The following slides offer a few tools to help craft the vision and future plans. </a:t>
            </a:r>
          </a:p>
        </p:txBody>
      </p:sp>
      <p:sp>
        <p:nvSpPr>
          <p:cNvPr id="419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2059F15-4993-444D-80D2-4A17BB15A4CA}" type="slidenum">
              <a:rPr lang="en-US" sz="1200" smtClean="0"/>
              <a:pPr eaLnBrk="1" hangingPunct="1"/>
              <a:t>11</a:t>
            </a:fld>
            <a:endParaRPr lang="en-US" sz="1200" smtClean="0"/>
          </a:p>
        </p:txBody>
      </p:sp>
      <p:sp>
        <p:nvSpPr>
          <p:cNvPr id="41988"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000" smtClean="0">
                <a:latin typeface="Arial" pitchFamily="34" charset="0"/>
                <a:ea typeface="ＭＳ Ｐゴシック" pitchFamily="34" charset="-128"/>
              </a:rPr>
              <a:t>While the entire IEP process is considered  a </a:t>
            </a:r>
            <a:r>
              <a:rPr lang="en-US"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person centered process</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 in the transition years it takes on more importance since the student</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 life as an adult it its focus. </a:t>
            </a:r>
          </a:p>
          <a:p>
            <a:pPr eaLnBrk="1" hangingPunct="1">
              <a:spcBef>
                <a:spcPct val="0"/>
              </a:spcBef>
            </a:pPr>
            <a:r>
              <a:rPr lang="en-US" sz="1000" smtClean="0">
                <a:latin typeface="Arial" pitchFamily="34" charset="0"/>
                <a:ea typeface="ＭＳ Ｐゴシック" pitchFamily="34" charset="-128"/>
              </a:rPr>
              <a:t>Read this definition and consider the power and motivation this type of process could create. </a:t>
            </a:r>
          </a:p>
        </p:txBody>
      </p:sp>
      <p:sp>
        <p:nvSpPr>
          <p:cNvPr id="440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D568EF3-AC23-49A3-BB37-B8EA88CCCDBD}" type="slidenum">
              <a:rPr lang="en-US" sz="1200" smtClean="0"/>
              <a:pPr eaLnBrk="1" hangingPunct="1"/>
              <a:t>12</a:t>
            </a:fld>
            <a:endParaRPr lang="en-US" sz="1200" smtClean="0"/>
          </a:p>
        </p:txBody>
      </p:sp>
      <p:sp>
        <p:nvSpPr>
          <p:cNvPr id="44036"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2C87554-C4F9-49A1-994C-29DC8DD18478}" type="slidenum">
              <a:rPr lang="en-US" sz="1200" smtClean="0"/>
              <a:pPr eaLnBrk="1" hangingPunct="1"/>
              <a:t>13</a:t>
            </a:fld>
            <a:endParaRPr lang="en-US" sz="1200" smtClean="0"/>
          </a:p>
        </p:txBody>
      </p:sp>
      <p:sp>
        <p:nvSpPr>
          <p:cNvPr id="4608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Here is a visual example of Person Centered Planning process. This one is called the MAPS, Making Action Plans. Review each step with the participants:</a:t>
            </a:r>
          </a:p>
          <a:p>
            <a:endParaRPr lang="en-US" sz="1000" smtClean="0">
              <a:latin typeface="Arial" pitchFamily="34" charset="0"/>
              <a:ea typeface="ＭＳ Ｐゴシック" pitchFamily="34" charset="-128"/>
            </a:endParaRPr>
          </a:p>
          <a:p>
            <a:r>
              <a:rPr lang="en-US" sz="1000" smtClean="0">
                <a:latin typeface="Arial" pitchFamily="34" charset="0"/>
                <a:ea typeface="ＭＳ Ｐゴシック" pitchFamily="34" charset="-128"/>
              </a:rPr>
              <a:t>Introductions:  Who is present and what is their relationship to the person? (For the purpose of the MAPS process, there are more than school and agency personnel who attend.</a:t>
            </a:r>
          </a:p>
          <a:p>
            <a:r>
              <a:rPr lang="en-US" sz="1000" smtClean="0">
                <a:latin typeface="Arial" pitchFamily="34" charset="0"/>
                <a:ea typeface="ＭＳ Ｐゴシック" pitchFamily="34" charset="-128"/>
              </a:rPr>
              <a:t>Description of MAPS process:  The Facilitator explains the process to participants</a:t>
            </a:r>
          </a:p>
          <a:p>
            <a:r>
              <a:rPr lang="en-US" sz="1000" smtClean="0">
                <a:latin typeface="Arial" pitchFamily="34" charset="0"/>
                <a:ea typeface="ＭＳ Ｐゴシック" pitchFamily="34" charset="-128"/>
              </a:rPr>
              <a:t>The Story:  What is this person</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s story? Their history?</a:t>
            </a:r>
          </a:p>
          <a:p>
            <a:r>
              <a:rPr lang="en-US" sz="1000" smtClean="0">
                <a:latin typeface="Arial" pitchFamily="34" charset="0"/>
                <a:ea typeface="ＭＳ Ｐゴシック" pitchFamily="34" charset="-128"/>
              </a:rPr>
              <a:t>The Dream:  What is this person</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s dream?</a:t>
            </a:r>
          </a:p>
          <a:p>
            <a:r>
              <a:rPr lang="en-US" sz="1000" smtClean="0">
                <a:latin typeface="Arial" pitchFamily="34" charset="0"/>
                <a:ea typeface="ＭＳ Ｐゴシック" pitchFamily="34" charset="-128"/>
              </a:rPr>
              <a:t>The Nightmare:  What is this person</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s nightmare, their fear, the worst outcome for their life?</a:t>
            </a:r>
          </a:p>
          <a:p>
            <a:r>
              <a:rPr lang="en-US" sz="1000" smtClean="0">
                <a:latin typeface="Arial" pitchFamily="34" charset="0"/>
                <a:ea typeface="ＭＳ Ｐゴシック" pitchFamily="34" charset="-128"/>
              </a:rPr>
              <a:t>Brainstorm: Who is this person, their characteristics, their qualities?</a:t>
            </a:r>
          </a:p>
          <a:p>
            <a:r>
              <a:rPr lang="en-US" sz="1000" smtClean="0">
                <a:latin typeface="Arial" pitchFamily="34" charset="0"/>
                <a:ea typeface="ＭＳ Ｐゴシック" pitchFamily="34" charset="-128"/>
              </a:rPr>
              <a:t>Strengths: What are this person</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s strengths, gifts, and talents?</a:t>
            </a:r>
          </a:p>
          <a:p>
            <a:r>
              <a:rPr lang="en-US" sz="1000" smtClean="0">
                <a:latin typeface="Arial" pitchFamily="34" charset="0"/>
                <a:ea typeface="ＭＳ Ｐゴシック" pitchFamily="34" charset="-128"/>
              </a:rPr>
              <a:t>Needs:  What does this person need and what must be done to meet those needs?</a:t>
            </a:r>
          </a:p>
          <a:p>
            <a:r>
              <a:rPr lang="en-US" sz="1000" smtClean="0">
                <a:latin typeface="Arial" pitchFamily="34" charset="0"/>
                <a:ea typeface="ＭＳ Ｐゴシック" pitchFamily="34" charset="-128"/>
              </a:rPr>
              <a:t>Action Plan:  What is the Plan of Action to avoid the Nightmare and to make the Dream come true?</a:t>
            </a:r>
          </a:p>
          <a:p>
            <a:endParaRPr lang="en-US" sz="1000" smtClean="0">
              <a:latin typeface="Arial" pitchFamily="34" charset="0"/>
              <a:ea typeface="ＭＳ Ｐゴシック" pitchFamily="34" charset="-128"/>
            </a:endParaRPr>
          </a:p>
          <a:p>
            <a:r>
              <a:rPr lang="en-US" sz="1000" smtClean="0">
                <a:latin typeface="Arial" pitchFamily="34" charset="0"/>
                <a:ea typeface="ＭＳ Ｐゴシック" pitchFamily="34" charset="-128"/>
              </a:rPr>
              <a:t>While this team may not meet with the Facilitator again, the group that is committed to supporting this person</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s dream will meet periodically to assess where things are, brainstorm what can be done next, and continue with short term plans to make the dream come true.</a:t>
            </a:r>
          </a:p>
        </p:txBody>
      </p:sp>
      <p:sp>
        <p:nvSpPr>
          <p:cNvPr id="46084"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000" smtClean="0">
                <a:latin typeface="Arial" pitchFamily="34" charset="0"/>
                <a:ea typeface="ＭＳ Ｐゴシック" pitchFamily="34" charset="-128"/>
              </a:rPr>
              <a:t>This tool is simply a list of questions to help stimulate thoughts and discussion. It is available free on the web at the address included. </a:t>
            </a:r>
          </a:p>
          <a:p>
            <a:pPr eaLnBrk="1" hangingPunct="1">
              <a:spcBef>
                <a:spcPct val="0"/>
              </a:spcBef>
            </a:pPr>
            <a:r>
              <a:rPr lang="en-US" sz="1000" smtClean="0">
                <a:latin typeface="Arial" pitchFamily="34" charset="0"/>
                <a:ea typeface="ＭＳ Ｐゴシック" pitchFamily="34" charset="-128"/>
              </a:rPr>
              <a:t>The following slides show the list of questions. You may not be able to read each question, but it gives you a general idea. If you have access to the web, you may go to the web and show this document. Or , print it off ahead of time and give as a handout. </a:t>
            </a:r>
          </a:p>
        </p:txBody>
      </p:sp>
      <p:sp>
        <p:nvSpPr>
          <p:cNvPr id="48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8C0DE53-1E15-4E16-9F53-B356FB7068C4}" type="slidenum">
              <a:rPr lang="en-US" sz="1200" smtClean="0"/>
              <a:pPr eaLnBrk="1" hangingPunct="1"/>
              <a:t>14</a:t>
            </a:fld>
            <a:endParaRPr lang="en-US" sz="1200" smtClean="0"/>
          </a:p>
        </p:txBody>
      </p:sp>
      <p:sp>
        <p:nvSpPr>
          <p:cNvPr id="48132"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latin typeface="Arial" pitchFamily="34" charset="0"/>
                <a:ea typeface="ＭＳ Ｐゴシック" pitchFamily="34" charset="-128"/>
              </a:rPr>
              <a:t>This is the way this resource is organized. The questions guide the family</a:t>
            </a:r>
            <a:r>
              <a:rPr lang="en-US" altLang="en-US" smtClean="0">
                <a:latin typeface="Arial" pitchFamily="34" charset="0"/>
                <a:ea typeface="ＭＳ Ｐゴシック" pitchFamily="34" charset="-128"/>
              </a:rPr>
              <a:t>’</a:t>
            </a:r>
            <a:r>
              <a:rPr lang="en-US" smtClean="0">
                <a:latin typeface="Arial" pitchFamily="34" charset="0"/>
                <a:ea typeface="ＭＳ Ｐゴシック" pitchFamily="34" charset="-128"/>
              </a:rPr>
              <a:t>s planning process.</a:t>
            </a:r>
          </a:p>
        </p:txBody>
      </p:sp>
      <p:sp>
        <p:nvSpPr>
          <p:cNvPr id="50179"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D4E0CFD-0930-4066-A6C1-09FB465B3FF8}" type="slidenum">
              <a:rPr lang="en-US" sz="1200" smtClean="0"/>
              <a:pPr eaLnBrk="1" hangingPunct="1"/>
              <a:t>16</a:t>
            </a:fld>
            <a:endParaRPr lang="en-US" sz="1200" smtClean="0"/>
          </a:p>
        </p:txBody>
      </p:sp>
      <p:sp>
        <p:nvSpPr>
          <p:cNvPr id="52226"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latin typeface="Arial" pitchFamily="34" charset="0"/>
                <a:ea typeface="ＭＳ Ｐゴシック" pitchFamily="34" charset="-128"/>
              </a:rPr>
              <a:t>These are additional questions that are important to consider.</a:t>
            </a:r>
          </a:p>
        </p:txBody>
      </p:sp>
      <p:sp>
        <p:nvSpPr>
          <p:cNvPr id="5222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fld id="{FFE88A33-012A-4B78-AB6C-ED85DE7CBD5B}" type="slidenum">
              <a:rPr lang="en-US" sz="1200"/>
              <a:pPr algn="r" eaLnBrk="1" hangingPunct="1"/>
              <a:t>16</a:t>
            </a:fld>
            <a:endParaRPr lang="en-US" sz="1200"/>
          </a:p>
        </p:txBody>
      </p:sp>
      <p:sp>
        <p:nvSpPr>
          <p:cNvPr id="52229"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A64F1CF-9498-439A-9DAB-AA420B33EF32}" type="slidenum">
              <a:rPr lang="en-US" sz="1200" smtClean="0"/>
              <a:pPr eaLnBrk="1" hangingPunct="1"/>
              <a:t>17</a:t>
            </a:fld>
            <a:endParaRPr lang="en-US" sz="1200" smtClean="0"/>
          </a:p>
        </p:txBody>
      </p:sp>
      <p:sp>
        <p:nvSpPr>
          <p:cNvPr id="54274"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000" smtClean="0">
                <a:latin typeface="Arial" pitchFamily="34" charset="0"/>
                <a:ea typeface="ＭＳ Ｐゴシック" pitchFamily="34" charset="-128"/>
              </a:rPr>
              <a:t>FACILITATOR - After reviewing the slides and asking the previous leading questions (on slide 6) …. lead a small discussion as the parents feel comfortable. Does not need to be more than a few minutes . </a:t>
            </a:r>
          </a:p>
          <a:p>
            <a:pPr eaLnBrk="1" hangingPunct="1">
              <a:spcBef>
                <a:spcPct val="0"/>
              </a:spcBef>
            </a:pPr>
            <a:r>
              <a:rPr lang="en-US" sz="1000" smtClean="0">
                <a:latin typeface="Arial" pitchFamily="34" charset="0"/>
                <a:ea typeface="ＭＳ Ｐゴシック" pitchFamily="34" charset="-128"/>
              </a:rPr>
              <a:t>Then move to a connector statement:</a:t>
            </a:r>
          </a:p>
          <a:p>
            <a:pPr eaLnBrk="1" hangingPunct="1">
              <a:spcBef>
                <a:spcPct val="0"/>
              </a:spcBef>
            </a:pP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Does it seem overwhelming at times? For most families it is overwhelming. There are other resources and processes that can help families and individuals answer these questions. Let</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 look at some of those processes and tools</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 </a:t>
            </a:r>
          </a:p>
          <a:p>
            <a:pPr eaLnBrk="1" hangingPunct="1">
              <a:spcBef>
                <a:spcPct val="0"/>
              </a:spcBef>
            </a:pPr>
            <a:endParaRPr lang="en-US" smtClean="0">
              <a:latin typeface="Arial" pitchFamily="34" charset="0"/>
              <a:ea typeface="ＭＳ Ｐゴシック" pitchFamily="34" charset="-128"/>
            </a:endParaRPr>
          </a:p>
        </p:txBody>
      </p:sp>
      <p:sp>
        <p:nvSpPr>
          <p:cNvPr id="5427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fld id="{9870C9D8-5973-4CE3-A492-2310AB565F9F}" type="slidenum">
              <a:rPr lang="en-US" sz="1200"/>
              <a:pPr algn="r" eaLnBrk="1" hangingPunct="1"/>
              <a:t>17</a:t>
            </a:fld>
            <a:endParaRPr lang="en-US" sz="1200"/>
          </a:p>
        </p:txBody>
      </p:sp>
      <p:sp>
        <p:nvSpPr>
          <p:cNvPr id="54277"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000" smtClean="0">
                <a:latin typeface="Arial" pitchFamily="34" charset="0"/>
                <a:ea typeface="ＭＳ Ｐゴシック" pitchFamily="34" charset="-128"/>
              </a:rPr>
              <a:t>From the beginning of the process, the parents and student are key to making sure the team is focused on adult goals that are motivating and that align with the student</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 skills and talents. If the vision of the future is individualized and clear, the rest of the plan and the IEP will support movement in that direction. However, if the vision is generic, lacks meaning or is crafted without thoughtful consideration then the rest of the activities that take place will also be pointed in the wrong direction. </a:t>
            </a:r>
          </a:p>
          <a:p>
            <a:pPr eaLnBrk="1" hangingPunct="1">
              <a:spcBef>
                <a:spcPct val="0"/>
              </a:spcBef>
            </a:pPr>
            <a:endParaRPr lang="en-US" sz="1000" smtClean="0">
              <a:latin typeface="Arial" pitchFamily="34" charset="0"/>
              <a:ea typeface="ＭＳ Ｐゴシック" pitchFamily="34" charset="-128"/>
            </a:endParaRPr>
          </a:p>
          <a:p>
            <a:pPr eaLnBrk="1" hangingPunct="1">
              <a:spcBef>
                <a:spcPct val="0"/>
              </a:spcBef>
            </a:pPr>
            <a:r>
              <a:rPr lang="en-US" sz="1000" smtClean="0">
                <a:latin typeface="Arial" pitchFamily="34" charset="0"/>
                <a:ea typeface="ＭＳ Ｐゴシック" pitchFamily="34" charset="-128"/>
              </a:rPr>
              <a:t>Never make the vision or future planning an afterthought. </a:t>
            </a:r>
          </a:p>
          <a:p>
            <a:pPr eaLnBrk="1" hangingPunct="1">
              <a:spcBef>
                <a:spcPct val="0"/>
              </a:spcBef>
            </a:pPr>
            <a:r>
              <a:rPr lang="en-US" sz="1000" smtClean="0">
                <a:latin typeface="Arial" pitchFamily="34" charset="0"/>
                <a:ea typeface="ＭＳ Ｐゴシック" pitchFamily="34" charset="-128"/>
              </a:rPr>
              <a:t>Do not rush through this process</a:t>
            </a:r>
          </a:p>
          <a:p>
            <a:pPr eaLnBrk="1" hangingPunct="1">
              <a:spcBef>
                <a:spcPct val="0"/>
              </a:spcBef>
            </a:pPr>
            <a:r>
              <a:rPr lang="en-US" sz="1000" smtClean="0">
                <a:latin typeface="Arial" pitchFamily="34" charset="0"/>
                <a:ea typeface="ＭＳ Ｐゴシック" pitchFamily="34" charset="-128"/>
              </a:rPr>
              <a:t>Never trivialize this step. </a:t>
            </a:r>
          </a:p>
          <a:p>
            <a:pPr eaLnBrk="1" hangingPunct="1">
              <a:spcBef>
                <a:spcPct val="0"/>
              </a:spcBef>
            </a:pPr>
            <a:endParaRPr lang="en-US" smtClean="0">
              <a:latin typeface="Arial" pitchFamily="34" charset="0"/>
              <a:ea typeface="ＭＳ Ｐゴシック" pitchFamily="34" charset="-128"/>
            </a:endParaRPr>
          </a:p>
        </p:txBody>
      </p:sp>
      <p:sp>
        <p:nvSpPr>
          <p:cNvPr id="563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54BC5AD-D7FA-4E27-84C2-E28CFB75D289}" type="slidenum">
              <a:rPr lang="en-US" sz="1200" smtClean="0"/>
              <a:pPr eaLnBrk="1" hangingPunct="1"/>
              <a:t>18</a:t>
            </a:fld>
            <a:endParaRPr lang="en-US" sz="1200" smtClean="0"/>
          </a:p>
        </p:txBody>
      </p:sp>
      <p:sp>
        <p:nvSpPr>
          <p:cNvPr id="56324"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latin typeface="Arial" pitchFamily="34" charset="0"/>
              <a:ea typeface="ＭＳ Ｐゴシック" pitchFamily="34" charset="-128"/>
            </a:endParaRPr>
          </a:p>
        </p:txBody>
      </p:sp>
      <p:sp>
        <p:nvSpPr>
          <p:cNvPr id="58371"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The next step is Goal Development. Transition goals are developed AFTER considering the future plans and vision. The IEP team may need to gather more information to help craft a specific goal. That process is  called </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Age Appropriate Transition Assessment</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 which we will discuss in a few minutes.</a:t>
            </a:r>
          </a:p>
        </p:txBody>
      </p:sp>
      <p:sp>
        <p:nvSpPr>
          <p:cNvPr id="604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196B290-866C-4CD1-B0C4-4DE5E0796B2B}" type="slidenum">
              <a:rPr lang="en-US" sz="1200" smtClean="0"/>
              <a:pPr eaLnBrk="1" hangingPunct="1"/>
              <a:t>20</a:t>
            </a:fld>
            <a:endParaRPr lang="en-US" sz="1200" smtClean="0"/>
          </a:p>
        </p:txBody>
      </p:sp>
      <p:sp>
        <p:nvSpPr>
          <p:cNvPr id="60420"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p:txBody>
          <a:bodyPr/>
          <a:lstStyle/>
          <a:p>
            <a:pPr>
              <a:defRPr/>
            </a:pPr>
            <a:r>
              <a:rPr lang="en-US"/>
              <a:t>OCALI Parent Packaged Material</a:t>
            </a:r>
            <a:endParaRPr lang="en-US" dirty="0"/>
          </a:p>
        </p:txBody>
      </p:sp>
      <p:sp>
        <p:nvSpPr>
          <p:cNvPr id="16387" name="Rectangle 6"/>
          <p:cNvSpPr>
            <a:spLocks noGrp="1" noChangeArrowheads="1"/>
          </p:cNvSpPr>
          <p:nvPr>
            <p:ph type="ftr" sz="quarter" idx="4"/>
          </p:nvPr>
        </p:nvSpPr>
        <p:spPr/>
        <p:txBody>
          <a:bodyPr/>
          <a:lstStyle/>
          <a:p>
            <a:pPr>
              <a:defRPr/>
            </a:pPr>
            <a:endParaRPr lang="en-US" smtClean="0"/>
          </a:p>
        </p:txBody>
      </p:sp>
      <p:sp>
        <p:nvSpPr>
          <p:cNvPr id="2560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6945BCC-F0B1-4D82-B98F-BBEAF8F0370A}" type="slidenum">
              <a:rPr lang="en-US" sz="1200" smtClean="0"/>
              <a:pPr eaLnBrk="1" hangingPunct="1"/>
              <a:t>3</a:t>
            </a:fld>
            <a:endParaRPr lang="en-US" sz="1200" smtClean="0"/>
          </a:p>
        </p:txBody>
      </p:sp>
      <p:sp>
        <p:nvSpPr>
          <p:cNvPr id="2560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sz="quarter" idx="10"/>
          </p:nvPr>
        </p:nvSpPr>
        <p:spPr>
          <a:xfrm>
            <a:off x="0" y="0"/>
            <a:ext cx="0" cy="0"/>
          </a:xfrm>
        </p:spPr>
        <p:txBody>
          <a:bodyPr wrap="square" numCol="1" anchor="t" anchorCtr="0" compatLnSpc="1">
            <a:prstTxWarp prst="textNoShape">
              <a:avLst/>
            </a:prstTxWarp>
          </a:bodyPr>
          <a:lstStyle/>
          <a:p>
            <a:pPr eaLnBrk="1" hangingPunct="1">
              <a:lnSpc>
                <a:spcPct val="80000"/>
              </a:lnSpc>
            </a:pPr>
            <a:r>
              <a:rPr lang="en-US" sz="300" dirty="0" smtClean="0">
                <a:latin typeface="Arial" pitchFamily="34" charset="0"/>
                <a:ea typeface="ＭＳ Ｐゴシック" pitchFamily="34" charset="-128"/>
              </a:rPr>
              <a:t>In this presentation, we will discuss three different steps in the transition planning. </a:t>
            </a:r>
          </a:p>
          <a:p>
            <a:pPr eaLnBrk="1" hangingPunct="1">
              <a:lnSpc>
                <a:spcPct val="80000"/>
              </a:lnSpc>
              <a:buFontTx/>
              <a:buAutoNum type="arabicPeriod"/>
            </a:pPr>
            <a:r>
              <a:rPr lang="en-US" sz="300" dirty="0" smtClean="0">
                <a:latin typeface="Arial" pitchFamily="34" charset="0"/>
                <a:ea typeface="ＭＳ Ｐゴシック" pitchFamily="34" charset="-128"/>
              </a:rPr>
              <a:t>Developing Future Planning and Visioning</a:t>
            </a:r>
          </a:p>
          <a:p>
            <a:pPr eaLnBrk="1" hangingPunct="1">
              <a:lnSpc>
                <a:spcPct val="80000"/>
              </a:lnSpc>
              <a:buFontTx/>
              <a:buAutoNum type="arabicPeriod"/>
            </a:pPr>
            <a:r>
              <a:rPr lang="en-US" sz="300" dirty="0" smtClean="0">
                <a:latin typeface="Arial" pitchFamily="34" charset="0"/>
                <a:ea typeface="ＭＳ Ｐゴシック" pitchFamily="34" charset="-128"/>
              </a:rPr>
              <a:t>Creating Meaningful Post-Secondary or Post School Goals. These are goals for the person  after leaving high school …as they enter adulthood</a:t>
            </a:r>
          </a:p>
          <a:p>
            <a:pPr eaLnBrk="1" hangingPunct="1">
              <a:lnSpc>
                <a:spcPct val="80000"/>
              </a:lnSpc>
              <a:buFontTx/>
              <a:buAutoNum type="arabicPeriod"/>
            </a:pPr>
            <a:r>
              <a:rPr lang="en-US" sz="300" dirty="0" smtClean="0">
                <a:latin typeface="Arial" pitchFamily="34" charset="0"/>
                <a:ea typeface="ＭＳ Ｐゴシック" pitchFamily="34" charset="-128"/>
              </a:rPr>
              <a:t>Understanding, Designing and using age appropriate transition assessment or AATA. Many people do not understand what AATA means. What is the purpose of AATA. How do parents participate in the process?</a:t>
            </a:r>
          </a:p>
          <a:p>
            <a:pPr>
              <a:lnSpc>
                <a:spcPct val="80000"/>
              </a:lnSpc>
            </a:pPr>
            <a:endParaRPr lang="en-US" sz="300" dirty="0" smtClean="0">
              <a:latin typeface="Arial" pitchFamily="34" charset="0"/>
              <a:ea typeface="ＭＳ Ｐゴシック" pitchFamily="34" charset="-128"/>
            </a:endParaRPr>
          </a:p>
        </p:txBody>
      </p:sp>
      <p:sp>
        <p:nvSpPr>
          <p:cNvPr id="25606"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000" smtClean="0">
                <a:latin typeface="Arial" pitchFamily="34" charset="0"/>
                <a:ea typeface="ＭＳ Ｐゴシック" pitchFamily="34" charset="-128"/>
              </a:rPr>
              <a:t>The next step is Goal Development. Transition goals are developed AFTER considering the future plans and vision. The IEP team may need to gather more information to help craft a specific goal. That process is  called </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Age Appropriate Transition Assessment</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 </a:t>
            </a:r>
          </a:p>
          <a:p>
            <a:pPr eaLnBrk="1" hangingPunct="1"/>
            <a:r>
              <a:rPr lang="en-US" sz="1000" smtClean="0">
                <a:latin typeface="Arial" pitchFamily="34" charset="0"/>
                <a:ea typeface="ＭＳ Ｐゴシック" pitchFamily="34" charset="-128"/>
              </a:rPr>
              <a:t>Post-Secondary goals are goals for life after leaving high school, goals for the student</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s adult life. The picture here describes a good goal: one that is: specific, measureable, attainable, relevant, and time-bound. </a:t>
            </a:r>
          </a:p>
          <a:p>
            <a:pPr eaLnBrk="1" hangingPunct="1">
              <a:buFontTx/>
              <a:buChar char="•"/>
            </a:pPr>
            <a:r>
              <a:rPr lang="en-US" sz="1000" smtClean="0">
                <a:latin typeface="Arial" pitchFamily="34" charset="0"/>
                <a:ea typeface="ＭＳ Ｐゴシック" pitchFamily="34" charset="-128"/>
              </a:rPr>
              <a:t>Post secondary goal are carefully selected based on what we know about the student and the desired outcomes for the future.</a:t>
            </a:r>
          </a:p>
          <a:p>
            <a:pPr eaLnBrk="1" hangingPunct="1">
              <a:buFontTx/>
              <a:buChar char="•"/>
            </a:pPr>
            <a:r>
              <a:rPr lang="en-US" sz="1000" smtClean="0">
                <a:latin typeface="Arial" pitchFamily="34" charset="0"/>
                <a:ea typeface="ＭＳ Ｐゴシック" pitchFamily="34" charset="-128"/>
              </a:rPr>
              <a:t>The development of these goals are guided by information gained from age appropriate transition assessment. </a:t>
            </a:r>
          </a:p>
          <a:p>
            <a:pPr eaLnBrk="1" hangingPunct="1">
              <a:buFontTx/>
              <a:buChar char="•"/>
            </a:pPr>
            <a:r>
              <a:rPr lang="en-US" sz="1000" smtClean="0">
                <a:latin typeface="Arial" pitchFamily="34" charset="0"/>
                <a:ea typeface="ＭＳ Ｐゴシック" pitchFamily="34" charset="-128"/>
              </a:rPr>
              <a:t>The team should engage in meaningful and creative discussions about the goals and what this will mean for the student as an adult and the impact on the student</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 current educational program. </a:t>
            </a:r>
          </a:p>
          <a:p>
            <a:pPr eaLnBrk="1" hangingPunct="1"/>
            <a:r>
              <a:rPr lang="en-US" sz="1000" i="1" smtClean="0">
                <a:latin typeface="Arial" pitchFamily="34" charset="0"/>
                <a:ea typeface="ＭＳ Ｐゴシック" pitchFamily="34" charset="-128"/>
              </a:rPr>
              <a:t>(Facilitator: Tell the group that there will be more specific information about Age Appropriate Transition Assessment later in the presentation.) </a:t>
            </a:r>
          </a:p>
        </p:txBody>
      </p:sp>
      <p:sp>
        <p:nvSpPr>
          <p:cNvPr id="624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4F75ADD-E9DC-4DCA-BD78-8E221B2F78DA}" type="slidenum">
              <a:rPr lang="en-US" sz="1200" smtClean="0"/>
              <a:pPr eaLnBrk="1" hangingPunct="1"/>
              <a:t>21</a:t>
            </a:fld>
            <a:endParaRPr lang="en-US" sz="1200" smtClean="0"/>
          </a:p>
        </p:txBody>
      </p:sp>
      <p:sp>
        <p:nvSpPr>
          <p:cNvPr id="62468"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r>
              <a:rPr lang="en-US" sz="1000" smtClean="0">
                <a:latin typeface="Arial" pitchFamily="34" charset="0"/>
                <a:ea typeface="ＭＳ Ｐゴシック" pitchFamily="34" charset="-128"/>
              </a:rPr>
              <a:t>Points to remember related to Post-Secondary Goals</a:t>
            </a:r>
          </a:p>
          <a:p>
            <a:pPr eaLnBrk="1" hangingPunct="1">
              <a:buFontTx/>
              <a:buAutoNum type="arabicPeriod"/>
            </a:pPr>
            <a:r>
              <a:rPr lang="en-US" sz="1000" smtClean="0">
                <a:latin typeface="Arial" pitchFamily="34" charset="0"/>
                <a:ea typeface="ＭＳ Ｐゴシック" pitchFamily="34" charset="-128"/>
              </a:rPr>
              <a:t>These are adult life goals</a:t>
            </a:r>
          </a:p>
          <a:p>
            <a:pPr eaLnBrk="1" hangingPunct="1">
              <a:buFontTx/>
              <a:buAutoNum type="arabicPeriod"/>
            </a:pPr>
            <a:r>
              <a:rPr lang="en-US" sz="1000" smtClean="0">
                <a:latin typeface="Arial" pitchFamily="34" charset="0"/>
                <a:ea typeface="ＭＳ Ｐゴシック" pitchFamily="34" charset="-128"/>
              </a:rPr>
              <a:t>These goals occur AFTER graduation </a:t>
            </a:r>
          </a:p>
          <a:p>
            <a:pPr eaLnBrk="1" hangingPunct="1">
              <a:buFontTx/>
              <a:buAutoNum type="arabicPeriod"/>
            </a:pPr>
            <a:r>
              <a:rPr lang="en-US" sz="1000" smtClean="0">
                <a:latin typeface="Arial" pitchFamily="34" charset="0"/>
                <a:ea typeface="ＭＳ Ｐゴシック" pitchFamily="34" charset="-128"/>
              </a:rPr>
              <a:t>The Individuals with Disabilities Education Act (IDEA) requires that two areas be addressed in post-secondary goals and possible a third area if appropriate for the student</a:t>
            </a:r>
          </a:p>
          <a:p>
            <a:pPr marL="685800" lvl="1" indent="-228600" eaLnBrk="1" hangingPunct="1"/>
            <a:r>
              <a:rPr lang="en-US" sz="1000" smtClean="0">
                <a:latin typeface="Arial" pitchFamily="34" charset="0"/>
                <a:ea typeface="ＭＳ Ｐゴシック" pitchFamily="34" charset="-128"/>
              </a:rPr>
              <a:t>These are required:</a:t>
            </a:r>
          </a:p>
          <a:p>
            <a:pPr marL="685800" lvl="1" indent="-228600" eaLnBrk="1" hangingPunct="1">
              <a:buFontTx/>
              <a:buAutoNum type="arabicPeriod"/>
            </a:pPr>
            <a:r>
              <a:rPr lang="en-US" sz="1000" b="1" smtClean="0">
                <a:latin typeface="Arial" pitchFamily="34" charset="0"/>
                <a:ea typeface="ＭＳ Ｐゴシック" pitchFamily="34" charset="-128"/>
              </a:rPr>
              <a:t>Education and/or Training</a:t>
            </a:r>
            <a:r>
              <a:rPr lang="en-US" sz="1000" smtClean="0">
                <a:latin typeface="Arial" pitchFamily="34" charset="0"/>
                <a:ea typeface="ＭＳ Ｐゴシック" pitchFamily="34" charset="-128"/>
              </a:rPr>
              <a:t> after graduating from high school and</a:t>
            </a:r>
          </a:p>
          <a:p>
            <a:pPr marL="685800" lvl="1" indent="-228600" eaLnBrk="1" hangingPunct="1">
              <a:buFontTx/>
              <a:buAutoNum type="arabicPeriod"/>
            </a:pPr>
            <a:r>
              <a:rPr lang="en-US" sz="1000" b="1" smtClean="0">
                <a:latin typeface="Arial" pitchFamily="34" charset="0"/>
                <a:ea typeface="ＭＳ Ｐゴシック" pitchFamily="34" charset="-128"/>
              </a:rPr>
              <a:t>Employment </a:t>
            </a:r>
            <a:r>
              <a:rPr lang="en-US" sz="1000" smtClean="0">
                <a:latin typeface="Arial" pitchFamily="34" charset="0"/>
                <a:ea typeface="ＭＳ Ｐゴシック" pitchFamily="34" charset="-128"/>
              </a:rPr>
              <a:t>after high school </a:t>
            </a:r>
          </a:p>
          <a:p>
            <a:pPr marL="685800" lvl="1" indent="-228600" eaLnBrk="1" hangingPunct="1"/>
            <a:endParaRPr lang="en-US" sz="1000" smtClean="0">
              <a:latin typeface="Arial" pitchFamily="34" charset="0"/>
              <a:ea typeface="ＭＳ Ｐゴシック" pitchFamily="34" charset="-128"/>
            </a:endParaRPr>
          </a:p>
          <a:p>
            <a:pPr marL="685800" lvl="1" indent="-228600" eaLnBrk="1" hangingPunct="1"/>
            <a:r>
              <a:rPr lang="en-US" sz="1000" smtClean="0">
                <a:latin typeface="Arial" pitchFamily="34" charset="0"/>
                <a:ea typeface="ＭＳ Ｐゴシック" pitchFamily="34" charset="-128"/>
              </a:rPr>
              <a:t>This is the optional one:</a:t>
            </a:r>
          </a:p>
          <a:p>
            <a:pPr marL="685800" lvl="1" indent="-228600" eaLnBrk="1" hangingPunct="1">
              <a:buFont typeface="Calibri" pitchFamily="34" charset="0"/>
              <a:buAutoNum type="arabicPeriod" startAt="3"/>
            </a:pPr>
            <a:r>
              <a:rPr lang="en-US" sz="1000" b="1" smtClean="0">
                <a:latin typeface="Arial" pitchFamily="34" charset="0"/>
                <a:ea typeface="ＭＳ Ｐゴシック" pitchFamily="34" charset="-128"/>
              </a:rPr>
              <a:t>Independent Living </a:t>
            </a:r>
            <a:r>
              <a:rPr lang="en-US" sz="1000" smtClean="0">
                <a:latin typeface="Arial" pitchFamily="34" charset="0"/>
                <a:ea typeface="ＭＳ Ｐゴシック" pitchFamily="34" charset="-128"/>
              </a:rPr>
              <a:t>following high school</a:t>
            </a:r>
          </a:p>
          <a:p>
            <a:pPr marL="685800" lvl="1" indent="-228600" eaLnBrk="1" hangingPunct="1">
              <a:buFont typeface="+mj-lt" charset="0"/>
              <a:buNone/>
            </a:pPr>
            <a:r>
              <a:rPr lang="en-US" sz="1000" smtClean="0">
                <a:latin typeface="Arial" pitchFamily="34" charset="0"/>
                <a:ea typeface="ＭＳ Ｐゴシック" pitchFamily="34" charset="-128"/>
              </a:rPr>
              <a:t>Although this is </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optional</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 do not skip over this option too quickly. Many students, even those students in college prep courses, need some special instruction, services, or support to achieve the social and life skills to live, learn, and work as an adult.</a:t>
            </a:r>
            <a:r>
              <a:rPr lang="en-US" smtClean="0">
                <a:latin typeface="Arial" pitchFamily="34" charset="0"/>
                <a:ea typeface="ＭＳ Ｐゴシック" pitchFamily="34" charset="-128"/>
              </a:rPr>
              <a:t> </a:t>
            </a:r>
          </a:p>
        </p:txBody>
      </p:sp>
      <p:sp>
        <p:nvSpPr>
          <p:cNvPr id="645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7AB9822-E6F1-443E-8D9C-5D3FF1073D2F}" type="slidenum">
              <a:rPr lang="en-US" sz="1200" smtClean="0"/>
              <a:pPr eaLnBrk="1" hangingPunct="1"/>
              <a:t>22</a:t>
            </a:fld>
            <a:endParaRPr lang="en-US" sz="1200" smtClean="0"/>
          </a:p>
        </p:txBody>
      </p:sp>
      <p:sp>
        <p:nvSpPr>
          <p:cNvPr id="64516"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4" name="Header Placeholder 3"/>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r>
              <a:rPr lang="en-US" sz="1000" smtClean="0">
                <a:latin typeface="Arial" pitchFamily="34" charset="0"/>
                <a:ea typeface="ＭＳ Ｐゴシック" pitchFamily="34" charset="-128"/>
              </a:rPr>
              <a:t>Points to remember related to Post-Secondary Goals</a:t>
            </a:r>
          </a:p>
          <a:p>
            <a:pPr eaLnBrk="1" hangingPunct="1">
              <a:buFontTx/>
              <a:buAutoNum type="arabicPeriod"/>
            </a:pPr>
            <a:r>
              <a:rPr lang="en-US" sz="1000" smtClean="0">
                <a:latin typeface="Arial" pitchFamily="34" charset="0"/>
                <a:ea typeface="ＭＳ Ｐゴシック" pitchFamily="34" charset="-128"/>
              </a:rPr>
              <a:t>These are adult life goals</a:t>
            </a:r>
          </a:p>
          <a:p>
            <a:pPr eaLnBrk="1" hangingPunct="1">
              <a:buFontTx/>
              <a:buAutoNum type="arabicPeriod"/>
            </a:pPr>
            <a:r>
              <a:rPr lang="en-US" sz="1000" smtClean="0">
                <a:latin typeface="Arial" pitchFamily="34" charset="0"/>
                <a:ea typeface="ＭＳ Ｐゴシック" pitchFamily="34" charset="-128"/>
              </a:rPr>
              <a:t>These goals occur AFTER graduation </a:t>
            </a:r>
          </a:p>
          <a:p>
            <a:pPr eaLnBrk="1" hangingPunct="1">
              <a:buFontTx/>
              <a:buAutoNum type="arabicPeriod"/>
            </a:pPr>
            <a:r>
              <a:rPr lang="en-US" sz="1000" smtClean="0">
                <a:latin typeface="Arial" pitchFamily="34" charset="0"/>
                <a:ea typeface="ＭＳ Ｐゴシック" pitchFamily="34" charset="-128"/>
              </a:rPr>
              <a:t>They must be measureable,….meaning they are always stated in a way that in the future if asked, </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Did this person achieve the desired goal?</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 One could clearly answer </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yes</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 or </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no</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a:t>
            </a:r>
          </a:p>
          <a:p>
            <a:pPr eaLnBrk="1" hangingPunct="1">
              <a:buFontTx/>
              <a:buAutoNum type="arabicPeriod"/>
            </a:pPr>
            <a:endParaRPr lang="en-US" sz="1000" smtClean="0">
              <a:latin typeface="Arial" pitchFamily="34" charset="0"/>
              <a:ea typeface="ＭＳ Ｐゴシック" pitchFamily="34" charset="-128"/>
            </a:endParaRPr>
          </a:p>
          <a:p>
            <a:pPr eaLnBrk="1" hangingPunct="1">
              <a:buFont typeface="+mj-lt" charset="0"/>
              <a:buNone/>
            </a:pPr>
            <a:r>
              <a:rPr lang="en-US" sz="1000" smtClean="0">
                <a:latin typeface="Arial" pitchFamily="34" charset="0"/>
                <a:ea typeface="ＭＳ Ｐゴシック" pitchFamily="34" charset="-128"/>
              </a:rPr>
              <a:t>The next three slides review examples of goals in each area. </a:t>
            </a:r>
          </a:p>
        </p:txBody>
      </p:sp>
      <p:sp>
        <p:nvSpPr>
          <p:cNvPr id="665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DD39C94-D676-4C49-93EE-D173C16E30A8}" type="slidenum">
              <a:rPr lang="en-US" sz="1200" smtClean="0"/>
              <a:pPr eaLnBrk="1" hangingPunct="1"/>
              <a:t>23</a:t>
            </a:fld>
            <a:endParaRPr lang="en-US" sz="1200" smtClean="0"/>
          </a:p>
        </p:txBody>
      </p:sp>
      <p:sp>
        <p:nvSpPr>
          <p:cNvPr id="66564"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4" name="Header Placeholder 3"/>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000" smtClean="0">
                <a:latin typeface="Arial" pitchFamily="34" charset="0"/>
                <a:ea typeface="ＭＳ Ｐゴシック" pitchFamily="34" charset="-128"/>
              </a:rPr>
              <a:t>The next slide will explain why this meets the criteria of the IEP Transition Post School Goals</a:t>
            </a:r>
          </a:p>
          <a:p>
            <a:pPr lvl="2" eaLnBrk="1" hangingPunct="1"/>
            <a:endParaRPr lang="en-US" altLang="ja-JP" smtClean="0">
              <a:latin typeface="Arial" pitchFamily="34" charset="0"/>
              <a:ea typeface="ＭＳ Ｐゴシック" pitchFamily="34" charset="-128"/>
            </a:endParaRPr>
          </a:p>
          <a:p>
            <a:pPr eaLnBrk="1" hangingPunct="1"/>
            <a:endParaRPr lang="en-US" smtClean="0">
              <a:latin typeface="Arial" pitchFamily="34" charset="0"/>
              <a:ea typeface="ＭＳ Ｐゴシック" pitchFamily="34" charset="-128"/>
            </a:endParaRPr>
          </a:p>
        </p:txBody>
      </p:sp>
      <p:sp>
        <p:nvSpPr>
          <p:cNvPr id="686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AC468BC-5B21-4431-A0D4-B5F110005C92}" type="slidenum">
              <a:rPr lang="en-US" sz="1200" smtClean="0"/>
              <a:pPr eaLnBrk="1" hangingPunct="1"/>
              <a:t>24</a:t>
            </a:fld>
            <a:endParaRPr lang="en-US" sz="1200" smtClean="0"/>
          </a:p>
        </p:txBody>
      </p:sp>
      <p:sp>
        <p:nvSpPr>
          <p:cNvPr id="68612"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000" smtClean="0">
                <a:latin typeface="Arial" pitchFamily="34" charset="0"/>
                <a:ea typeface="ＭＳ Ｐゴシック" pitchFamily="34" charset="-128"/>
              </a:rPr>
              <a:t>Explain why these meet the criteria of the IEP Transition Post School Goals</a:t>
            </a:r>
          </a:p>
          <a:p>
            <a:pPr eaLnBrk="1" hangingPunct="1"/>
            <a:endParaRPr lang="en-US" sz="1000" smtClean="0">
              <a:latin typeface="Arial" pitchFamily="34" charset="0"/>
              <a:ea typeface="ＭＳ Ｐゴシック" pitchFamily="34" charset="-128"/>
            </a:endParaRPr>
          </a:p>
          <a:p>
            <a:pPr lvl="1" eaLnBrk="1" hangingPunct="1"/>
            <a:r>
              <a:rPr lang="en-US" sz="1000" smtClean="0">
                <a:latin typeface="Arial" pitchFamily="34" charset="0"/>
                <a:ea typeface="ＭＳ Ｐゴシック" pitchFamily="34" charset="-128"/>
              </a:rPr>
              <a:t>1. This occurs AFTER high school </a:t>
            </a:r>
          </a:p>
          <a:p>
            <a:pPr lvl="1" eaLnBrk="1" hangingPunct="1"/>
            <a:r>
              <a:rPr lang="en-US" sz="1000" smtClean="0">
                <a:latin typeface="Arial" pitchFamily="34" charset="0"/>
                <a:ea typeface="ＭＳ Ｐゴシック" pitchFamily="34" charset="-128"/>
              </a:rPr>
              <a:t>2. This is started in a positive manner so as to suggest they are measureable. </a:t>
            </a:r>
          </a:p>
          <a:p>
            <a:pPr lvl="2" eaLnBrk="1" hangingPunct="1"/>
            <a:r>
              <a:rPr lang="en-US" sz="1000" smtClean="0">
                <a:latin typeface="Arial" pitchFamily="34" charset="0"/>
                <a:ea typeface="ＭＳ Ｐゴシック" pitchFamily="34" charset="-128"/>
              </a:rPr>
              <a:t>It does not suggest that John simply hopes to attend an education program, it says he </a:t>
            </a:r>
            <a:r>
              <a:rPr lang="en-US" sz="1000" i="1" smtClean="0">
                <a:latin typeface="Arial" pitchFamily="34" charset="0"/>
                <a:ea typeface="ＭＳ Ｐゴシック" pitchFamily="34" charset="-128"/>
              </a:rPr>
              <a:t>will</a:t>
            </a:r>
            <a:r>
              <a:rPr lang="en-US" sz="1000" smtClean="0">
                <a:latin typeface="Arial" pitchFamily="34" charset="0"/>
                <a:ea typeface="ＭＳ Ｐゴシック" pitchFamily="34" charset="-128"/>
              </a:rPr>
              <a:t> attend. </a:t>
            </a:r>
          </a:p>
          <a:p>
            <a:pPr lvl="1" eaLnBrk="1" hangingPunct="1"/>
            <a:r>
              <a:rPr lang="en-US" sz="1000" smtClean="0">
                <a:latin typeface="Arial" pitchFamily="34" charset="0"/>
                <a:ea typeface="ＭＳ Ｐゴシック" pitchFamily="34" charset="-128"/>
              </a:rPr>
              <a:t>3. Attending is measurable. </a:t>
            </a:r>
          </a:p>
          <a:p>
            <a:pPr lvl="2" eaLnBrk="1" hangingPunct="1"/>
            <a:r>
              <a:rPr lang="en-US" sz="1000" smtClean="0">
                <a:latin typeface="Arial" pitchFamily="34" charset="0"/>
                <a:ea typeface="ＭＳ Ｐゴシック" pitchFamily="34" charset="-128"/>
              </a:rPr>
              <a:t>One can say either </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Yes John did attend</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 or </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NO John did not attend</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 </a:t>
            </a:r>
          </a:p>
          <a:p>
            <a:pPr eaLnBrk="1" hangingPunct="1"/>
            <a:endParaRPr lang="en-US" smtClean="0">
              <a:latin typeface="Arial" pitchFamily="34" charset="0"/>
              <a:ea typeface="ＭＳ Ｐゴシック" pitchFamily="34" charset="-128"/>
            </a:endParaRPr>
          </a:p>
          <a:p>
            <a:pPr eaLnBrk="1" hangingPunct="1"/>
            <a:endParaRPr lang="en-US" smtClean="0">
              <a:latin typeface="Arial" pitchFamily="34" charset="0"/>
              <a:ea typeface="ＭＳ Ｐゴシック" pitchFamily="34" charset="-128"/>
            </a:endParaRPr>
          </a:p>
          <a:p>
            <a:pPr eaLnBrk="1" hangingPunct="1"/>
            <a:endParaRPr lang="en-US" smtClean="0">
              <a:latin typeface="Arial" pitchFamily="34" charset="0"/>
              <a:ea typeface="ＭＳ Ｐゴシック" pitchFamily="34" charset="-128"/>
            </a:endParaRPr>
          </a:p>
        </p:txBody>
      </p:sp>
      <p:sp>
        <p:nvSpPr>
          <p:cNvPr id="706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E566DD8-D501-4DFC-9519-C9207EB4795B}" type="slidenum">
              <a:rPr lang="en-US" sz="1200" smtClean="0"/>
              <a:pPr eaLnBrk="1" hangingPunct="1"/>
              <a:t>25</a:t>
            </a:fld>
            <a:endParaRPr lang="en-US" sz="1200" smtClean="0"/>
          </a:p>
        </p:txBody>
      </p:sp>
      <p:sp>
        <p:nvSpPr>
          <p:cNvPr id="70660"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000" smtClean="0">
                <a:latin typeface="Arial" pitchFamily="34" charset="0"/>
                <a:ea typeface="ＭＳ Ｐゴシック" pitchFamily="34" charset="-128"/>
              </a:rPr>
              <a:t>The following slide will explain why this does NOT meet the criteria of the IEP Transition Post School Goals</a:t>
            </a:r>
          </a:p>
          <a:p>
            <a:pPr eaLnBrk="1" hangingPunct="1"/>
            <a:endParaRPr lang="en-US" smtClean="0">
              <a:latin typeface="Arial" pitchFamily="34" charset="0"/>
              <a:ea typeface="ＭＳ Ｐゴシック" pitchFamily="34" charset="-128"/>
            </a:endParaRPr>
          </a:p>
          <a:p>
            <a:pPr eaLnBrk="1" hangingPunct="1"/>
            <a:endParaRPr lang="en-US" smtClean="0">
              <a:latin typeface="Arial" pitchFamily="34" charset="0"/>
              <a:ea typeface="ＭＳ Ｐゴシック" pitchFamily="34" charset="-128"/>
            </a:endParaRPr>
          </a:p>
        </p:txBody>
      </p:sp>
      <p:sp>
        <p:nvSpPr>
          <p:cNvPr id="727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8262814-C6FA-4036-95CA-8879F1BF6BF5}" type="slidenum">
              <a:rPr lang="en-US" sz="1200" smtClean="0"/>
              <a:pPr eaLnBrk="1" hangingPunct="1"/>
              <a:t>26</a:t>
            </a:fld>
            <a:endParaRPr lang="en-US" sz="1200" smtClean="0"/>
          </a:p>
        </p:txBody>
      </p:sp>
      <p:sp>
        <p:nvSpPr>
          <p:cNvPr id="72708"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1" eaLnBrk="1" hangingPunct="1"/>
            <a:r>
              <a:rPr lang="en-US" sz="1000" smtClean="0">
                <a:latin typeface="Arial" pitchFamily="34" charset="0"/>
                <a:ea typeface="ＭＳ Ｐゴシック" pitchFamily="34" charset="-128"/>
              </a:rPr>
              <a:t>1. This goal does NOT occur AFTER high school . It occurs before he graduates</a:t>
            </a:r>
          </a:p>
          <a:p>
            <a:pPr lvl="1" eaLnBrk="1" hangingPunct="1"/>
            <a:r>
              <a:rPr lang="en-US" sz="1000" smtClean="0">
                <a:latin typeface="Arial" pitchFamily="34" charset="0"/>
                <a:ea typeface="ＭＳ Ｐゴシック" pitchFamily="34" charset="-128"/>
              </a:rPr>
              <a:t>2. This goal is NOT measureable. </a:t>
            </a:r>
          </a:p>
          <a:p>
            <a:pPr lvl="2" eaLnBrk="1" hangingPunct="1"/>
            <a:r>
              <a:rPr lang="en-US" sz="1000" smtClean="0">
                <a:latin typeface="Arial" pitchFamily="34" charset="0"/>
                <a:ea typeface="ＭＳ Ｐゴシック" pitchFamily="34" charset="-128"/>
              </a:rPr>
              <a:t>This goal suggests that John only hopes to audit a program.</a:t>
            </a:r>
          </a:p>
          <a:p>
            <a:pPr lvl="2" eaLnBrk="1" hangingPunct="1"/>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Hope</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 is not observable or measureable. </a:t>
            </a:r>
            <a:r>
              <a:rPr lang="en-US" altLang="ja-JP" sz="1000" smtClean="0">
                <a:latin typeface="Arial" pitchFamily="34" charset="0"/>
                <a:ea typeface="ＭＳ Ｐゴシック" pitchFamily="34" charset="-128"/>
              </a:rPr>
              <a:t>It is hard to measure whether this youth had a hope. If John hopes to attend South College, are we measuring whether he continued to </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hope</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 How do we know?</a:t>
            </a:r>
          </a:p>
          <a:p>
            <a:pPr lvl="1" eaLnBrk="1" hangingPunct="1"/>
            <a:r>
              <a:rPr lang="en-US" altLang="ja-JP" sz="1000" smtClean="0">
                <a:latin typeface="Arial" pitchFamily="34" charset="0"/>
                <a:ea typeface="ＭＳ Ｐゴシック" pitchFamily="34" charset="-128"/>
              </a:rPr>
              <a:t>A clear non-ambiguous statement allows one to clearly measure these outcomes .</a:t>
            </a:r>
          </a:p>
          <a:p>
            <a:pPr lvl="1" eaLnBrk="1" hangingPunct="1"/>
            <a:endParaRPr lang="en-US" altLang="ja-JP" sz="1000" smtClean="0">
              <a:latin typeface="Arial" pitchFamily="34" charset="0"/>
              <a:ea typeface="ＭＳ Ｐゴシック" pitchFamily="34" charset="-128"/>
            </a:endParaRPr>
          </a:p>
          <a:p>
            <a:pPr lvl="1" eaLnBrk="1" hangingPunct="1"/>
            <a:r>
              <a:rPr lang="en-US" altLang="ja-JP" sz="1000" smtClean="0">
                <a:latin typeface="Arial" pitchFamily="34" charset="0"/>
                <a:ea typeface="ＭＳ Ｐゴシック" pitchFamily="34" charset="-128"/>
              </a:rPr>
              <a:t>Some of the next goals are employment related and some are for other adult skills. Either is fine…It depends on what the youth needs.</a:t>
            </a:r>
          </a:p>
          <a:p>
            <a:pPr eaLnBrk="1" hangingPunct="1"/>
            <a:endParaRPr lang="en-US" smtClean="0">
              <a:latin typeface="Arial" pitchFamily="34" charset="0"/>
              <a:ea typeface="ＭＳ Ｐゴシック" pitchFamily="34" charset="-128"/>
            </a:endParaRPr>
          </a:p>
          <a:p>
            <a:pPr eaLnBrk="1" hangingPunct="1"/>
            <a:endParaRPr lang="en-US" smtClean="0">
              <a:latin typeface="Arial" pitchFamily="34" charset="0"/>
              <a:ea typeface="ＭＳ Ｐゴシック" pitchFamily="34" charset="-128"/>
            </a:endParaRPr>
          </a:p>
        </p:txBody>
      </p:sp>
      <p:sp>
        <p:nvSpPr>
          <p:cNvPr id="747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09B6374-940A-476C-9C75-AC4919FD4736}" type="slidenum">
              <a:rPr lang="en-US" sz="1200" smtClean="0"/>
              <a:pPr eaLnBrk="1" hangingPunct="1"/>
              <a:t>27</a:t>
            </a:fld>
            <a:endParaRPr lang="en-US" sz="1200" smtClean="0"/>
          </a:p>
        </p:txBody>
      </p:sp>
      <p:sp>
        <p:nvSpPr>
          <p:cNvPr id="74756"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000" smtClean="0">
                <a:latin typeface="Arial" pitchFamily="34" charset="0"/>
                <a:ea typeface="ＭＳ Ｐゴシック" pitchFamily="34" charset="-128"/>
              </a:rPr>
              <a:t>(Facilitator, review additional examples if you feel that the group needs more review. </a:t>
            </a:r>
          </a:p>
          <a:p>
            <a:pPr eaLnBrk="1" hangingPunct="1"/>
            <a:r>
              <a:rPr lang="en-US" sz="1000" smtClean="0">
                <a:latin typeface="Arial" pitchFamily="34" charset="0"/>
                <a:ea typeface="ＭＳ Ｐゴシック" pitchFamily="34" charset="-128"/>
              </a:rPr>
              <a:t>OR</a:t>
            </a:r>
          </a:p>
          <a:p>
            <a:pPr eaLnBrk="1" hangingPunct="1"/>
            <a:r>
              <a:rPr lang="en-US" sz="1000" smtClean="0">
                <a:latin typeface="Arial" pitchFamily="34" charset="0"/>
                <a:ea typeface="ＭＳ Ｐゴシック" pitchFamily="34" charset="-128"/>
              </a:rPr>
              <a:t>If you feel the group understands, move quickly through the next several slides. Have the group discuss it and give you feedback.) </a:t>
            </a:r>
          </a:p>
          <a:p>
            <a:pPr eaLnBrk="1" hangingPunct="1"/>
            <a:endParaRPr lang="en-US" sz="1000" smtClean="0">
              <a:latin typeface="Arial" pitchFamily="34" charset="0"/>
              <a:ea typeface="ＭＳ Ｐゴシック" pitchFamily="34" charset="-128"/>
            </a:endParaRPr>
          </a:p>
          <a:p>
            <a:pPr eaLnBrk="1" hangingPunct="1"/>
            <a:r>
              <a:rPr lang="en-US" sz="1000" smtClean="0">
                <a:latin typeface="Arial" pitchFamily="34" charset="0"/>
                <a:ea typeface="ＭＳ Ｐゴシック" pitchFamily="34" charset="-128"/>
              </a:rPr>
              <a:t>The examples on this slide are NON Examples. </a:t>
            </a:r>
          </a:p>
          <a:p>
            <a:pPr eaLnBrk="1" hangingPunct="1"/>
            <a:r>
              <a:rPr lang="en-US" sz="1000" smtClean="0">
                <a:latin typeface="Arial" pitchFamily="34" charset="0"/>
                <a:ea typeface="ＭＳ Ｐゴシック" pitchFamily="34" charset="-128"/>
              </a:rPr>
              <a:t>The reasons they are NOT examples are stated on the slide </a:t>
            </a:r>
          </a:p>
        </p:txBody>
      </p:sp>
      <p:sp>
        <p:nvSpPr>
          <p:cNvPr id="768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2AB2648-69E8-4E5F-B62C-B1A858561A10}" type="slidenum">
              <a:rPr lang="en-US" sz="1200" smtClean="0"/>
              <a:pPr eaLnBrk="1" hangingPunct="1"/>
              <a:t>28</a:t>
            </a:fld>
            <a:endParaRPr lang="en-US" sz="1200" smtClean="0"/>
          </a:p>
        </p:txBody>
      </p:sp>
      <p:sp>
        <p:nvSpPr>
          <p:cNvPr id="76804"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000" smtClean="0">
                <a:latin typeface="Arial" pitchFamily="34" charset="0"/>
                <a:ea typeface="ＭＳ Ｐゴシック" pitchFamily="34" charset="-128"/>
              </a:rPr>
              <a:t>These are the corrected non-examples from the previous slide. </a:t>
            </a:r>
          </a:p>
          <a:p>
            <a:pPr eaLnBrk="1" hangingPunct="1"/>
            <a:r>
              <a:rPr lang="en-US" sz="1000" smtClean="0">
                <a:latin typeface="Arial" pitchFamily="34" charset="0"/>
                <a:ea typeface="ＭＳ Ｐゴシック" pitchFamily="34" charset="-128"/>
              </a:rPr>
              <a:t>The reasons why these are now acceptable examples are:</a:t>
            </a:r>
          </a:p>
          <a:p>
            <a:pPr lvl="1" eaLnBrk="1" hangingPunct="1"/>
            <a:r>
              <a:rPr lang="en-US" sz="1000" smtClean="0">
                <a:latin typeface="Arial" pitchFamily="34" charset="0"/>
                <a:ea typeface="ＭＳ Ｐゴシック" pitchFamily="34" charset="-128"/>
              </a:rPr>
              <a:t>1. All these occur AFTER high school </a:t>
            </a:r>
          </a:p>
          <a:p>
            <a:pPr lvl="1" eaLnBrk="1" hangingPunct="1"/>
            <a:r>
              <a:rPr lang="en-US" sz="1000" smtClean="0">
                <a:latin typeface="Arial" pitchFamily="34" charset="0"/>
                <a:ea typeface="ＭＳ Ｐゴシック" pitchFamily="34" charset="-128"/>
              </a:rPr>
              <a:t>2. All these are started in a positive and active manner so as to suggest they are measureable. </a:t>
            </a:r>
          </a:p>
          <a:p>
            <a:pPr lvl="2" eaLnBrk="1" hangingPunct="1"/>
            <a:r>
              <a:rPr lang="en-US" sz="1000" smtClean="0">
                <a:latin typeface="Arial" pitchFamily="34" charset="0"/>
                <a:ea typeface="ＭＳ Ｐゴシック" pitchFamily="34" charset="-128"/>
              </a:rPr>
              <a:t>The goals state that JT </a:t>
            </a:r>
            <a:r>
              <a:rPr lang="en-US" sz="1000" i="1" smtClean="0">
                <a:latin typeface="Arial" pitchFamily="34" charset="0"/>
                <a:ea typeface="ＭＳ Ｐゴシック" pitchFamily="34" charset="-128"/>
              </a:rPr>
              <a:t>will</a:t>
            </a:r>
            <a:r>
              <a:rPr lang="en-US" sz="1000" smtClean="0">
                <a:latin typeface="Arial" pitchFamily="34" charset="0"/>
                <a:ea typeface="ＭＳ Ｐゴシック" pitchFamily="34" charset="-128"/>
              </a:rPr>
              <a:t> attend</a:t>
            </a:r>
          </a:p>
          <a:p>
            <a:pPr lvl="1" eaLnBrk="1" hangingPunct="1"/>
            <a:r>
              <a:rPr lang="en-US" sz="1000" smtClean="0">
                <a:latin typeface="Arial" pitchFamily="34" charset="0"/>
                <a:ea typeface="ＭＳ Ｐゴシック" pitchFamily="34" charset="-128"/>
              </a:rPr>
              <a:t>3. Attending is measurable. One can say either </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Yes he  did attend</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 or </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NO he did not attend</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 </a:t>
            </a:r>
          </a:p>
          <a:p>
            <a:pPr eaLnBrk="1" hangingPunct="1"/>
            <a:endParaRPr lang="en-US" smtClean="0">
              <a:latin typeface="Arial" pitchFamily="34" charset="0"/>
              <a:ea typeface="ＭＳ Ｐゴシック" pitchFamily="34" charset="-128"/>
            </a:endParaRPr>
          </a:p>
        </p:txBody>
      </p:sp>
      <p:sp>
        <p:nvSpPr>
          <p:cNvPr id="788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45CF722-A49B-4027-B28E-90210D90AF20}" type="slidenum">
              <a:rPr lang="en-US" sz="1200" smtClean="0"/>
              <a:pPr eaLnBrk="1" hangingPunct="1"/>
              <a:t>29</a:t>
            </a:fld>
            <a:endParaRPr lang="en-US" sz="1200" smtClean="0"/>
          </a:p>
        </p:txBody>
      </p:sp>
      <p:sp>
        <p:nvSpPr>
          <p:cNvPr id="78852"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000" smtClean="0">
                <a:latin typeface="Arial" pitchFamily="34" charset="0"/>
                <a:ea typeface="ＭＳ Ｐゴシック" pitchFamily="34" charset="-128"/>
              </a:rPr>
              <a:t>The more specific the future employment vision, the more likely you are to select the most appropriate activities and course of study while in high school. </a:t>
            </a:r>
          </a:p>
          <a:p>
            <a:pPr eaLnBrk="1" hangingPunct="1"/>
            <a:r>
              <a:rPr lang="en-US" sz="1000" smtClean="0">
                <a:latin typeface="Arial" pitchFamily="34" charset="0"/>
                <a:ea typeface="ＭＳ Ｐゴシック" pitchFamily="34" charset="-128"/>
              </a:rPr>
              <a:t>Of course, the post school goals can change or be refined year to year. And that is the right thing to do if the targeted goal is determined to not be what the student is able to do or that the student wants to do. </a:t>
            </a:r>
          </a:p>
          <a:p>
            <a:pPr eaLnBrk="1" hangingPunct="1"/>
            <a:endParaRPr lang="en-US" sz="1000" smtClean="0">
              <a:latin typeface="Arial" pitchFamily="34" charset="0"/>
              <a:ea typeface="ＭＳ Ｐゴシック" pitchFamily="34" charset="-128"/>
            </a:endParaRPr>
          </a:p>
          <a:p>
            <a:pPr eaLnBrk="1" hangingPunct="1"/>
            <a:r>
              <a:rPr lang="en-US" sz="1000" smtClean="0">
                <a:latin typeface="Arial" pitchFamily="34" charset="0"/>
                <a:ea typeface="ＭＳ Ｐゴシック" pitchFamily="34" charset="-128"/>
              </a:rPr>
              <a:t>It is also a good idea to think about whether one wants full or part-time employment, in the community or sheltered, and whether support is needed or if the person can become independent. </a:t>
            </a:r>
          </a:p>
          <a:p>
            <a:pPr eaLnBrk="1" hangingPunct="1"/>
            <a:endParaRPr lang="en-US" sz="1000" smtClean="0">
              <a:latin typeface="Arial" pitchFamily="34" charset="0"/>
              <a:ea typeface="ＭＳ Ｐゴシック" pitchFamily="34" charset="-128"/>
            </a:endParaRPr>
          </a:p>
          <a:p>
            <a:pPr eaLnBrk="1" hangingPunct="1"/>
            <a:r>
              <a:rPr lang="en-US" sz="1000" smtClean="0">
                <a:latin typeface="Arial" pitchFamily="34" charset="0"/>
                <a:ea typeface="ＭＳ Ｐゴシック" pitchFamily="34" charset="-128"/>
              </a:rPr>
              <a:t>Sometimes the employment will not occur until after the student completes college or another training program. That also can be stated with the education goal (see John</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 goal above). </a:t>
            </a:r>
            <a:endParaRPr lang="en-US" sz="1000" smtClean="0">
              <a:latin typeface="Arial" pitchFamily="34" charset="0"/>
              <a:ea typeface="ＭＳ Ｐゴシック" pitchFamily="34" charset="-128"/>
            </a:endParaRPr>
          </a:p>
        </p:txBody>
      </p:sp>
      <p:sp>
        <p:nvSpPr>
          <p:cNvPr id="808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9BDC259-4B93-4E15-A556-ADE829AFFD97}" type="slidenum">
              <a:rPr lang="en-US" sz="1200" smtClean="0"/>
              <a:pPr eaLnBrk="1" hangingPunct="1"/>
              <a:t>30</a:t>
            </a:fld>
            <a:endParaRPr lang="en-US" sz="1200" smtClean="0"/>
          </a:p>
        </p:txBody>
      </p:sp>
      <p:sp>
        <p:nvSpPr>
          <p:cNvPr id="80900"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FACILITATOR - To begin the session, engage the group in a brief (2-3 minute) discussion about what the word transition means. These are some of the things you may hear. What thoughts does this word bring to mind? How does it make you feel? What are the Implications? </a:t>
            </a:r>
          </a:p>
          <a:p>
            <a:r>
              <a:rPr lang="en-US" sz="1000" smtClean="0">
                <a:latin typeface="Arial" pitchFamily="34" charset="0"/>
                <a:ea typeface="ＭＳ Ｐゴシック" pitchFamily="34" charset="-128"/>
              </a:rPr>
              <a:t>Share the words and phrases on the slide. </a:t>
            </a:r>
          </a:p>
          <a:p>
            <a:endParaRPr lang="en-US" sz="1000" smtClean="0">
              <a:latin typeface="Arial" pitchFamily="34" charset="0"/>
              <a:ea typeface="ＭＳ Ｐゴシック" pitchFamily="34" charset="-128"/>
            </a:endParaRPr>
          </a:p>
          <a:p>
            <a:r>
              <a:rPr lang="en-US" sz="1000" smtClean="0">
                <a:latin typeface="Arial" pitchFamily="34" charset="0"/>
                <a:ea typeface="ＭＳ Ｐゴシック" pitchFamily="34" charset="-128"/>
              </a:rPr>
              <a:t>The point is that transition …no matter what situation it is applied to…… is associated with  both positive and negative emotions and aspects.  The final statement, </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Something to prepare for</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 introduces the idea of this presentation and the transition process. Regardless of how we feel or what the expectations, </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transition</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  requires preparation. </a:t>
            </a:r>
          </a:p>
          <a:p>
            <a:endParaRPr lang="en-US" altLang="ja-JP" smtClean="0">
              <a:latin typeface="Arial" pitchFamily="34" charset="0"/>
              <a:ea typeface="ＭＳ Ｐゴシック" pitchFamily="34" charset="-128"/>
            </a:endParaRPr>
          </a:p>
        </p:txBody>
      </p:sp>
      <p:sp>
        <p:nvSpPr>
          <p:cNvPr id="27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209298A-A7A4-49E6-8323-058ED2D05629}" type="slidenum">
              <a:rPr lang="en-US" sz="1200" smtClean="0"/>
              <a:pPr eaLnBrk="1" hangingPunct="1"/>
              <a:t>4</a:t>
            </a:fld>
            <a:endParaRPr lang="en-US" sz="1200" smtClean="0"/>
          </a:p>
        </p:txBody>
      </p:sp>
      <p:sp>
        <p:nvSpPr>
          <p:cNvPr id="27652"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pPr>
            <a:r>
              <a:rPr lang="en-US" sz="1000" smtClean="0">
                <a:latin typeface="Arial" pitchFamily="34" charset="0"/>
                <a:ea typeface="ＭＳ Ｐゴシック" pitchFamily="34" charset="-128"/>
              </a:rPr>
              <a:t>Discussion:</a:t>
            </a:r>
          </a:p>
          <a:p>
            <a:pPr eaLnBrk="1" hangingPunct="1">
              <a:lnSpc>
                <a:spcPct val="80000"/>
              </a:lnSpc>
            </a:pPr>
            <a:r>
              <a:rPr lang="en-US" sz="1000" smtClean="0">
                <a:latin typeface="Arial" pitchFamily="34" charset="0"/>
                <a:ea typeface="ＭＳ Ｐゴシック" pitchFamily="34" charset="-128"/>
              </a:rPr>
              <a:t>These goals meet the criteria because:</a:t>
            </a:r>
          </a:p>
          <a:p>
            <a:pPr eaLnBrk="1" hangingPunct="1">
              <a:lnSpc>
                <a:spcPct val="80000"/>
              </a:lnSpc>
            </a:pPr>
            <a:r>
              <a:rPr lang="en-US" sz="1000" smtClean="0">
                <a:latin typeface="Arial" pitchFamily="34" charset="0"/>
                <a:ea typeface="ＭＳ Ｐゴシック" pitchFamily="34" charset="-128"/>
              </a:rPr>
              <a:t>1. All of these occur after high school</a:t>
            </a:r>
          </a:p>
          <a:p>
            <a:pPr eaLnBrk="1" hangingPunct="1">
              <a:lnSpc>
                <a:spcPct val="80000"/>
              </a:lnSpc>
            </a:pPr>
            <a:r>
              <a:rPr lang="en-US" sz="1000" smtClean="0">
                <a:latin typeface="Arial" pitchFamily="34" charset="0"/>
                <a:ea typeface="ＭＳ Ｐゴシック" pitchFamily="34" charset="-128"/>
              </a:rPr>
              <a:t>2. All are positive statements and suggest these events WILL occur, which makes them measureable (one cannot accurately measure </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hopes</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 or </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plans</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 </a:t>
            </a:r>
          </a:p>
          <a:p>
            <a:pPr eaLnBrk="1" hangingPunct="1">
              <a:lnSpc>
                <a:spcPct val="80000"/>
              </a:lnSpc>
            </a:pPr>
            <a:endParaRPr lang="en-US" sz="1000" smtClean="0">
              <a:latin typeface="Arial" pitchFamily="34" charset="0"/>
              <a:ea typeface="ＭＳ Ｐゴシック" pitchFamily="34" charset="-128"/>
            </a:endParaRPr>
          </a:p>
          <a:p>
            <a:pPr eaLnBrk="1" hangingPunct="1">
              <a:lnSpc>
                <a:spcPct val="80000"/>
              </a:lnSpc>
            </a:pPr>
            <a:r>
              <a:rPr lang="en-US" sz="1000" smtClean="0">
                <a:latin typeface="Arial" pitchFamily="34" charset="0"/>
                <a:ea typeface="ＭＳ Ｐゴシック" pitchFamily="34" charset="-128"/>
              </a:rPr>
              <a:t>(Facilitator: You may want to point out that correctly written goals will often lead to many questions that need to be answered. This is exactly what these goals are meant to do!  If they are specific, then we can start to envision the adult life and also can determine what needs to occur for success.) </a:t>
            </a:r>
          </a:p>
          <a:p>
            <a:pPr eaLnBrk="1" hangingPunct="1">
              <a:lnSpc>
                <a:spcPct val="80000"/>
              </a:lnSpc>
            </a:pPr>
            <a:endParaRPr lang="en-US" sz="1000" smtClean="0">
              <a:latin typeface="Arial" pitchFamily="34" charset="0"/>
              <a:ea typeface="ＭＳ Ｐゴシック" pitchFamily="34" charset="-128"/>
            </a:endParaRPr>
          </a:p>
          <a:p>
            <a:pPr eaLnBrk="1" hangingPunct="1">
              <a:lnSpc>
                <a:spcPct val="80000"/>
              </a:lnSpc>
            </a:pPr>
            <a:r>
              <a:rPr lang="en-US" sz="1000" smtClean="0">
                <a:latin typeface="Arial" pitchFamily="34" charset="0"/>
                <a:ea typeface="ＭＳ Ｐゴシック" pitchFamily="34" charset="-128"/>
              </a:rPr>
              <a:t>Questions that may occur to the IEP team when these goals are written include:</a:t>
            </a:r>
          </a:p>
          <a:p>
            <a:pPr eaLnBrk="1" hangingPunct="1">
              <a:lnSpc>
                <a:spcPct val="80000"/>
              </a:lnSpc>
            </a:pPr>
            <a:r>
              <a:rPr lang="en-US" sz="1000" smtClean="0">
                <a:latin typeface="Arial" pitchFamily="34" charset="0"/>
                <a:ea typeface="ＭＳ Ｐゴシック" pitchFamily="34" charset="-128"/>
              </a:rPr>
              <a:t>Cary: Can she manage independently? Can she cook , clean, and remain safe? Does she have medication that she needs to manage? Can she pay bills? How much help does she need?</a:t>
            </a:r>
          </a:p>
          <a:p>
            <a:pPr eaLnBrk="1" hangingPunct="1">
              <a:lnSpc>
                <a:spcPct val="80000"/>
              </a:lnSpc>
            </a:pPr>
            <a:endParaRPr lang="en-US" sz="1000" smtClean="0">
              <a:latin typeface="Arial" pitchFamily="34" charset="0"/>
              <a:ea typeface="ＭＳ Ｐゴシック" pitchFamily="34" charset="-128"/>
            </a:endParaRPr>
          </a:p>
          <a:p>
            <a:pPr eaLnBrk="1" hangingPunct="1">
              <a:lnSpc>
                <a:spcPct val="80000"/>
              </a:lnSpc>
            </a:pPr>
            <a:r>
              <a:rPr lang="en-US" sz="1000" smtClean="0">
                <a:latin typeface="Arial" pitchFamily="34" charset="0"/>
                <a:ea typeface="ＭＳ Ｐゴシック" pitchFamily="34" charset="-128"/>
              </a:rPr>
              <a:t>Joe: Have arrangements been made with agencies so that he can move to the group home when he is ready? What type of home? How many people? Where should it be located?</a:t>
            </a:r>
          </a:p>
          <a:p>
            <a:pPr eaLnBrk="1" hangingPunct="1">
              <a:lnSpc>
                <a:spcPct val="80000"/>
              </a:lnSpc>
            </a:pPr>
            <a:endParaRPr lang="en-US" sz="1000" smtClean="0">
              <a:latin typeface="Arial" pitchFamily="34" charset="0"/>
              <a:ea typeface="ＭＳ Ｐゴシック" pitchFamily="34" charset="-128"/>
            </a:endParaRPr>
          </a:p>
          <a:p>
            <a:pPr eaLnBrk="1" hangingPunct="1">
              <a:lnSpc>
                <a:spcPct val="80000"/>
              </a:lnSpc>
            </a:pPr>
            <a:r>
              <a:rPr lang="en-US" sz="1000" smtClean="0">
                <a:latin typeface="Arial" pitchFamily="34" charset="0"/>
                <a:ea typeface="ＭＳ Ｐゴシック" pitchFamily="34" charset="-128"/>
              </a:rPr>
              <a:t>John: Even though he is in a dorm, he will need many skills to know how to navigate the practical aspects of the dorm as well as the social situations he will encounter</a:t>
            </a:r>
          </a:p>
          <a:p>
            <a:pPr eaLnBrk="1" hangingPunct="1">
              <a:lnSpc>
                <a:spcPct val="80000"/>
              </a:lnSpc>
            </a:pPr>
            <a:endParaRPr lang="en-US" sz="1000" smtClean="0">
              <a:latin typeface="Arial" pitchFamily="34" charset="0"/>
              <a:ea typeface="ＭＳ Ｐゴシック" pitchFamily="34" charset="-128"/>
            </a:endParaRPr>
          </a:p>
          <a:p>
            <a:pPr eaLnBrk="1" hangingPunct="1">
              <a:lnSpc>
                <a:spcPct val="80000"/>
              </a:lnSpc>
            </a:pPr>
            <a:r>
              <a:rPr lang="en-US" sz="1000" smtClean="0">
                <a:latin typeface="Arial" pitchFamily="34" charset="0"/>
                <a:ea typeface="ＭＳ Ｐゴシック" pitchFamily="34" charset="-128"/>
              </a:rPr>
              <a:t>CJ: He will have some support through his brother, yet he will need some independent skills and abilities as his brother will only be available in the evening to assist him. What does CJ need to learn in the next years so that he can function in his brother</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 home?</a:t>
            </a:r>
            <a:endParaRPr lang="en-US" sz="1000" smtClean="0">
              <a:latin typeface="Arial" pitchFamily="34" charset="0"/>
              <a:ea typeface="ＭＳ Ｐゴシック" pitchFamily="34" charset="-128"/>
            </a:endParaRPr>
          </a:p>
        </p:txBody>
      </p:sp>
      <p:sp>
        <p:nvSpPr>
          <p:cNvPr id="829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4C0459A-C125-41C4-8735-844DDE8AD989}" type="slidenum">
              <a:rPr lang="en-US" sz="1200" smtClean="0"/>
              <a:pPr eaLnBrk="1" hangingPunct="1"/>
              <a:t>31</a:t>
            </a:fld>
            <a:endParaRPr lang="en-US" sz="1200" smtClean="0"/>
          </a:p>
        </p:txBody>
      </p:sp>
      <p:sp>
        <p:nvSpPr>
          <p:cNvPr id="82948"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This may be a difficult concept for people to accept. However, think about students that are not receiving services through the IEP. The school cannot guarantee they will be accepted to college or that they will successfully graduate college or even hold a job. The school is responsible, however, to provide a solid foundation so they are ready for these opportunities. The same is true for students on IEPs .</a:t>
            </a:r>
            <a:r>
              <a:rPr lang="en-US" smtClean="0">
                <a:latin typeface="Arial" pitchFamily="34" charset="0"/>
                <a:ea typeface="ＭＳ Ｐゴシック" pitchFamily="34" charset="-128"/>
              </a:rPr>
              <a:t> </a:t>
            </a:r>
          </a:p>
        </p:txBody>
      </p:sp>
      <p:sp>
        <p:nvSpPr>
          <p:cNvPr id="849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9996B79-8BD0-4498-89E6-2130C647CA05}" type="slidenum">
              <a:rPr lang="en-US" sz="1200" smtClean="0"/>
              <a:pPr eaLnBrk="1" hangingPunct="1"/>
              <a:t>32</a:t>
            </a:fld>
            <a:endParaRPr lang="en-US" sz="1200" smtClean="0"/>
          </a:p>
        </p:txBody>
      </p:sp>
      <p:sp>
        <p:nvSpPr>
          <p:cNvPr id="84996"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At this point, have parents review their IEP Post School goals. </a:t>
            </a:r>
          </a:p>
          <a:p>
            <a:r>
              <a:rPr lang="en-US" sz="1000" smtClean="0">
                <a:latin typeface="Arial" pitchFamily="34" charset="0"/>
                <a:ea typeface="ＭＳ Ｐゴシック" pitchFamily="34" charset="-128"/>
              </a:rPr>
              <a:t>Are they individualized?</a:t>
            </a:r>
          </a:p>
          <a:p>
            <a:r>
              <a:rPr lang="en-US" sz="1000" smtClean="0">
                <a:latin typeface="Arial" pitchFamily="34" charset="0"/>
                <a:ea typeface="ＭＳ Ｐゴシック" pitchFamily="34" charset="-128"/>
              </a:rPr>
              <a:t>Are they appropriate for their child?</a:t>
            </a:r>
          </a:p>
          <a:p>
            <a:r>
              <a:rPr lang="en-US" sz="1000" smtClean="0">
                <a:latin typeface="Arial" pitchFamily="34" charset="0"/>
                <a:ea typeface="ＭＳ Ｐゴシック" pitchFamily="34" charset="-128"/>
              </a:rPr>
              <a:t>Are they written correctly?</a:t>
            </a:r>
          </a:p>
          <a:p>
            <a:r>
              <a:rPr lang="en-US" sz="1000" smtClean="0">
                <a:latin typeface="Arial" pitchFamily="34" charset="0"/>
                <a:ea typeface="ＭＳ Ｐゴシック" pitchFamily="34" charset="-128"/>
              </a:rPr>
              <a:t>Are they based on the future plans and vision?</a:t>
            </a:r>
          </a:p>
          <a:p>
            <a:r>
              <a:rPr lang="en-US" sz="1000" smtClean="0">
                <a:latin typeface="Arial" pitchFamily="34" charset="0"/>
                <a:ea typeface="ＭＳ Ｐゴシック" pitchFamily="34" charset="-128"/>
              </a:rPr>
              <a:t>Do they require change or updating?</a:t>
            </a:r>
          </a:p>
          <a:p>
            <a:endParaRPr lang="en-US" sz="1000" smtClean="0">
              <a:latin typeface="Arial" pitchFamily="34" charset="0"/>
              <a:ea typeface="ＭＳ Ｐゴシック" pitchFamily="34" charset="-128"/>
            </a:endParaRPr>
          </a:p>
          <a:p>
            <a:r>
              <a:rPr lang="en-US" sz="1000" smtClean="0">
                <a:latin typeface="Arial" pitchFamily="34" charset="0"/>
                <a:ea typeface="ＭＳ Ｐゴシック" pitchFamily="34" charset="-128"/>
              </a:rPr>
              <a:t>For those parents whose child does not have post school goals, have them start to draft some ideas. </a:t>
            </a:r>
          </a:p>
          <a:p>
            <a:endParaRPr lang="en-US" sz="1000" smtClean="0">
              <a:latin typeface="Arial" pitchFamily="34" charset="0"/>
              <a:ea typeface="ＭＳ Ｐゴシック" pitchFamily="34" charset="-128"/>
            </a:endParaRPr>
          </a:p>
          <a:p>
            <a:r>
              <a:rPr lang="en-US" sz="1000" smtClean="0">
                <a:latin typeface="Arial" pitchFamily="34" charset="0"/>
                <a:ea typeface="ＭＳ Ｐゴシック" pitchFamily="34" charset="-128"/>
              </a:rPr>
              <a:t>You may stop the presentation at this point and plan to go the next section at a different time. OR if time permits, move forward with AATA. A break at this point is helpful as the next area may be new information for many parents</a:t>
            </a:r>
          </a:p>
        </p:txBody>
      </p:sp>
      <p:sp>
        <p:nvSpPr>
          <p:cNvPr id="870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CD46AAD-033A-4131-A7C4-F41F03F7A936}" type="slidenum">
              <a:rPr lang="en-US" sz="1200" smtClean="0"/>
              <a:pPr eaLnBrk="1" hangingPunct="1"/>
              <a:t>33</a:t>
            </a:fld>
            <a:endParaRPr lang="en-US" sz="1200" smtClean="0"/>
          </a:p>
        </p:txBody>
      </p:sp>
      <p:sp>
        <p:nvSpPr>
          <p:cNvPr id="87044"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latin typeface="Arial" pitchFamily="34" charset="0"/>
                <a:ea typeface="ＭＳ Ｐゴシック" pitchFamily="34" charset="-128"/>
              </a:rPr>
              <a:t>As promised, we will now talk about Age Appropriate Transition Assessment or AATA. </a:t>
            </a:r>
          </a:p>
        </p:txBody>
      </p:sp>
      <p:sp>
        <p:nvSpPr>
          <p:cNvPr id="89091"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The next section is Age Appropriate Transition Assessment (AATA)</a:t>
            </a:r>
          </a:p>
          <a:p>
            <a:endParaRPr lang="en-US" sz="1000" smtClean="0">
              <a:latin typeface="Arial" pitchFamily="34" charset="0"/>
              <a:ea typeface="ＭＳ Ｐゴシック" pitchFamily="34" charset="-128"/>
            </a:endParaRPr>
          </a:p>
          <a:p>
            <a:r>
              <a:rPr lang="en-US" sz="1000" smtClean="0">
                <a:latin typeface="Arial" pitchFamily="34" charset="0"/>
                <a:ea typeface="ＭＳ Ｐゴシック" pitchFamily="34" charset="-128"/>
              </a:rPr>
              <a:t>AATA is required to be documented on the transition plan by age 16. Therefore, data must be gathered well before that time in order to be able to document and use the information. </a:t>
            </a:r>
          </a:p>
        </p:txBody>
      </p:sp>
      <p:sp>
        <p:nvSpPr>
          <p:cNvPr id="911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3C19722-EF26-4052-8229-F9F85F7E56FD}" type="slidenum">
              <a:rPr lang="en-US" sz="1200" smtClean="0"/>
              <a:pPr eaLnBrk="1" hangingPunct="1"/>
              <a:t>35</a:t>
            </a:fld>
            <a:endParaRPr lang="en-US" sz="1200" smtClean="0"/>
          </a:p>
        </p:txBody>
      </p:sp>
      <p:sp>
        <p:nvSpPr>
          <p:cNvPr id="91140"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So what is AATA? The red words here emphasize the purpose of AATA.</a:t>
            </a:r>
          </a:p>
          <a:p>
            <a:r>
              <a:rPr lang="en-US" sz="1000" smtClean="0">
                <a:latin typeface="Arial" pitchFamily="34" charset="0"/>
                <a:ea typeface="ＭＳ Ｐゴシック" pitchFamily="34" charset="-128"/>
              </a:rPr>
              <a:t>Important words are highlighted:</a:t>
            </a:r>
          </a:p>
          <a:p>
            <a:pPr>
              <a:buFontTx/>
              <a:buChar char="•"/>
            </a:pPr>
            <a:r>
              <a:rPr lang="en-US" sz="1000" smtClean="0">
                <a:latin typeface="Arial" pitchFamily="34" charset="0"/>
                <a:ea typeface="ＭＳ Ｐゴシック" pitchFamily="34" charset="-128"/>
              </a:rPr>
              <a:t>ONGOING- throughout the years</a:t>
            </a:r>
          </a:p>
          <a:p>
            <a:pPr>
              <a:buFontTx/>
              <a:buChar char="•"/>
            </a:pPr>
            <a:r>
              <a:rPr lang="en-US" sz="1000" smtClean="0">
                <a:latin typeface="Arial" pitchFamily="34" charset="0"/>
                <a:ea typeface="ＭＳ Ｐゴシック" pitchFamily="34" charset="-128"/>
              </a:rPr>
              <a:t>INDIVIDUAL – Not the same for everyone</a:t>
            </a:r>
          </a:p>
          <a:p>
            <a:pPr>
              <a:buFontTx/>
              <a:buChar char="•"/>
            </a:pPr>
            <a:r>
              <a:rPr lang="en-US" sz="1000" smtClean="0">
                <a:latin typeface="Arial" pitchFamily="34" charset="0"/>
                <a:ea typeface="ＭＳ Ｐゴシック" pitchFamily="34" charset="-128"/>
              </a:rPr>
              <a:t>CURRENT and FUTURE – Helps define the future goals and helps identify what needs to be taught now in order to reach those goals</a:t>
            </a:r>
          </a:p>
        </p:txBody>
      </p:sp>
      <p:sp>
        <p:nvSpPr>
          <p:cNvPr id="931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16F6E20-D1A1-4C5D-84DF-48EBCF159B4D}" type="slidenum">
              <a:rPr lang="en-US" sz="1200" smtClean="0"/>
              <a:pPr eaLnBrk="1" hangingPunct="1"/>
              <a:t>36</a:t>
            </a:fld>
            <a:endParaRPr lang="en-US" sz="1200" smtClean="0"/>
          </a:p>
        </p:txBody>
      </p:sp>
      <p:sp>
        <p:nvSpPr>
          <p:cNvPr id="93188"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4" name="Header Placeholder 3"/>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This is a visual to help you remember this important information from the previous slide.  </a:t>
            </a:r>
          </a:p>
          <a:p>
            <a:r>
              <a:rPr lang="en-US" sz="1000" smtClean="0">
                <a:latin typeface="Arial" pitchFamily="34" charset="0"/>
                <a:ea typeface="ＭＳ Ｐゴシック" pitchFamily="34" charset="-128"/>
              </a:rPr>
              <a:t>Note: Repetition may be seen in this section in order to make certain important points. </a:t>
            </a:r>
          </a:p>
        </p:txBody>
      </p:sp>
      <p:sp>
        <p:nvSpPr>
          <p:cNvPr id="952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3D722D0-417A-4FDA-B417-A9F29618760B}" type="slidenum">
              <a:rPr lang="en-US" sz="1200" smtClean="0"/>
              <a:pPr eaLnBrk="1" hangingPunct="1"/>
              <a:t>37</a:t>
            </a:fld>
            <a:endParaRPr lang="en-US" sz="1200" smtClean="0"/>
          </a:p>
        </p:txBody>
      </p:sp>
      <p:sp>
        <p:nvSpPr>
          <p:cNvPr id="95236"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defRPr/>
            </a:pPr>
            <a:r>
              <a:rPr lang="en-US" sz="1000" dirty="0">
                <a:ea typeface="ＭＳ Ｐゴシック" charset="0"/>
                <a:cs typeface="ＭＳ Ｐゴシック" charset="0"/>
              </a:rPr>
              <a:t>Several Important points to make from this slide:</a:t>
            </a:r>
          </a:p>
          <a:p>
            <a:pPr marL="228600" indent="-228600" eaLnBrk="1" hangingPunct="1">
              <a:buFontTx/>
              <a:buAutoNum type="arabicPeriod"/>
              <a:defRPr/>
            </a:pPr>
            <a:r>
              <a:rPr lang="en-US" sz="1000" dirty="0" smtClean="0">
                <a:ea typeface="ＭＳ Ｐゴシック" charset="0"/>
                <a:cs typeface="ＭＳ Ｐゴシック" charset="0"/>
              </a:rPr>
              <a:t>The </a:t>
            </a:r>
            <a:r>
              <a:rPr lang="en-US" sz="1000" dirty="0">
                <a:ea typeface="ＭＳ Ｐゴシック" charset="0"/>
                <a:cs typeface="ＭＳ Ｐゴシック" charset="0"/>
              </a:rPr>
              <a:t>future planning and vision can be </a:t>
            </a:r>
            <a:r>
              <a:rPr lang="en-US" sz="1000" dirty="0" smtClean="0">
                <a:ea typeface="ＭＳ Ｐゴシック" charset="0"/>
                <a:cs typeface="ＭＳ Ｐゴシック" charset="0"/>
              </a:rPr>
              <a:t>improved and refined </a:t>
            </a:r>
            <a:r>
              <a:rPr lang="en-US" sz="1000" dirty="0">
                <a:ea typeface="ＭＳ Ｐゴシック" charset="0"/>
                <a:cs typeface="ＭＳ Ｐゴシック" charset="0"/>
              </a:rPr>
              <a:t>by the use of AATA . </a:t>
            </a:r>
            <a:endParaRPr lang="en-US" sz="1000" dirty="0" smtClean="0">
              <a:ea typeface="ＭＳ Ｐゴシック" charset="0"/>
              <a:cs typeface="ＭＳ Ｐゴシック" charset="0"/>
            </a:endParaRPr>
          </a:p>
          <a:p>
            <a:pPr eaLnBrk="1" hangingPunct="1">
              <a:defRPr/>
            </a:pPr>
            <a:r>
              <a:rPr lang="en-US" sz="1000" dirty="0" smtClean="0">
                <a:ea typeface="ＭＳ Ｐゴシック" charset="0"/>
                <a:cs typeface="ＭＳ Ｐゴシック" charset="0"/>
              </a:rPr>
              <a:t>Meaningful </a:t>
            </a:r>
            <a:r>
              <a:rPr lang="en-US" sz="1000" dirty="0">
                <a:ea typeface="ＭＳ Ｐゴシック" charset="0"/>
                <a:cs typeface="ＭＳ Ｐゴシック" charset="0"/>
              </a:rPr>
              <a:t>assessments can assist families to focus on employment, education and independent living outcomes that the student is interested, motivated and able to accomplish . </a:t>
            </a:r>
            <a:endParaRPr lang="en-US" sz="1000" dirty="0" smtClean="0">
              <a:ea typeface="ＭＳ Ｐゴシック" charset="0"/>
              <a:cs typeface="ＭＳ Ｐゴシック" charset="0"/>
            </a:endParaRPr>
          </a:p>
          <a:p>
            <a:pPr eaLnBrk="1" hangingPunct="1">
              <a:defRPr/>
            </a:pPr>
            <a:endParaRPr lang="en-US" sz="1000" dirty="0" smtClean="0">
              <a:ea typeface="ＭＳ Ｐゴシック" charset="0"/>
              <a:cs typeface="ＭＳ Ｐゴシック" charset="0"/>
            </a:endParaRPr>
          </a:p>
          <a:p>
            <a:pPr eaLnBrk="1" hangingPunct="1">
              <a:defRPr/>
            </a:pPr>
            <a:r>
              <a:rPr lang="en-US" sz="1000" dirty="0" smtClean="0">
                <a:ea typeface="ＭＳ Ｐゴシック" charset="0"/>
                <a:cs typeface="ＭＳ Ｐゴシック" charset="0"/>
              </a:rPr>
              <a:t>2. Please </a:t>
            </a:r>
            <a:r>
              <a:rPr lang="en-US" sz="1000" dirty="0">
                <a:ea typeface="ＭＳ Ｐゴシック" charset="0"/>
                <a:cs typeface="ＭＳ Ｐゴシック" charset="0"/>
              </a:rPr>
              <a:t>note, AATA is not meant to LIMIT the possibilities, instead it helps the student understand what they need to work on , learn, experience and develop in order to meet the desired goal. </a:t>
            </a:r>
            <a:endParaRPr lang="en-US" sz="1000" dirty="0" smtClean="0">
              <a:ea typeface="ＭＳ Ｐゴシック" charset="0"/>
              <a:cs typeface="ＭＳ Ｐゴシック" charset="0"/>
            </a:endParaRPr>
          </a:p>
          <a:p>
            <a:pPr eaLnBrk="1" hangingPunct="1">
              <a:defRPr/>
            </a:pPr>
            <a:endParaRPr lang="en-US" sz="1000" dirty="0" smtClean="0">
              <a:ea typeface="ＭＳ Ｐゴシック" charset="0"/>
              <a:cs typeface="ＭＳ Ｐゴシック" charset="0"/>
            </a:endParaRPr>
          </a:p>
          <a:p>
            <a:pPr eaLnBrk="1" hangingPunct="1">
              <a:defRPr/>
            </a:pPr>
            <a:r>
              <a:rPr lang="en-US" sz="1000" dirty="0" smtClean="0">
                <a:ea typeface="ＭＳ Ｐゴシック" charset="0"/>
                <a:cs typeface="ＭＳ Ｐゴシック" charset="0"/>
              </a:rPr>
              <a:t>3. AATA </a:t>
            </a:r>
            <a:r>
              <a:rPr lang="en-US" sz="1000" dirty="0">
                <a:ea typeface="ＭＳ Ｐゴシック" charset="0"/>
                <a:cs typeface="ＭＳ Ｐゴシック" charset="0"/>
              </a:rPr>
              <a:t>can also introduce possible adult careers or experiences that will help the student determine what will be the best career/job path, where I want to learn or live and how to structure adult life. </a:t>
            </a:r>
          </a:p>
        </p:txBody>
      </p:sp>
      <p:sp>
        <p:nvSpPr>
          <p:cNvPr id="972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B62B25B-0732-42A7-8861-C5EB7BAEE766}" type="slidenum">
              <a:rPr lang="en-US" sz="1200" smtClean="0"/>
              <a:pPr eaLnBrk="1" hangingPunct="1"/>
              <a:t>38</a:t>
            </a:fld>
            <a:endParaRPr lang="en-US" sz="1200" smtClean="0"/>
          </a:p>
        </p:txBody>
      </p:sp>
      <p:sp>
        <p:nvSpPr>
          <p:cNvPr id="97284"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000" smtClean="0">
                <a:latin typeface="Arial" pitchFamily="34" charset="0"/>
                <a:ea typeface="ＭＳ Ｐゴシック" pitchFamily="34" charset="-128"/>
              </a:rPr>
              <a:t>AATA includes 1) Formal and 2) Informal assessment methods and tools</a:t>
            </a:r>
          </a:p>
          <a:p>
            <a:pPr eaLnBrk="1" hangingPunct="1"/>
            <a:endParaRPr lang="en-US" sz="1000" smtClean="0">
              <a:latin typeface="Arial" pitchFamily="34" charset="0"/>
              <a:ea typeface="ＭＳ Ｐゴシック" pitchFamily="34" charset="-128"/>
            </a:endParaRPr>
          </a:p>
          <a:p>
            <a:pPr eaLnBrk="1" hangingPunct="1"/>
            <a:r>
              <a:rPr lang="en-US" sz="1000" smtClean="0">
                <a:latin typeface="Arial" pitchFamily="34" charset="0"/>
                <a:ea typeface="ＭＳ Ｐゴシック" pitchFamily="34" charset="-128"/>
              </a:rPr>
              <a:t>Formal assessment such as the Ohio Achievement Test and other standardized test provide some information that could be valuable, especially for those students going onto college. </a:t>
            </a:r>
          </a:p>
          <a:p>
            <a:pPr eaLnBrk="1" hangingPunct="1"/>
            <a:r>
              <a:rPr lang="en-US" sz="1000" smtClean="0">
                <a:latin typeface="Arial" pitchFamily="34" charset="0"/>
                <a:ea typeface="ＭＳ Ｐゴシック" pitchFamily="34" charset="-128"/>
              </a:rPr>
              <a:t>Additionally methods such as observation and interview with parents (informal tools) are also considered equally valuable. </a:t>
            </a:r>
          </a:p>
          <a:p>
            <a:pPr eaLnBrk="1" hangingPunct="1"/>
            <a:endParaRPr lang="en-US" sz="1000" smtClean="0">
              <a:latin typeface="Arial" pitchFamily="34" charset="0"/>
              <a:ea typeface="ＭＳ Ｐゴシック" pitchFamily="34" charset="-128"/>
            </a:endParaRPr>
          </a:p>
          <a:p>
            <a:pPr eaLnBrk="1" hangingPunct="1"/>
            <a:r>
              <a:rPr lang="en-US" sz="1000" smtClean="0">
                <a:latin typeface="Arial" pitchFamily="34" charset="0"/>
                <a:ea typeface="ＭＳ Ｐゴシック" pitchFamily="34" charset="-128"/>
              </a:rPr>
              <a:t>We will look at a few examples of each in the next few slides.  </a:t>
            </a:r>
          </a:p>
          <a:p>
            <a:pPr eaLnBrk="1" hangingPunct="1"/>
            <a:endParaRPr lang="en-US" smtClean="0">
              <a:latin typeface="Arial" pitchFamily="34" charset="0"/>
              <a:ea typeface="ＭＳ Ｐゴシック" pitchFamily="34" charset="-128"/>
            </a:endParaRPr>
          </a:p>
        </p:txBody>
      </p:sp>
      <p:sp>
        <p:nvSpPr>
          <p:cNvPr id="993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27BB5A0-4E9D-4939-BACD-07FF8F0D7CA4}" type="slidenum">
              <a:rPr lang="en-US" sz="1200" smtClean="0"/>
              <a:pPr eaLnBrk="1" hangingPunct="1"/>
              <a:t>39</a:t>
            </a:fld>
            <a:endParaRPr lang="en-US" sz="1200" smtClean="0"/>
          </a:p>
        </p:txBody>
      </p:sp>
      <p:sp>
        <p:nvSpPr>
          <p:cNvPr id="99332"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000" smtClean="0">
                <a:latin typeface="Arial" pitchFamily="34" charset="0"/>
                <a:ea typeface="ＭＳ Ｐゴシック" pitchFamily="34" charset="-128"/>
              </a:rPr>
              <a:t>There is an emphasis on parent input. It is a central part of this process of the AATA process.</a:t>
            </a:r>
          </a:p>
        </p:txBody>
      </p:sp>
      <p:sp>
        <p:nvSpPr>
          <p:cNvPr id="1013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895B7C4-865C-4B32-A075-134F724CC705}" type="slidenum">
              <a:rPr lang="en-US" sz="1200" smtClean="0"/>
              <a:pPr eaLnBrk="1" hangingPunct="1"/>
              <a:t>40</a:t>
            </a:fld>
            <a:endParaRPr lang="en-US" sz="1200" smtClean="0"/>
          </a:p>
        </p:txBody>
      </p:sp>
      <p:sp>
        <p:nvSpPr>
          <p:cNvPr id="101380"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latin typeface="Arial" pitchFamily="34" charset="0"/>
                <a:ea typeface="ＭＳ Ｐゴシック" pitchFamily="34" charset="-128"/>
              </a:rPr>
              <a:t>The Individuals with Disabilities Education Improvement Act (IDEA 2004) the special education law tells us that the goal of education is for students to become successful adults in many aspects of adult life. This includes living, learning and working. </a:t>
            </a:r>
          </a:p>
          <a:p>
            <a:r>
              <a:rPr lang="en-US" smtClean="0">
                <a:latin typeface="Arial" pitchFamily="34" charset="0"/>
                <a:ea typeface="ＭＳ Ｐゴシック" pitchFamily="34" charset="-128"/>
              </a:rPr>
              <a:t>While the IEP and other educational programs focus on important concepts to build skills, that is not all that is required to make the transition successful . </a:t>
            </a:r>
          </a:p>
          <a:p>
            <a:r>
              <a:rPr lang="en-US" smtClean="0">
                <a:latin typeface="Arial" pitchFamily="34" charset="0"/>
                <a:ea typeface="ＭＳ Ｐゴシック" pitchFamily="34" charset="-128"/>
              </a:rPr>
              <a:t>Planning for this all important step begins early in the school years (no later than age 14) and the plans look beyond the education walls to the community, agencies that can support the adult goals and family decisions for the future. </a:t>
            </a:r>
          </a:p>
          <a:p>
            <a:pPr eaLnBrk="1" hangingPunct="1">
              <a:spcBef>
                <a:spcPct val="0"/>
              </a:spcBef>
            </a:pPr>
            <a:endParaRPr lang="en-US" smtClean="0">
              <a:solidFill>
                <a:srgbClr val="0A0C4F"/>
              </a:solidFill>
              <a:latin typeface="Arial" pitchFamily="34" charset="0"/>
              <a:ea typeface="ＭＳ Ｐゴシック" pitchFamily="34" charset="-128"/>
            </a:endParaRPr>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4F7B9F7-09D6-42F2-A6BB-483AE6ADD348}" type="slidenum">
              <a:rPr lang="en-US" sz="1200" smtClean="0"/>
              <a:pPr eaLnBrk="1" hangingPunct="1"/>
              <a:t>5</a:t>
            </a:fld>
            <a:endParaRPr lang="en-US" sz="1200" smtClean="0"/>
          </a:p>
        </p:txBody>
      </p:sp>
      <p:sp>
        <p:nvSpPr>
          <p:cNvPr id="29700"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Note that many of the formal assessments focus on adult skills and adult life. Regardless of what tool is used, the focus must be on the student as he/she moves into adult life, not simply a score or grade. A score or number does not give useful information unless it is translated into how that will affect adult life. </a:t>
            </a:r>
          </a:p>
          <a:p>
            <a:endParaRPr lang="en-US" sz="1000" smtClean="0">
              <a:latin typeface="Arial" pitchFamily="34" charset="0"/>
              <a:ea typeface="ＭＳ Ｐゴシック" pitchFamily="34" charset="-128"/>
            </a:endParaRPr>
          </a:p>
          <a:p>
            <a:r>
              <a:rPr lang="en-US" sz="1000" smtClean="0">
                <a:latin typeface="Arial" pitchFamily="34" charset="0"/>
                <a:ea typeface="ＭＳ Ｐゴシック" pitchFamily="34" charset="-128"/>
              </a:rPr>
              <a:t>The informal assessments should also reflect on the projected adult life. For example, observations in the community or home related to independent living skills (such as problem solving and social interactions) should project how these observed skills will assist the youth in their adult life. Does the observation suggest the student needs additional skill development? How will this most successfully be accomplished? </a:t>
            </a:r>
          </a:p>
          <a:p>
            <a:endParaRPr lang="en-US" sz="1000" smtClean="0">
              <a:latin typeface="Arial" pitchFamily="34" charset="0"/>
              <a:ea typeface="ＭＳ Ｐゴシック" pitchFamily="34" charset="-128"/>
            </a:endParaRPr>
          </a:p>
          <a:p>
            <a:r>
              <a:rPr lang="en-US" sz="1000" smtClean="0">
                <a:latin typeface="Arial" pitchFamily="34" charset="0"/>
                <a:ea typeface="ＭＳ Ｐゴシック" pitchFamily="34" charset="-128"/>
              </a:rPr>
              <a:t>Much like planning for the MFE, when thinking about AATA information, consider:</a:t>
            </a:r>
          </a:p>
          <a:p>
            <a:pPr>
              <a:buFontTx/>
              <a:buAutoNum type="arabicPeriod"/>
            </a:pPr>
            <a:r>
              <a:rPr lang="en-US" sz="1000" smtClean="0">
                <a:latin typeface="Arial" pitchFamily="34" charset="0"/>
                <a:ea typeface="ＭＳ Ｐゴシック" pitchFamily="34" charset="-128"/>
              </a:rPr>
              <a:t>The sources that one can currently use to gather information, </a:t>
            </a:r>
          </a:p>
          <a:p>
            <a:pPr>
              <a:buFontTx/>
              <a:buAutoNum type="arabicPeriod"/>
            </a:pPr>
            <a:r>
              <a:rPr lang="en-US" sz="1000" smtClean="0">
                <a:latin typeface="Arial" pitchFamily="34" charset="0"/>
                <a:ea typeface="ＭＳ Ｐゴシック" pitchFamily="34" charset="-128"/>
              </a:rPr>
              <a:t>What is already known about the student, and</a:t>
            </a:r>
          </a:p>
          <a:p>
            <a:pPr>
              <a:buFontTx/>
              <a:buAutoNum type="arabicPeriod"/>
            </a:pPr>
            <a:r>
              <a:rPr lang="en-US" sz="1000" smtClean="0">
                <a:latin typeface="Arial" pitchFamily="34" charset="0"/>
                <a:ea typeface="ＭＳ Ｐゴシック" pitchFamily="34" charset="-128"/>
              </a:rPr>
              <a:t>What additonal assessments need to be completed so that the team has adequate information to plan and assess progress</a:t>
            </a:r>
          </a:p>
        </p:txBody>
      </p:sp>
      <p:sp>
        <p:nvSpPr>
          <p:cNvPr id="1034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683F994-6554-4263-8F54-87225A778F09}" type="slidenum">
              <a:rPr lang="en-US" sz="1200" smtClean="0"/>
              <a:pPr eaLnBrk="1" hangingPunct="1"/>
              <a:t>41</a:t>
            </a:fld>
            <a:endParaRPr lang="en-US" sz="1200" smtClean="0"/>
          </a:p>
        </p:txBody>
      </p:sp>
      <p:sp>
        <p:nvSpPr>
          <p:cNvPr id="103428"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latin typeface="Arial" pitchFamily="34" charset="0"/>
              <a:ea typeface="ＭＳ Ｐゴシック" pitchFamily="34" charset="-128"/>
            </a:endParaRPr>
          </a:p>
        </p:txBody>
      </p:sp>
      <p:sp>
        <p:nvSpPr>
          <p:cNvPr id="105475"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txBox="1">
            <a:spLocks noGrp="1" noChangeArrowheads="1"/>
          </p:cNvSpPr>
          <p:nvPr/>
        </p:nvSpPr>
        <p:spPr bwMode="auto">
          <a:xfrm>
            <a:off x="3505200" y="8650288"/>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C5C8967-01F0-4CC5-B203-B9EAAD319C7F}" type="slidenum">
              <a:rPr lang="en-US" sz="1200"/>
              <a:pPr eaLnBrk="1" hangingPunct="1"/>
              <a:t>43</a:t>
            </a:fld>
            <a:endParaRPr lang="en-US" sz="1200"/>
          </a:p>
        </p:txBody>
      </p:sp>
      <p:sp>
        <p:nvSpPr>
          <p:cNvPr id="10752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spcBef>
                <a:spcPct val="0"/>
              </a:spcBef>
            </a:pPr>
            <a:r>
              <a:rPr lang="en-US" sz="1000" smtClean="0">
                <a:latin typeface="Arial" pitchFamily="34" charset="0"/>
                <a:ea typeface="ＭＳ Ｐゴシック" pitchFamily="34" charset="-128"/>
              </a:rPr>
              <a:t>There are may areas that need to be can be considered gathering information. This graphic gives you an idea of some of the areas that should be discussed. Some students will need a closer examination in some areas than in other areas. </a:t>
            </a:r>
          </a:p>
          <a:p>
            <a:pPr lvl="1" eaLnBrk="1" hangingPunct="1">
              <a:lnSpc>
                <a:spcPct val="80000"/>
              </a:lnSpc>
              <a:spcBef>
                <a:spcPct val="0"/>
              </a:spcBef>
            </a:pPr>
            <a:r>
              <a:rPr lang="en-US" sz="1000" smtClean="0">
                <a:latin typeface="Arial" pitchFamily="34" charset="0"/>
                <a:ea typeface="ＭＳ Ｐゴシック" pitchFamily="34" charset="-128"/>
              </a:rPr>
              <a:t>For example, a student with an autism spectrum disorder will need the IEP team to discuss and assess the area of social competency and independent living skills regardless of the student</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 functioning level. </a:t>
            </a:r>
          </a:p>
          <a:p>
            <a:pPr lvl="1" eaLnBrk="1" hangingPunct="1">
              <a:lnSpc>
                <a:spcPct val="80000"/>
              </a:lnSpc>
              <a:spcBef>
                <a:spcPct val="0"/>
              </a:spcBef>
            </a:pPr>
            <a:r>
              <a:rPr lang="en-US" altLang="ja-JP" sz="1000" smtClean="0">
                <a:latin typeface="Arial" pitchFamily="34" charset="0"/>
                <a:ea typeface="ＭＳ Ｐゴシック" pitchFamily="34" charset="-128"/>
              </a:rPr>
              <a:t>A student that is planning to go to college or other another formal education program following high school needs to look carefully at what type of accommodations are required and then learn how to access this support for the educational program or school. </a:t>
            </a:r>
          </a:p>
          <a:p>
            <a:pPr eaLnBrk="1" hangingPunct="1">
              <a:lnSpc>
                <a:spcPct val="80000"/>
              </a:lnSpc>
              <a:spcBef>
                <a:spcPct val="0"/>
              </a:spcBef>
            </a:pPr>
            <a:endParaRPr lang="en-US" sz="1000" smtClean="0">
              <a:latin typeface="Arial" pitchFamily="34" charset="0"/>
              <a:ea typeface="ＭＳ Ｐゴシック" pitchFamily="34" charset="-128"/>
            </a:endParaRPr>
          </a:p>
          <a:p>
            <a:pPr eaLnBrk="1" hangingPunct="1">
              <a:lnSpc>
                <a:spcPct val="80000"/>
              </a:lnSpc>
              <a:spcBef>
                <a:spcPct val="0"/>
              </a:spcBef>
            </a:pPr>
            <a:r>
              <a:rPr lang="en-US" sz="1000" smtClean="0">
                <a:latin typeface="Arial" pitchFamily="34" charset="0"/>
                <a:ea typeface="ＭＳ Ｐゴシック" pitchFamily="34" charset="-128"/>
              </a:rPr>
              <a:t>Remember, there is no one</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 right</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 way to assess these areas. There is no one specific tool. Information can be gathered from what is already known about the student (historical) information as well as informal observation/checklists and will often also include some  formal standardized tools and career assessments. </a:t>
            </a:r>
          </a:p>
          <a:p>
            <a:pPr eaLnBrk="1" hangingPunct="1">
              <a:lnSpc>
                <a:spcPct val="80000"/>
              </a:lnSpc>
              <a:spcBef>
                <a:spcPct val="0"/>
              </a:spcBef>
            </a:pPr>
            <a:endParaRPr lang="en-US" sz="1000" smtClean="0">
              <a:latin typeface="Arial" pitchFamily="34" charset="0"/>
              <a:ea typeface="ＭＳ Ｐゴシック" pitchFamily="34" charset="-128"/>
            </a:endParaRPr>
          </a:p>
          <a:p>
            <a:pPr eaLnBrk="1" hangingPunct="1">
              <a:lnSpc>
                <a:spcPct val="80000"/>
              </a:lnSpc>
              <a:spcBef>
                <a:spcPct val="0"/>
              </a:spcBef>
            </a:pPr>
            <a:r>
              <a:rPr lang="en-US" sz="1000" smtClean="0">
                <a:latin typeface="Arial" pitchFamily="34" charset="0"/>
                <a:ea typeface="ＭＳ Ｐゴシック" pitchFamily="34" charset="-128"/>
              </a:rPr>
              <a:t>Let</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 take a few minutes to examine the types of tools that can be considered and discussed when planning the transition assessments</a:t>
            </a:r>
            <a:endParaRPr lang="en-US" sz="1000" smtClean="0">
              <a:latin typeface="Arial" pitchFamily="34" charset="0"/>
              <a:ea typeface="ＭＳ Ｐゴシック" pitchFamily="34" charset="-128"/>
            </a:endParaRPr>
          </a:p>
        </p:txBody>
      </p:sp>
      <p:sp>
        <p:nvSpPr>
          <p:cNvPr id="107524"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000" smtClean="0">
                <a:latin typeface="Arial" pitchFamily="34" charset="0"/>
                <a:ea typeface="ＭＳ Ｐゴシック" pitchFamily="34" charset="-128"/>
              </a:rPr>
              <a:t>As suggested before, AATA means we look at the student through the lens of the student as an adult, regardless of their functioning level or cognitive abilities. This can be different as when a student is young, we tend to think about </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developmentally appropriate</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 and how to teach at that level. The next slide will let help get a better handle on this concept.</a:t>
            </a:r>
            <a:r>
              <a:rPr lang="en-US" smtClean="0">
                <a:latin typeface="Arial" pitchFamily="34" charset="0"/>
                <a:ea typeface="ＭＳ Ｐゴシック" pitchFamily="34" charset="-128"/>
              </a:rPr>
              <a:t> </a:t>
            </a:r>
          </a:p>
          <a:p>
            <a:pPr eaLnBrk="1" hangingPunct="1"/>
            <a:endParaRPr lang="en-US" smtClean="0">
              <a:latin typeface="Arial" pitchFamily="34" charset="0"/>
              <a:ea typeface="ＭＳ Ｐゴシック" pitchFamily="34" charset="-128"/>
            </a:endParaRPr>
          </a:p>
        </p:txBody>
      </p:sp>
      <p:sp>
        <p:nvSpPr>
          <p:cNvPr id="1095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0430AEC-A794-4450-9A46-2DD066EB5016}" type="slidenum">
              <a:rPr lang="en-US" sz="1200" smtClean="0"/>
              <a:pPr eaLnBrk="1" hangingPunct="1"/>
              <a:t>44</a:t>
            </a:fld>
            <a:endParaRPr lang="en-US" sz="1200" smtClean="0"/>
          </a:p>
        </p:txBody>
      </p:sp>
      <p:sp>
        <p:nvSpPr>
          <p:cNvPr id="109572"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This slide reinforces the concept of </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chronological and developmental</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 </a:t>
            </a:r>
          </a:p>
        </p:txBody>
      </p:sp>
      <p:sp>
        <p:nvSpPr>
          <p:cNvPr id="111619" name="Slide Number Placeholder 3"/>
          <p:cNvSpPr>
            <a:spLocks noGrp="1"/>
          </p:cNvSpPr>
          <p:nvPr>
            <p:ph type="sldNum" sz="quarter" idx="5"/>
          </p:nvPr>
        </p:nvSpPr>
        <p:spPr bwMode="auto">
          <a:xfrm>
            <a:off x="1143000" y="8637588"/>
            <a:ext cx="29718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AB5E667-72E0-48BE-A74D-2111502C91EA}" type="slidenum">
              <a:rPr lang="en-US" sz="1200" smtClean="0"/>
              <a:pPr eaLnBrk="1" hangingPunct="1"/>
              <a:t>45</a:t>
            </a:fld>
            <a:endParaRPr lang="en-US" sz="1200" smtClean="0"/>
          </a:p>
        </p:txBody>
      </p:sp>
      <p:sp>
        <p:nvSpPr>
          <p:cNvPr id="111620"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2A72626-C09A-436A-8D8F-94233B342522}" type="slidenum">
              <a:rPr lang="en-US" sz="1200" smtClean="0"/>
              <a:pPr eaLnBrk="1" hangingPunct="1"/>
              <a:t>46</a:t>
            </a:fld>
            <a:endParaRPr lang="en-US" sz="1200" smtClean="0"/>
          </a:p>
        </p:txBody>
      </p:sp>
      <p:sp>
        <p:nvSpPr>
          <p:cNvPr id="113666"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000" smtClean="0">
                <a:latin typeface="Arial" pitchFamily="34" charset="0"/>
                <a:ea typeface="ＭＳ Ｐゴシック" pitchFamily="34" charset="-128"/>
              </a:rPr>
              <a:t>Yvette is 17 and has shown an interest and basic skill in pet grooming, It is conceivable that she could assist in a pet grooming business as she exits high school.  The assessment information on the left indicates that in some areas Yvette is developmentally below her 17 years of age. Using the developmental lens in responding to this information, one would respond in these ways. </a:t>
            </a:r>
          </a:p>
          <a:p>
            <a:pPr eaLnBrk="1" hangingPunct="1"/>
            <a:r>
              <a:rPr lang="en-US" sz="1000" smtClean="0">
                <a:latin typeface="Arial" pitchFamily="34" charset="0"/>
                <a:ea typeface="ＭＳ Ｐゴシック" pitchFamily="34" charset="-128"/>
              </a:rPr>
              <a:t> </a:t>
            </a:r>
          </a:p>
          <a:p>
            <a:pPr eaLnBrk="1" hangingPunct="1"/>
            <a:r>
              <a:rPr lang="en-US" sz="1000" smtClean="0">
                <a:latin typeface="Arial" pitchFamily="34" charset="0"/>
                <a:ea typeface="ＭＳ Ｐゴシック" pitchFamily="34" charset="-128"/>
              </a:rPr>
              <a:t>Let</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 compare a developmental view of Yvette with a chronological view. </a:t>
            </a:r>
          </a:p>
          <a:p>
            <a:pPr eaLnBrk="1" hangingPunct="1"/>
            <a:r>
              <a:rPr lang="en-US" sz="1000" u="sng" smtClean="0">
                <a:latin typeface="Arial" pitchFamily="34" charset="0"/>
                <a:ea typeface="ＭＳ Ｐゴシック" pitchFamily="34" charset="-128"/>
              </a:rPr>
              <a:t>First Developmental:</a:t>
            </a:r>
          </a:p>
          <a:p>
            <a:pPr eaLnBrk="1" hangingPunct="1"/>
            <a:r>
              <a:rPr lang="en-US" sz="1000" i="1" smtClean="0">
                <a:latin typeface="Arial" pitchFamily="34" charset="0"/>
                <a:ea typeface="ＭＳ Ｐゴシック" pitchFamily="34" charset="-128"/>
              </a:rPr>
              <a:t>Yvette reads on a first grade level. </a:t>
            </a:r>
          </a:p>
          <a:p>
            <a:pPr eaLnBrk="1" hangingPunct="1">
              <a:buFontTx/>
              <a:buChar char="•"/>
            </a:pPr>
            <a:r>
              <a:rPr lang="en-US" sz="1000" smtClean="0">
                <a:latin typeface="Arial" pitchFamily="34" charset="0"/>
                <a:ea typeface="ＭＳ Ｐゴシック" pitchFamily="34" charset="-128"/>
              </a:rPr>
              <a:t>In a Developmental View we might focus on finding first grade level reading materials to provide her both information and content while in school. </a:t>
            </a:r>
          </a:p>
          <a:p>
            <a:pPr eaLnBrk="1" hangingPunct="1"/>
            <a:r>
              <a:rPr lang="en-US" sz="1000" i="1" smtClean="0">
                <a:latin typeface="Arial" pitchFamily="34" charset="0"/>
                <a:ea typeface="ＭＳ Ｐゴシック" pitchFamily="34" charset="-128"/>
              </a:rPr>
              <a:t>Yvette cries when she is corrected. </a:t>
            </a:r>
          </a:p>
          <a:p>
            <a:pPr eaLnBrk="1" hangingPunct="1">
              <a:buFontTx/>
              <a:buChar char="•"/>
            </a:pPr>
            <a:r>
              <a:rPr lang="en-US" sz="1000" smtClean="0">
                <a:latin typeface="Arial" pitchFamily="34" charset="0"/>
                <a:ea typeface="ＭＳ Ｐゴシック" pitchFamily="34" charset="-128"/>
              </a:rPr>
              <a:t>Because of her seemingly young developmental level, one might attempt to just ignore the emotional outburst and work through the tears. Or, some might find themselves wanting to rock and comfort Yvette as one would a young child. </a:t>
            </a:r>
          </a:p>
          <a:p>
            <a:pPr eaLnBrk="1" hangingPunct="1"/>
            <a:r>
              <a:rPr lang="en-US" sz="1000" i="1" smtClean="0">
                <a:latin typeface="Arial" pitchFamily="34" charset="0"/>
                <a:ea typeface="ＭＳ Ｐゴシック" pitchFamily="34" charset="-128"/>
              </a:rPr>
              <a:t>Finally, Yvette enjoys juvenile games such as Candyland.</a:t>
            </a:r>
          </a:p>
          <a:p>
            <a:pPr eaLnBrk="1" hangingPunct="1">
              <a:buFontTx/>
              <a:buChar char="•"/>
            </a:pPr>
            <a:r>
              <a:rPr lang="en-US" sz="1000" smtClean="0">
                <a:latin typeface="Arial" pitchFamily="34" charset="0"/>
                <a:ea typeface="ＭＳ Ｐゴシック" pitchFamily="34" charset="-128"/>
              </a:rPr>
              <a:t>One would be tempted to engage her by playing these games in the classroom or for free time. </a:t>
            </a:r>
          </a:p>
        </p:txBody>
      </p:sp>
      <p:sp>
        <p:nvSpPr>
          <p:cNvPr id="11366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fld id="{B65D93F6-9CCC-4910-9C75-A7B88647F050}" type="slidenum">
              <a:rPr lang="en-US" sz="1200"/>
              <a:pPr algn="r" eaLnBrk="1" hangingPunct="1"/>
              <a:t>46</a:t>
            </a:fld>
            <a:endParaRPr lang="en-US" sz="1200"/>
          </a:p>
        </p:txBody>
      </p:sp>
      <p:sp>
        <p:nvSpPr>
          <p:cNvPr id="113669"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sz="1200" smtClean="0"/>
          </a:p>
        </p:txBody>
      </p:sp>
      <p:sp>
        <p:nvSpPr>
          <p:cNvPr id="115714"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pPr>
            <a:r>
              <a:rPr lang="en-US" sz="1000" smtClean="0">
                <a:latin typeface="Arial" pitchFamily="34" charset="0"/>
                <a:ea typeface="ＭＳ Ｐゴシック" pitchFamily="34" charset="-128"/>
              </a:rPr>
              <a:t>Let</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 switch now to a chronological view:</a:t>
            </a:r>
          </a:p>
          <a:p>
            <a:pPr eaLnBrk="1" hangingPunct="1">
              <a:lnSpc>
                <a:spcPct val="80000"/>
              </a:lnSpc>
            </a:pPr>
            <a:r>
              <a:rPr lang="en-US" sz="1000" i="1" smtClean="0">
                <a:latin typeface="Arial" pitchFamily="34" charset="0"/>
                <a:ea typeface="ＭＳ Ｐゴシック" pitchFamily="34" charset="-128"/>
              </a:rPr>
              <a:t>Reads on 1</a:t>
            </a:r>
            <a:r>
              <a:rPr lang="en-US" sz="1000" i="1" baseline="30000" smtClean="0">
                <a:latin typeface="Arial" pitchFamily="34" charset="0"/>
                <a:ea typeface="ＭＳ Ｐゴシック" pitchFamily="34" charset="-128"/>
              </a:rPr>
              <a:t>st</a:t>
            </a:r>
            <a:r>
              <a:rPr lang="en-US" sz="1000" i="1" smtClean="0">
                <a:latin typeface="Arial" pitchFamily="34" charset="0"/>
                <a:ea typeface="ＭＳ Ｐゴシック" pitchFamily="34" charset="-128"/>
              </a:rPr>
              <a:t> grade level?</a:t>
            </a:r>
          </a:p>
          <a:p>
            <a:pPr eaLnBrk="1" hangingPunct="1">
              <a:lnSpc>
                <a:spcPct val="80000"/>
              </a:lnSpc>
              <a:buFontTx/>
              <a:buChar char="•"/>
            </a:pPr>
            <a:r>
              <a:rPr lang="en-US" sz="1000" smtClean="0">
                <a:latin typeface="Arial" pitchFamily="34" charset="0"/>
                <a:ea typeface="ＭＳ Ｐゴシック" pitchFamily="34" charset="-128"/>
              </a:rPr>
              <a:t>In the adult world that she will be entering, we might fast forward our thinking to ask how we can teach her the important information that she will need to know, such as the pet</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 name and the owner</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 name? Or allergies that the animal might have. </a:t>
            </a:r>
          </a:p>
          <a:p>
            <a:pPr eaLnBrk="1" hangingPunct="1">
              <a:lnSpc>
                <a:spcPct val="80000"/>
              </a:lnSpc>
              <a:buFontTx/>
              <a:buChar char="•"/>
            </a:pPr>
            <a:r>
              <a:rPr lang="en-US" altLang="ja-JP" sz="1000" smtClean="0">
                <a:latin typeface="Arial" pitchFamily="34" charset="0"/>
                <a:ea typeface="ＭＳ Ｐゴシック" pitchFamily="34" charset="-128"/>
              </a:rPr>
              <a:t>If this is not 1</a:t>
            </a:r>
            <a:r>
              <a:rPr lang="en-US" altLang="ja-JP" sz="1000" baseline="30000" smtClean="0">
                <a:latin typeface="Arial" pitchFamily="34" charset="0"/>
                <a:ea typeface="ＭＳ Ｐゴシック" pitchFamily="34" charset="-128"/>
              </a:rPr>
              <a:t>st</a:t>
            </a:r>
            <a:r>
              <a:rPr lang="en-US" altLang="ja-JP" sz="1000" smtClean="0">
                <a:latin typeface="Arial" pitchFamily="34" charset="0"/>
                <a:ea typeface="ＭＳ Ｐゴシック" pitchFamily="34" charset="-128"/>
              </a:rPr>
              <a:t> grade level skill, then one needs to either target teaching specific information or possibly discover ways to modify the reading requirements (say by adding pictures) so that she will be successful in the literacy aspects of her chosen career. </a:t>
            </a:r>
          </a:p>
          <a:p>
            <a:pPr eaLnBrk="1" hangingPunct="1">
              <a:lnSpc>
                <a:spcPct val="80000"/>
              </a:lnSpc>
              <a:buFontTx/>
              <a:buChar char="•"/>
            </a:pPr>
            <a:endParaRPr lang="en-US" altLang="ja-JP" sz="1000" smtClean="0">
              <a:latin typeface="Arial" pitchFamily="34" charset="0"/>
              <a:ea typeface="ＭＳ Ｐゴシック" pitchFamily="34" charset="-128"/>
            </a:endParaRPr>
          </a:p>
          <a:p>
            <a:pPr eaLnBrk="1" hangingPunct="1">
              <a:lnSpc>
                <a:spcPct val="80000"/>
              </a:lnSpc>
            </a:pPr>
            <a:r>
              <a:rPr lang="en-US" sz="1000" i="1" smtClean="0">
                <a:latin typeface="Arial" pitchFamily="34" charset="0"/>
                <a:ea typeface="ＭＳ Ｐゴシック" pitchFamily="34" charset="-128"/>
              </a:rPr>
              <a:t>Cries when corrected? </a:t>
            </a:r>
          </a:p>
          <a:p>
            <a:pPr eaLnBrk="1" hangingPunct="1">
              <a:lnSpc>
                <a:spcPct val="80000"/>
              </a:lnSpc>
              <a:buFontTx/>
              <a:buChar char="•"/>
            </a:pPr>
            <a:r>
              <a:rPr lang="en-US" sz="1000" smtClean="0">
                <a:latin typeface="Arial" pitchFamily="34" charset="0"/>
                <a:ea typeface="ＭＳ Ｐゴシック" pitchFamily="34" charset="-128"/>
              </a:rPr>
              <a:t>This may not be as easy for a customer or employer to overlook as a teacher or parent. </a:t>
            </a:r>
          </a:p>
          <a:p>
            <a:pPr eaLnBrk="1" hangingPunct="1">
              <a:lnSpc>
                <a:spcPct val="80000"/>
              </a:lnSpc>
              <a:buFontTx/>
              <a:buChar char="•"/>
            </a:pPr>
            <a:r>
              <a:rPr lang="en-US" sz="1000" smtClean="0">
                <a:latin typeface="Arial" pitchFamily="34" charset="0"/>
                <a:ea typeface="ＭＳ Ｐゴシック" pitchFamily="34" charset="-128"/>
              </a:rPr>
              <a:t>So, now the chronological view allows us to think about what skills she needs to learn in order that she does not break down every time she is given a correction while working with the groomer. </a:t>
            </a:r>
          </a:p>
          <a:p>
            <a:pPr eaLnBrk="1" hangingPunct="1">
              <a:lnSpc>
                <a:spcPct val="80000"/>
              </a:lnSpc>
              <a:buFontTx/>
              <a:buChar char="•"/>
            </a:pPr>
            <a:r>
              <a:rPr lang="en-US" sz="1000" smtClean="0">
                <a:latin typeface="Arial" pitchFamily="34" charset="0"/>
                <a:ea typeface="ＭＳ Ｐゴシック" pitchFamily="34" charset="-128"/>
              </a:rPr>
              <a:t>Or this may also tell us that her minimal coping skills will require a low demand job (although we do not want to under-estimate her abilities). </a:t>
            </a:r>
          </a:p>
          <a:p>
            <a:pPr eaLnBrk="1" hangingPunct="1">
              <a:lnSpc>
                <a:spcPct val="80000"/>
              </a:lnSpc>
            </a:pPr>
            <a:endParaRPr lang="en-US" sz="1000" smtClean="0">
              <a:latin typeface="Arial" pitchFamily="34" charset="0"/>
              <a:ea typeface="ＭＳ Ｐゴシック" pitchFamily="34" charset="-128"/>
            </a:endParaRPr>
          </a:p>
          <a:p>
            <a:pPr eaLnBrk="1" hangingPunct="1">
              <a:lnSpc>
                <a:spcPct val="80000"/>
              </a:lnSpc>
            </a:pPr>
            <a:r>
              <a:rPr lang="en-US" sz="1000" i="1" smtClean="0">
                <a:latin typeface="Arial" pitchFamily="34" charset="0"/>
                <a:ea typeface="ＭＳ Ｐゴシック" pitchFamily="34" charset="-128"/>
              </a:rPr>
              <a:t>Finally, we know Yvette is motivated by children</a:t>
            </a:r>
            <a:r>
              <a:rPr lang="ja-JP" altLang="en-US" sz="1000" i="1" smtClean="0">
                <a:latin typeface="Arial" pitchFamily="34" charset="0"/>
                <a:ea typeface="ＭＳ Ｐゴシック" pitchFamily="34" charset="-128"/>
              </a:rPr>
              <a:t>’</a:t>
            </a:r>
            <a:r>
              <a:rPr lang="en-US" altLang="ja-JP" sz="1000" i="1" smtClean="0">
                <a:latin typeface="Arial" pitchFamily="34" charset="0"/>
                <a:ea typeface="ＭＳ Ｐゴシック" pitchFamily="34" charset="-128"/>
              </a:rPr>
              <a:t>s games</a:t>
            </a:r>
          </a:p>
          <a:p>
            <a:pPr eaLnBrk="1" hangingPunct="1">
              <a:lnSpc>
                <a:spcPct val="80000"/>
              </a:lnSpc>
              <a:buFontTx/>
              <a:buChar char="•"/>
            </a:pPr>
            <a:r>
              <a:rPr lang="en-US" sz="1000" smtClean="0">
                <a:latin typeface="Arial" pitchFamily="34" charset="0"/>
                <a:ea typeface="ＭＳ Ｐゴシック" pitchFamily="34" charset="-128"/>
              </a:rPr>
              <a:t>If we know that Yvette enjoys and is motivated by children</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 games , perhaps we can expand her career options and potential success if we explore careers that offer the opportunity to play with children as well as 	have some responsibility with animals. A day care that also has pets perhaps?</a:t>
            </a:r>
          </a:p>
          <a:p>
            <a:pPr eaLnBrk="1" hangingPunct="1">
              <a:lnSpc>
                <a:spcPct val="80000"/>
              </a:lnSpc>
            </a:pPr>
            <a:endParaRPr lang="en-US" sz="1000" smtClean="0">
              <a:latin typeface="Arial" pitchFamily="34" charset="0"/>
              <a:ea typeface="ＭＳ Ｐゴシック" pitchFamily="34" charset="-128"/>
            </a:endParaRPr>
          </a:p>
          <a:p>
            <a:pPr eaLnBrk="1" hangingPunct="1">
              <a:lnSpc>
                <a:spcPct val="80000"/>
              </a:lnSpc>
            </a:pPr>
            <a:r>
              <a:rPr lang="en-US" sz="1000" smtClean="0">
                <a:latin typeface="Arial" pitchFamily="34" charset="0"/>
                <a:ea typeface="ＭＳ Ｐゴシック" pitchFamily="34" charset="-128"/>
              </a:rPr>
              <a:t>These examples show that the information gained from AATA needs to be placed in the context of the next environment in order for it to inform the vision, the goals and the direction of the educational program. </a:t>
            </a:r>
          </a:p>
        </p:txBody>
      </p:sp>
      <p:sp>
        <p:nvSpPr>
          <p:cNvPr id="115716" name="Slide Number Placeholder 3"/>
          <p:cNvSpPr txBox="1">
            <a:spLocks noGrp="1"/>
          </p:cNvSpPr>
          <p:nvPr/>
        </p:nvSpPr>
        <p:spPr bwMode="auto">
          <a:xfrm>
            <a:off x="9128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fld id="{A21AFBC3-9BC3-41C7-A925-5B8101ADAD57}" type="slidenum">
              <a:rPr lang="en-US" sz="1200"/>
              <a:pPr algn="r" eaLnBrk="1" hangingPunct="1"/>
              <a:t>47</a:t>
            </a:fld>
            <a:endParaRPr lang="en-US" sz="1200"/>
          </a:p>
        </p:txBody>
      </p:sp>
      <p:sp>
        <p:nvSpPr>
          <p:cNvPr id="115717"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Have a discussion about what the previous slides and participant</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s thoughts as they viewed them. </a:t>
            </a:r>
          </a:p>
          <a:p>
            <a:endParaRPr lang="en-US" smtClean="0">
              <a:latin typeface="Arial" pitchFamily="34" charset="0"/>
              <a:ea typeface="ＭＳ Ｐゴシック" pitchFamily="34" charset="-128"/>
            </a:endParaRPr>
          </a:p>
        </p:txBody>
      </p:sp>
      <p:sp>
        <p:nvSpPr>
          <p:cNvPr id="1177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7BF3DB6-4D21-4221-95EE-B4783613A17C}" type="slidenum">
              <a:rPr lang="en-US" sz="1200" smtClean="0"/>
              <a:pPr eaLnBrk="1" hangingPunct="1"/>
              <a:t>48</a:t>
            </a:fld>
            <a:endParaRPr lang="en-US" sz="1200" smtClean="0"/>
          </a:p>
        </p:txBody>
      </p:sp>
      <p:sp>
        <p:nvSpPr>
          <p:cNvPr id="117764"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000" smtClean="0">
                <a:latin typeface="Arial" pitchFamily="34" charset="0"/>
                <a:ea typeface="ＭＳ Ｐゴシック" pitchFamily="34" charset="-128"/>
              </a:rPr>
              <a:t>REVIEW. BRING OUT POINTS:</a:t>
            </a:r>
          </a:p>
          <a:p>
            <a:pPr eaLnBrk="1" hangingPunct="1">
              <a:buFontTx/>
              <a:buAutoNum type="arabicPeriod"/>
            </a:pPr>
            <a:r>
              <a:rPr lang="en-US" sz="1000" smtClean="0">
                <a:latin typeface="Arial" pitchFamily="34" charset="0"/>
                <a:ea typeface="ＭＳ Ｐゴシック" pitchFamily="34" charset="-128"/>
              </a:rPr>
              <a:t>The future planning and vision can be assisted by the use of AATA . </a:t>
            </a:r>
          </a:p>
          <a:p>
            <a:pPr eaLnBrk="1" hangingPunct="1">
              <a:buFontTx/>
              <a:buAutoNum type="arabicPeriod"/>
            </a:pPr>
            <a:r>
              <a:rPr lang="en-US" sz="1000" smtClean="0">
                <a:latin typeface="Arial" pitchFamily="34" charset="0"/>
                <a:ea typeface="ＭＳ Ｐゴシック" pitchFamily="34" charset="-128"/>
              </a:rPr>
              <a:t>Meaningful assessments can assist families to focus on employment, education and independent living outcomes that the student is interested, motivated and able to accomplish . </a:t>
            </a:r>
          </a:p>
          <a:p>
            <a:pPr eaLnBrk="1" hangingPunct="1">
              <a:buFontTx/>
              <a:buAutoNum type="arabicPeriod"/>
            </a:pPr>
            <a:r>
              <a:rPr lang="en-US" sz="1000" smtClean="0">
                <a:latin typeface="Arial" pitchFamily="34" charset="0"/>
                <a:ea typeface="ＭＳ Ｐゴシック" pitchFamily="34" charset="-128"/>
              </a:rPr>
              <a:t>AATA is not meant to LIMIT the possibilities, instead it helps the student understand what they need to work on , learn, experience and develop in order to meet the desired goal. They can also introduce possible adult careers or experiences that will help the student determine what will be the best career/job path, where I want to learn or live and how to structure adult life. </a:t>
            </a:r>
          </a:p>
        </p:txBody>
      </p:sp>
      <p:sp>
        <p:nvSpPr>
          <p:cNvPr id="1198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349E396-E400-428B-9CE6-77B5B61EF55E}" type="slidenum">
              <a:rPr lang="en-US" sz="1200" smtClean="0"/>
              <a:pPr eaLnBrk="1" hangingPunct="1"/>
              <a:t>49</a:t>
            </a:fld>
            <a:endParaRPr lang="en-US" sz="1200" smtClean="0"/>
          </a:p>
        </p:txBody>
      </p:sp>
      <p:sp>
        <p:nvSpPr>
          <p:cNvPr id="119812"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000" smtClean="0">
                <a:latin typeface="Arial" pitchFamily="34" charset="0"/>
                <a:ea typeface="ＭＳ Ｐゴシック" pitchFamily="34" charset="-128"/>
              </a:rPr>
              <a:t>Remember: AATA is future oriented.</a:t>
            </a:r>
          </a:p>
          <a:p>
            <a:pPr eaLnBrk="1" hangingPunct="1">
              <a:buFontTx/>
              <a:buChar char="•"/>
            </a:pPr>
            <a:r>
              <a:rPr lang="en-US" sz="1000" smtClean="0">
                <a:latin typeface="Arial" pitchFamily="34" charset="0"/>
                <a:ea typeface="ＭＳ Ｐゴシック" pitchFamily="34" charset="-128"/>
              </a:rPr>
              <a:t>This means it helps take a good look at what we know right now about the student future goals and the current skill and interests related to those goals. AATA allows up to assess the student in light of the future. Assessment of future jobs , schools and living situations allows the identification of the skills needed to be successful in those situations. </a:t>
            </a:r>
          </a:p>
          <a:p>
            <a:pPr eaLnBrk="1" hangingPunct="1">
              <a:buFontTx/>
              <a:buChar char="•"/>
            </a:pPr>
            <a:r>
              <a:rPr lang="en-US" sz="1000" smtClean="0">
                <a:latin typeface="Arial" pitchFamily="34" charset="0"/>
                <a:ea typeface="ＭＳ Ｐゴシック" pitchFamily="34" charset="-128"/>
              </a:rPr>
              <a:t>Parents, students and IEP teams can then compare the student</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 current skills in those critical areas to the the required skills. The identified gap becomes the area of focus for course of student and IEP Annual goals (NOT Post Secondary  goals)</a:t>
            </a:r>
          </a:p>
          <a:p>
            <a:pPr eaLnBrk="1" hangingPunct="1"/>
            <a:endParaRPr lang="en-US" sz="1000" smtClean="0">
              <a:latin typeface="Arial" pitchFamily="34" charset="0"/>
              <a:ea typeface="ＭＳ Ｐゴシック" pitchFamily="34" charset="-128"/>
            </a:endParaRPr>
          </a:p>
          <a:p>
            <a:pPr eaLnBrk="1" hangingPunct="1"/>
            <a:r>
              <a:rPr lang="en-US" sz="1000" smtClean="0">
                <a:latin typeface="Arial" pitchFamily="34" charset="0"/>
                <a:ea typeface="ＭＳ Ｐゴシック" pitchFamily="34" charset="-128"/>
              </a:rPr>
              <a:t>He following slides demonstrate the importance of viewing the student as a young adult (chronologically) vs. a child (developmentally). </a:t>
            </a:r>
          </a:p>
        </p:txBody>
      </p:sp>
      <p:sp>
        <p:nvSpPr>
          <p:cNvPr id="1239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4F7BC57-E874-49D9-A363-95742696355E}" type="slidenum">
              <a:rPr lang="en-US" sz="1200" smtClean="0"/>
              <a:pPr eaLnBrk="1" hangingPunct="1"/>
              <a:t>50</a:t>
            </a:fld>
            <a:endParaRPr lang="en-US" sz="1200" smtClean="0"/>
          </a:p>
        </p:txBody>
      </p:sp>
      <p:sp>
        <p:nvSpPr>
          <p:cNvPr id="123908"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sz="1000" smtClean="0">
                <a:latin typeface="Arial" pitchFamily="34" charset="0"/>
                <a:ea typeface="ＭＳ Ｐゴシック" pitchFamily="34" charset="-128"/>
              </a:rPr>
              <a:t>Sometimes transition planning is viewed as the completion of the transition section of the IEP. Some teams attempt to </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fill in the boxes</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 with little consideration for the intent of the process. Much of the process occurs outside of the IEP meeting and involves information from many people and sources. The IEP form contains only a summary of the important information. The information on the IEP does not represent all the details of the work that is necessary. Therefore, planning for the entire process is essential. </a:t>
            </a:r>
          </a:p>
          <a:p>
            <a:pPr eaLnBrk="1" hangingPunct="1">
              <a:lnSpc>
                <a:spcPct val="90000"/>
              </a:lnSpc>
              <a:spcBef>
                <a:spcPct val="0"/>
              </a:spcBef>
            </a:pPr>
            <a:endParaRPr lang="en-US" altLang="ja-JP" sz="1000" smtClean="0">
              <a:latin typeface="Arial" pitchFamily="34" charset="0"/>
              <a:ea typeface="ＭＳ Ｐゴシック" pitchFamily="34" charset="-128"/>
            </a:endParaRPr>
          </a:p>
          <a:p>
            <a:pPr eaLnBrk="1" hangingPunct="1">
              <a:lnSpc>
                <a:spcPct val="90000"/>
              </a:lnSpc>
              <a:spcBef>
                <a:spcPct val="0"/>
              </a:spcBef>
            </a:pPr>
            <a:r>
              <a:rPr lang="en-US" sz="1000" smtClean="0">
                <a:latin typeface="Arial" pitchFamily="34" charset="0"/>
                <a:ea typeface="ＭＳ Ｐゴシック" pitchFamily="34" charset="-128"/>
              </a:rPr>
              <a:t>While many people can add information that is useful, the family and student MUST be included in this discussion in whatever manner and to whatever extent possible.  </a:t>
            </a:r>
          </a:p>
          <a:p>
            <a:pPr eaLnBrk="1" hangingPunct="1">
              <a:lnSpc>
                <a:spcPct val="90000"/>
              </a:lnSpc>
              <a:spcBef>
                <a:spcPct val="0"/>
              </a:spcBef>
            </a:pPr>
            <a:endParaRPr lang="en-US" sz="1000" smtClean="0">
              <a:latin typeface="Arial" pitchFamily="34" charset="0"/>
              <a:ea typeface="ＭＳ Ｐゴシック" pitchFamily="34" charset="-128"/>
            </a:endParaRPr>
          </a:p>
          <a:p>
            <a:pPr eaLnBrk="1" hangingPunct="1">
              <a:lnSpc>
                <a:spcPct val="90000"/>
              </a:lnSpc>
              <a:spcBef>
                <a:spcPct val="0"/>
              </a:spcBef>
            </a:pPr>
            <a:r>
              <a:rPr lang="en-US" sz="1000" smtClean="0">
                <a:latin typeface="Arial" pitchFamily="34" charset="0"/>
                <a:ea typeface="ＭＳ Ｐゴシック" pitchFamily="34" charset="-128"/>
              </a:rPr>
              <a:t>We will talk more about the process and the family involvement, however, we should remember that parents, families and students should expect to participate in this process in a meaningful way. </a:t>
            </a:r>
          </a:p>
          <a:p>
            <a:pPr eaLnBrk="1" hangingPunct="1">
              <a:lnSpc>
                <a:spcPct val="90000"/>
              </a:lnSpc>
              <a:spcBef>
                <a:spcPct val="0"/>
              </a:spcBef>
            </a:pPr>
            <a:endParaRPr lang="en-US" sz="1000" smtClean="0">
              <a:latin typeface="Arial" pitchFamily="34" charset="0"/>
              <a:ea typeface="ＭＳ Ｐゴシック" pitchFamily="34" charset="-128"/>
            </a:endParaRPr>
          </a:p>
          <a:p>
            <a:pPr eaLnBrk="1" hangingPunct="1">
              <a:lnSpc>
                <a:spcPct val="90000"/>
              </a:lnSpc>
              <a:spcBef>
                <a:spcPct val="0"/>
              </a:spcBef>
            </a:pPr>
            <a:endParaRPr lang="en-US" sz="1000" smtClean="0">
              <a:latin typeface="Arial" pitchFamily="34" charset="0"/>
              <a:ea typeface="ＭＳ Ｐゴシック" pitchFamily="34" charset="-128"/>
            </a:endParaRP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71E1343-9AED-405A-BBFC-6EFB00EB8F01}" type="slidenum">
              <a:rPr lang="en-US" sz="1200" smtClean="0"/>
              <a:pPr eaLnBrk="1" hangingPunct="1"/>
              <a:t>6</a:t>
            </a:fld>
            <a:endParaRPr lang="en-US" sz="1200" smtClean="0"/>
          </a:p>
        </p:txBody>
      </p:sp>
      <p:sp>
        <p:nvSpPr>
          <p:cNvPr id="31748"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This is a visual example of the process using AATA to guide the identification of annual goals that will lead to where your child wants to be, that is, how AATA is related to both the annual goals and the post school goals. </a:t>
            </a:r>
          </a:p>
        </p:txBody>
      </p:sp>
      <p:sp>
        <p:nvSpPr>
          <p:cNvPr id="1259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793A034-4249-4051-A221-97AE37E9B5F3}" type="slidenum">
              <a:rPr lang="en-US" sz="1200" smtClean="0"/>
              <a:pPr eaLnBrk="1" hangingPunct="1"/>
              <a:t>51</a:t>
            </a:fld>
            <a:endParaRPr lang="en-US" sz="1200" smtClean="0"/>
          </a:p>
        </p:txBody>
      </p:sp>
      <p:sp>
        <p:nvSpPr>
          <p:cNvPr id="125956"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0853CE2-15E1-4C14-AC23-A6529C7E604B}" type="slidenum">
              <a:rPr lang="en-US" sz="1200" smtClean="0"/>
              <a:pPr eaLnBrk="1" hangingPunct="1"/>
              <a:t>52</a:t>
            </a:fld>
            <a:endParaRPr lang="en-US" sz="1200" smtClean="0"/>
          </a:p>
        </p:txBody>
      </p:sp>
      <p:sp>
        <p:nvSpPr>
          <p:cNvPr id="12800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Rectangle 3"/>
          <p:cNvSpPr>
            <a:spLocks noGrp="1" noChangeArrowheads="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eaLnBrk="1" hangingPunct="1">
              <a:lnSpc>
                <a:spcPct val="80000"/>
              </a:lnSpc>
              <a:spcBef>
                <a:spcPts val="600"/>
              </a:spcBef>
              <a:buClr>
                <a:srgbClr val="4A452A"/>
              </a:buClr>
              <a:buFont typeface="Wingdings" pitchFamily="2" charset="2"/>
              <a:buNone/>
            </a:pPr>
            <a:r>
              <a:rPr lang="en-US" sz="900" smtClean="0">
                <a:latin typeface="Arial" pitchFamily="34" charset="0"/>
                <a:ea typeface="ＭＳ Ｐゴシック" pitchFamily="34" charset="-128"/>
              </a:rPr>
              <a:t>This is an example of the results of an AATA process where important information was gathered through discussion and interview.</a:t>
            </a:r>
            <a:r>
              <a:rPr lang="en-US" sz="1000" smtClean="0">
                <a:latin typeface="Arial" pitchFamily="34" charset="0"/>
                <a:ea typeface="ＭＳ Ｐゴシック" pitchFamily="34" charset="-128"/>
              </a:rPr>
              <a:t> </a:t>
            </a:r>
            <a:r>
              <a:rPr lang="en-US" sz="2000" smtClean="0">
                <a:solidFill>
                  <a:srgbClr val="000081"/>
                </a:solidFill>
                <a:latin typeface="Verdana" pitchFamily="34" charset="0"/>
                <a:ea typeface="ＭＳ Ｐゴシック" pitchFamily="34" charset="-128"/>
              </a:rPr>
              <a:t>It is NOT just numbers, scores, or percentiles. AATA</a:t>
            </a:r>
          </a:p>
          <a:p>
            <a:pPr marL="228600" eaLnBrk="1" hangingPunct="1">
              <a:lnSpc>
                <a:spcPct val="80000"/>
              </a:lnSpc>
              <a:spcBef>
                <a:spcPts val="600"/>
              </a:spcBef>
              <a:buClr>
                <a:srgbClr val="4A452A"/>
              </a:buClr>
              <a:buFont typeface="Wingdings" pitchFamily="2" charset="2"/>
              <a:buNone/>
            </a:pPr>
            <a:r>
              <a:rPr lang="en-US" sz="2000" smtClean="0">
                <a:solidFill>
                  <a:srgbClr val="000081"/>
                </a:solidFill>
                <a:latin typeface="Verdana" pitchFamily="34" charset="0"/>
                <a:ea typeface="ＭＳ Ｐゴシック" pitchFamily="34" charset="-128"/>
              </a:rPr>
              <a:t>answers Questions such as:</a:t>
            </a:r>
          </a:p>
          <a:p>
            <a:pPr marL="571500" lvl="1" eaLnBrk="1" hangingPunct="1">
              <a:lnSpc>
                <a:spcPct val="80000"/>
              </a:lnSpc>
              <a:buClr>
                <a:srgbClr val="4A452A"/>
              </a:buClr>
              <a:buFont typeface="Wingdings" pitchFamily="2" charset="2"/>
              <a:buNone/>
            </a:pPr>
            <a:r>
              <a:rPr lang="ja-JP" altLang="en-US" sz="1800" smtClean="0">
                <a:solidFill>
                  <a:srgbClr val="000081"/>
                </a:solidFill>
                <a:latin typeface="Verdana" pitchFamily="34" charset="0"/>
                <a:ea typeface="ＭＳ Ｐゴシック" pitchFamily="34" charset="-128"/>
              </a:rPr>
              <a:t>”</a:t>
            </a:r>
            <a:r>
              <a:rPr lang="en-US" altLang="ja-JP" sz="1800" smtClean="0">
                <a:solidFill>
                  <a:srgbClr val="000081"/>
                </a:solidFill>
                <a:latin typeface="Verdana" pitchFamily="34" charset="0"/>
                <a:ea typeface="ＭＳ Ｐゴシック" pitchFamily="34" charset="-128"/>
              </a:rPr>
              <a:t>What can I do</a:t>
            </a:r>
            <a:r>
              <a:rPr lang="ja-JP" altLang="en-US" sz="1800" smtClean="0">
                <a:solidFill>
                  <a:srgbClr val="000081"/>
                </a:solidFill>
                <a:latin typeface="Verdana" pitchFamily="34" charset="0"/>
                <a:ea typeface="ＭＳ Ｐゴシック" pitchFamily="34" charset="-128"/>
              </a:rPr>
              <a:t>”</a:t>
            </a:r>
            <a:r>
              <a:rPr lang="en-US" altLang="ja-JP" sz="1800" smtClean="0">
                <a:solidFill>
                  <a:srgbClr val="000081"/>
                </a:solidFill>
                <a:latin typeface="Verdana" pitchFamily="34" charset="0"/>
                <a:ea typeface="ＭＳ Ｐゴシック" pitchFamily="34" charset="-128"/>
              </a:rPr>
              <a:t>? </a:t>
            </a:r>
            <a:r>
              <a:rPr lang="ja-JP" altLang="en-US" sz="1800" smtClean="0">
                <a:solidFill>
                  <a:srgbClr val="000081"/>
                </a:solidFill>
                <a:latin typeface="Verdana" pitchFamily="34" charset="0"/>
                <a:ea typeface="ＭＳ Ｐゴシック" pitchFamily="34" charset="-128"/>
              </a:rPr>
              <a:t>“</a:t>
            </a:r>
            <a:r>
              <a:rPr lang="en-US" altLang="ja-JP" sz="1800" smtClean="0">
                <a:solidFill>
                  <a:srgbClr val="000081"/>
                </a:solidFill>
                <a:latin typeface="Verdana" pitchFamily="34" charset="0"/>
                <a:ea typeface="ＭＳ Ｐゴシック" pitchFamily="34" charset="-128"/>
              </a:rPr>
              <a:t>What do I like to do</a:t>
            </a:r>
            <a:r>
              <a:rPr lang="ja-JP" altLang="en-US" sz="1800" smtClean="0">
                <a:solidFill>
                  <a:srgbClr val="000081"/>
                </a:solidFill>
                <a:latin typeface="Verdana" pitchFamily="34" charset="0"/>
                <a:ea typeface="ＭＳ Ｐゴシック" pitchFamily="34" charset="-128"/>
              </a:rPr>
              <a:t>”</a:t>
            </a:r>
            <a:r>
              <a:rPr lang="en-US" altLang="ja-JP" sz="1800" smtClean="0">
                <a:solidFill>
                  <a:srgbClr val="000081"/>
                </a:solidFill>
                <a:latin typeface="Verdana" pitchFamily="34" charset="0"/>
                <a:ea typeface="ＭＳ Ｐゴシック" pitchFamily="34" charset="-128"/>
              </a:rPr>
              <a:t>?</a:t>
            </a:r>
          </a:p>
          <a:p>
            <a:pPr marL="571500" lvl="1" eaLnBrk="1" hangingPunct="1">
              <a:lnSpc>
                <a:spcPct val="80000"/>
              </a:lnSpc>
              <a:buClr>
                <a:srgbClr val="4A452A"/>
              </a:buClr>
              <a:buFont typeface="Wingdings" pitchFamily="2" charset="2"/>
              <a:buNone/>
            </a:pPr>
            <a:r>
              <a:rPr lang="ja-JP" altLang="en-US" sz="1800" smtClean="0">
                <a:solidFill>
                  <a:srgbClr val="000081"/>
                </a:solidFill>
                <a:latin typeface="Verdana" pitchFamily="34" charset="0"/>
                <a:ea typeface="ＭＳ Ｐゴシック" pitchFamily="34" charset="-128"/>
              </a:rPr>
              <a:t>“</a:t>
            </a:r>
            <a:r>
              <a:rPr lang="en-US" altLang="ja-JP" sz="1800" smtClean="0">
                <a:solidFill>
                  <a:srgbClr val="000081"/>
                </a:solidFill>
                <a:latin typeface="Verdana" pitchFamily="34" charset="0"/>
                <a:ea typeface="ＭＳ Ｐゴシック" pitchFamily="34" charset="-128"/>
              </a:rPr>
              <a:t>Where, when and how do I do my best work</a:t>
            </a:r>
            <a:r>
              <a:rPr lang="ja-JP" altLang="en-US" sz="1800" smtClean="0">
                <a:solidFill>
                  <a:srgbClr val="000081"/>
                </a:solidFill>
                <a:latin typeface="Verdana" pitchFamily="34" charset="0"/>
                <a:ea typeface="ＭＳ Ｐゴシック" pitchFamily="34" charset="-128"/>
              </a:rPr>
              <a:t>”</a:t>
            </a:r>
            <a:r>
              <a:rPr lang="en-US" altLang="ja-JP" sz="1800" smtClean="0">
                <a:solidFill>
                  <a:srgbClr val="000081"/>
                </a:solidFill>
                <a:latin typeface="Verdana" pitchFamily="34" charset="0"/>
                <a:ea typeface="ＭＳ Ｐゴシック" pitchFamily="34" charset="-128"/>
              </a:rPr>
              <a:t>?</a:t>
            </a:r>
          </a:p>
          <a:p>
            <a:pPr marL="571500" lvl="1" eaLnBrk="1" hangingPunct="1">
              <a:lnSpc>
                <a:spcPct val="80000"/>
              </a:lnSpc>
              <a:buClr>
                <a:srgbClr val="4A452A"/>
              </a:buClr>
              <a:buFont typeface="Wingdings" pitchFamily="2" charset="2"/>
              <a:buNone/>
            </a:pPr>
            <a:r>
              <a:rPr lang="ja-JP" altLang="en-US" sz="1800" smtClean="0">
                <a:solidFill>
                  <a:srgbClr val="000081"/>
                </a:solidFill>
                <a:latin typeface="Verdana" pitchFamily="34" charset="0"/>
                <a:ea typeface="ＭＳ Ｐゴシック" pitchFamily="34" charset="-128"/>
              </a:rPr>
              <a:t>“</a:t>
            </a:r>
            <a:r>
              <a:rPr lang="en-US" altLang="ja-JP" sz="1800" smtClean="0">
                <a:solidFill>
                  <a:srgbClr val="000081"/>
                </a:solidFill>
                <a:latin typeface="Verdana" pitchFamily="34" charset="0"/>
                <a:ea typeface="ＭＳ Ｐゴシック" pitchFamily="34" charset="-128"/>
              </a:rPr>
              <a:t>How do I learn</a:t>
            </a:r>
            <a:r>
              <a:rPr lang="ja-JP" altLang="en-US" sz="1800" smtClean="0">
                <a:solidFill>
                  <a:srgbClr val="000081"/>
                </a:solidFill>
                <a:latin typeface="Verdana" pitchFamily="34" charset="0"/>
                <a:ea typeface="ＭＳ Ｐゴシック" pitchFamily="34" charset="-128"/>
              </a:rPr>
              <a:t>”</a:t>
            </a:r>
            <a:r>
              <a:rPr lang="en-US" altLang="ja-JP" sz="1800" smtClean="0">
                <a:solidFill>
                  <a:srgbClr val="000081"/>
                </a:solidFill>
                <a:latin typeface="Verdana" pitchFamily="34" charset="0"/>
                <a:ea typeface="ＭＳ Ｐゴシック" pitchFamily="34" charset="-128"/>
              </a:rPr>
              <a:t>? </a:t>
            </a:r>
          </a:p>
          <a:p>
            <a:pPr marL="571500" lvl="1" eaLnBrk="1" hangingPunct="1">
              <a:lnSpc>
                <a:spcPct val="80000"/>
              </a:lnSpc>
              <a:buClr>
                <a:srgbClr val="4A452A"/>
              </a:buClr>
              <a:buFont typeface="Wingdings" pitchFamily="2" charset="2"/>
              <a:buNone/>
            </a:pPr>
            <a:r>
              <a:rPr lang="ja-JP" altLang="en-US" sz="1800" smtClean="0">
                <a:solidFill>
                  <a:srgbClr val="000081"/>
                </a:solidFill>
                <a:latin typeface="Verdana" pitchFamily="34" charset="0"/>
                <a:ea typeface="ＭＳ Ｐゴシック" pitchFamily="34" charset="-128"/>
              </a:rPr>
              <a:t>“</a:t>
            </a:r>
            <a:r>
              <a:rPr lang="en-US" altLang="ja-JP" sz="1800" smtClean="0">
                <a:solidFill>
                  <a:srgbClr val="000081"/>
                </a:solidFill>
                <a:latin typeface="Verdana" pitchFamily="34" charset="0"/>
                <a:ea typeface="ＭＳ Ｐゴシック" pitchFamily="34" charset="-128"/>
              </a:rPr>
              <a:t>What do I need to know in order to advocate for myself</a:t>
            </a:r>
            <a:r>
              <a:rPr lang="ja-JP" altLang="en-US" sz="1800" smtClean="0">
                <a:solidFill>
                  <a:srgbClr val="000081"/>
                </a:solidFill>
                <a:latin typeface="Verdana" pitchFamily="34" charset="0"/>
                <a:ea typeface="ＭＳ Ｐゴシック" pitchFamily="34" charset="-128"/>
              </a:rPr>
              <a:t>”</a:t>
            </a:r>
            <a:r>
              <a:rPr lang="en-US" altLang="ja-JP" sz="1800" smtClean="0">
                <a:solidFill>
                  <a:srgbClr val="000081"/>
                </a:solidFill>
                <a:latin typeface="Verdana" pitchFamily="34" charset="0"/>
                <a:ea typeface="ＭＳ Ｐゴシック" pitchFamily="34" charset="-128"/>
              </a:rPr>
              <a:t>?</a:t>
            </a:r>
          </a:p>
          <a:p>
            <a:pPr marL="571500" lvl="1" eaLnBrk="1" hangingPunct="1">
              <a:lnSpc>
                <a:spcPct val="80000"/>
              </a:lnSpc>
              <a:buClr>
                <a:srgbClr val="4A452A"/>
              </a:buClr>
              <a:buFont typeface="Wingdings" pitchFamily="2" charset="2"/>
              <a:buNone/>
            </a:pPr>
            <a:r>
              <a:rPr lang="ja-JP" altLang="en-US" sz="1800" smtClean="0">
                <a:solidFill>
                  <a:srgbClr val="000081"/>
                </a:solidFill>
                <a:latin typeface="Verdana" pitchFamily="34" charset="0"/>
                <a:ea typeface="ＭＳ Ｐゴシック" pitchFamily="34" charset="-128"/>
              </a:rPr>
              <a:t>“</a:t>
            </a:r>
            <a:r>
              <a:rPr lang="en-US" altLang="ja-JP" sz="1800" smtClean="0">
                <a:solidFill>
                  <a:srgbClr val="000081"/>
                </a:solidFill>
                <a:latin typeface="Verdana" pitchFamily="34" charset="0"/>
                <a:ea typeface="ＭＳ Ｐゴシック" pitchFamily="34" charset="-128"/>
              </a:rPr>
              <a:t>How do sensory sensitivities impact my ability to work and learn</a:t>
            </a:r>
            <a:r>
              <a:rPr lang="ja-JP" altLang="en-US" sz="1800" smtClean="0">
                <a:solidFill>
                  <a:srgbClr val="000081"/>
                </a:solidFill>
                <a:latin typeface="Verdana" pitchFamily="34" charset="0"/>
                <a:ea typeface="ＭＳ Ｐゴシック" pitchFamily="34" charset="-128"/>
              </a:rPr>
              <a:t>”</a:t>
            </a:r>
            <a:r>
              <a:rPr lang="en-US" altLang="ja-JP" sz="1800" smtClean="0">
                <a:solidFill>
                  <a:srgbClr val="000081"/>
                </a:solidFill>
                <a:latin typeface="Verdana" pitchFamily="34" charset="0"/>
                <a:ea typeface="ＭＳ Ｐゴシック" pitchFamily="34" charset="-128"/>
              </a:rPr>
              <a:t>?</a:t>
            </a:r>
          </a:p>
          <a:p>
            <a:pPr marL="571500" lvl="1" eaLnBrk="1" hangingPunct="1">
              <a:lnSpc>
                <a:spcPct val="80000"/>
              </a:lnSpc>
              <a:buClr>
                <a:srgbClr val="4A452A"/>
              </a:buClr>
              <a:buFont typeface="Wingdings" pitchFamily="2" charset="2"/>
              <a:buNone/>
            </a:pPr>
            <a:r>
              <a:rPr lang="ja-JP" altLang="en-US" sz="1800" smtClean="0">
                <a:solidFill>
                  <a:srgbClr val="000081"/>
                </a:solidFill>
                <a:latin typeface="Verdana" pitchFamily="34" charset="0"/>
                <a:ea typeface="ＭＳ Ｐゴシック" pitchFamily="34" charset="-128"/>
              </a:rPr>
              <a:t>“</a:t>
            </a:r>
            <a:r>
              <a:rPr lang="en-US" altLang="ja-JP" sz="1800" smtClean="0">
                <a:solidFill>
                  <a:srgbClr val="000081"/>
                </a:solidFill>
                <a:latin typeface="Verdana" pitchFamily="34" charset="0"/>
                <a:ea typeface="ＭＳ Ｐゴシック" pitchFamily="34" charset="-128"/>
              </a:rPr>
              <a:t>What do I know about potential college programs and careers? How will I learn more?</a:t>
            </a:r>
            <a:r>
              <a:rPr lang="ja-JP" altLang="en-US" sz="1800" smtClean="0">
                <a:solidFill>
                  <a:srgbClr val="000081"/>
                </a:solidFill>
                <a:latin typeface="Verdana" pitchFamily="34" charset="0"/>
                <a:ea typeface="ＭＳ Ｐゴシック" pitchFamily="34" charset="-128"/>
              </a:rPr>
              <a:t>”</a:t>
            </a:r>
            <a:endParaRPr lang="en-US" altLang="ja-JP" sz="1800" smtClean="0">
              <a:solidFill>
                <a:srgbClr val="000081"/>
              </a:solidFill>
              <a:latin typeface="Verdana" pitchFamily="34" charset="0"/>
              <a:ea typeface="ＭＳ Ｐゴシック" pitchFamily="34" charset="-128"/>
            </a:endParaRPr>
          </a:p>
          <a:p>
            <a:pPr marL="228600">
              <a:lnSpc>
                <a:spcPct val="80000"/>
              </a:lnSpc>
            </a:pPr>
            <a:endParaRPr lang="en-US" sz="1000" smtClean="0">
              <a:latin typeface="Arial" pitchFamily="34" charset="0"/>
              <a:ea typeface="ＭＳ Ｐゴシック" pitchFamily="34" charset="-128"/>
            </a:endParaRPr>
          </a:p>
        </p:txBody>
      </p:sp>
      <p:sp>
        <p:nvSpPr>
          <p:cNvPr id="128004"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79CFD9D-8FD5-48AE-89AA-3C3D7ECD85F0}" type="slidenum">
              <a:rPr lang="en-US" sz="1200" smtClean="0"/>
              <a:pPr eaLnBrk="1" hangingPunct="1"/>
              <a:t>53</a:t>
            </a:fld>
            <a:endParaRPr lang="en-US" sz="1200" smtClean="0"/>
          </a:p>
        </p:txBody>
      </p:sp>
      <p:sp>
        <p:nvSpPr>
          <p:cNvPr id="13005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This is part of AATA as well. Knowing someone's hopes and dreams is valid data.  </a:t>
            </a:r>
          </a:p>
        </p:txBody>
      </p:sp>
      <p:sp>
        <p:nvSpPr>
          <p:cNvPr id="130052"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The activities used in future planning and the information that results can be used in the AATA process. These are not separate processes or procedures. They are all connected and should result in one picture for one person!</a:t>
            </a:r>
          </a:p>
        </p:txBody>
      </p:sp>
      <p:sp>
        <p:nvSpPr>
          <p:cNvPr id="1320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11A46DE-FB52-4CBB-B528-3A5D9F3DE301}" type="slidenum">
              <a:rPr lang="en-US" sz="1200" smtClean="0"/>
              <a:pPr eaLnBrk="1" hangingPunct="1"/>
              <a:t>54</a:t>
            </a:fld>
            <a:endParaRPr lang="en-US" sz="1200" smtClean="0"/>
          </a:p>
        </p:txBody>
      </p:sp>
      <p:sp>
        <p:nvSpPr>
          <p:cNvPr id="132100"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Now it is time to pull this all together and think about where to start. Families should start with what they know and what they want for the future. </a:t>
            </a:r>
          </a:p>
          <a:p>
            <a:r>
              <a:rPr lang="en-US" sz="1000" smtClean="0">
                <a:latin typeface="Arial" pitchFamily="34" charset="0"/>
                <a:ea typeface="ＭＳ Ｐゴシック" pitchFamily="34" charset="-128"/>
              </a:rPr>
              <a:t>Explain clearly what the information means to them as the representatives of the family unit.  </a:t>
            </a:r>
          </a:p>
          <a:p>
            <a:r>
              <a:rPr lang="en-US" sz="1000" smtClean="0">
                <a:latin typeface="Arial" pitchFamily="34" charset="0"/>
                <a:ea typeface="ＭＳ Ｐゴシック" pitchFamily="34" charset="-128"/>
              </a:rPr>
              <a:t>It can be a story…. The next slide is an example</a:t>
            </a:r>
          </a:p>
        </p:txBody>
      </p:sp>
      <p:sp>
        <p:nvSpPr>
          <p:cNvPr id="134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9CFA951-8CF9-42A4-9CE6-3CECF90F72A2}" type="slidenum">
              <a:rPr lang="en-US" sz="1200" smtClean="0"/>
              <a:pPr eaLnBrk="1" hangingPunct="1"/>
              <a:t>55</a:t>
            </a:fld>
            <a:endParaRPr lang="en-US" sz="1200" smtClean="0"/>
          </a:p>
        </p:txBody>
      </p:sp>
      <p:sp>
        <p:nvSpPr>
          <p:cNvPr id="134148"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Allow time to read with comprehension. Read out loud if desired</a:t>
            </a:r>
            <a:r>
              <a:rPr lang="en-US" smtClean="0">
                <a:latin typeface="Arial" pitchFamily="34" charset="0"/>
                <a:ea typeface="ＭＳ Ｐゴシック" pitchFamily="34" charset="-128"/>
              </a:rPr>
              <a:t>. </a:t>
            </a:r>
          </a:p>
        </p:txBody>
      </p:sp>
      <p:sp>
        <p:nvSpPr>
          <p:cNvPr id="136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A070EEC-7371-4D6D-BE7A-AD0676237B15}" type="slidenum">
              <a:rPr lang="en-US" sz="1200" smtClean="0"/>
              <a:pPr eaLnBrk="1" hangingPunct="1"/>
              <a:t>56</a:t>
            </a:fld>
            <a:endParaRPr lang="en-US" sz="1200" smtClean="0"/>
          </a:p>
        </p:txBody>
      </p:sp>
      <p:sp>
        <p:nvSpPr>
          <p:cNvPr id="136196"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Review what this family</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s story taught the team or brought to the team</a:t>
            </a:r>
            <a:r>
              <a:rPr lang="en-US" altLang="en-US" sz="1000" smtClean="0">
                <a:latin typeface="Arial" pitchFamily="34" charset="0"/>
                <a:ea typeface="ＭＳ Ｐゴシック" pitchFamily="34" charset="-128"/>
              </a:rPr>
              <a:t>’</a:t>
            </a:r>
            <a:r>
              <a:rPr lang="en-US" sz="1000" smtClean="0">
                <a:latin typeface="Arial" pitchFamily="34" charset="0"/>
                <a:ea typeface="ＭＳ Ｐゴシック" pitchFamily="34" charset="-128"/>
              </a:rPr>
              <a:t>s attention. Emphasize how valuable this information is in planning and creating the next steps</a:t>
            </a:r>
          </a:p>
        </p:txBody>
      </p:sp>
      <p:sp>
        <p:nvSpPr>
          <p:cNvPr id="1382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2381F28-5E0B-4BBA-95C5-068065644C04}" type="slidenum">
              <a:rPr lang="en-US" sz="1200" smtClean="0"/>
              <a:pPr eaLnBrk="1" hangingPunct="1"/>
              <a:t>57</a:t>
            </a:fld>
            <a:endParaRPr lang="en-US" sz="1200" smtClean="0"/>
          </a:p>
        </p:txBody>
      </p:sp>
      <p:sp>
        <p:nvSpPr>
          <p:cNvPr id="138244"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latin typeface="Arial" pitchFamily="34" charset="0"/>
              <a:ea typeface="ＭＳ Ｐゴシック" pitchFamily="34" charset="-128"/>
            </a:endParaRPr>
          </a:p>
        </p:txBody>
      </p:sp>
      <p:sp>
        <p:nvSpPr>
          <p:cNvPr id="4" name="Header Placeholder 3"/>
          <p:cNvSpPr>
            <a:spLocks noGrp="1"/>
          </p:cNvSpPr>
          <p:nvPr>
            <p:ph type="hdr" sz="quarter"/>
          </p:nvPr>
        </p:nvSpPr>
        <p:spPr/>
        <p:txBody>
          <a:bodyPr/>
          <a:lstStyle/>
          <a:p>
            <a:pPr>
              <a:defRPr/>
            </a:pPr>
            <a:r>
              <a:rPr lang="en-US"/>
              <a:t>OCALI Parent Packaged Material</a:t>
            </a:r>
            <a:endParaRPr lang="en-US" dirty="0"/>
          </a:p>
        </p:txBody>
      </p:sp>
      <p:sp>
        <p:nvSpPr>
          <p:cNvPr id="162820"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162821" name="Slide Number Placeholder 5"/>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sz="120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Review the 3 steps that were incorporated in this presentation. </a:t>
            </a:r>
          </a:p>
          <a:p>
            <a:endParaRPr lang="en-US" smtClean="0">
              <a:latin typeface="Arial" pitchFamily="34" charset="0"/>
              <a:ea typeface="ＭＳ Ｐゴシック" pitchFamily="34" charset="-128"/>
            </a:endParaRPr>
          </a:p>
        </p:txBody>
      </p:sp>
      <p:sp>
        <p:nvSpPr>
          <p:cNvPr id="1413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4E4E6AE3-DF0D-4074-B1B0-2030C6D61C87}" type="slidenum">
              <a:rPr lang="en-US" sz="1200" smtClean="0"/>
              <a:pPr eaLnBrk="1" hangingPunct="1"/>
              <a:t>59</a:t>
            </a:fld>
            <a:endParaRPr lang="en-US" sz="1200" smtClean="0"/>
          </a:p>
        </p:txBody>
      </p:sp>
      <p:sp>
        <p:nvSpPr>
          <p:cNvPr id="141316"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latin typeface="Calibri" pitchFamily="34" charset="0"/>
                <a:ea typeface="ＭＳ Ｐゴシック" pitchFamily="34" charset="-128"/>
              </a:rPr>
              <a:t>Thank you for your participation today. We hope you have enjoyed this presentation on transitioning to adulthood – where to begin.</a:t>
            </a:r>
          </a:p>
          <a:p>
            <a:endParaRPr lang="en-US" smtClean="0">
              <a:latin typeface="Arial" pitchFamily="34" charset="0"/>
              <a:ea typeface="ＭＳ Ｐゴシック" pitchFamily="34" charset="-128"/>
            </a:endParaRPr>
          </a:p>
        </p:txBody>
      </p:sp>
      <p:sp>
        <p:nvSpPr>
          <p:cNvPr id="143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0AD4A74-73A3-4C61-B7A1-1319FC88C7D9}" type="slidenum">
              <a:rPr lang="en-US" sz="1200" smtClean="0"/>
              <a:pPr eaLnBrk="1" hangingPunct="1"/>
              <a:t>60</a:t>
            </a:fld>
            <a:endParaRPr lang="en-US" sz="1200" smtClean="0"/>
          </a:p>
        </p:txBody>
      </p:sp>
      <p:sp>
        <p:nvSpPr>
          <p:cNvPr id="143364"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000" i="1" smtClean="0">
                <a:latin typeface="Arial" pitchFamily="34" charset="0"/>
                <a:ea typeface="ＭＳ Ｐゴシック" pitchFamily="34" charset="-128"/>
              </a:rPr>
              <a:t>(Note for the facilitator…mention the following information during this discussion and help the group understand that these are important points that will continue to be emphasized and discussed throughout the presentation. This slide is only to introduce these ideas, more information will follow. Emphasize these three points.)</a:t>
            </a:r>
          </a:p>
          <a:p>
            <a:pPr eaLnBrk="1" hangingPunct="1">
              <a:spcBef>
                <a:spcPct val="0"/>
              </a:spcBef>
            </a:pPr>
            <a:r>
              <a:rPr lang="en-US" sz="1000" smtClean="0">
                <a:latin typeface="Arial" pitchFamily="34" charset="0"/>
                <a:ea typeface="ＭＳ Ｐゴシック" pitchFamily="34" charset="-128"/>
              </a:rPr>
              <a:t>1. Families should expect that the transition process will carefully examine the student</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 interests (</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what I like to do</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 and aptitudes (</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what I am good at doing</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 </a:t>
            </a:r>
          </a:p>
          <a:p>
            <a:pPr eaLnBrk="1" hangingPunct="1">
              <a:spcBef>
                <a:spcPct val="0"/>
              </a:spcBef>
            </a:pPr>
            <a:r>
              <a:rPr lang="en-US" sz="1000" smtClean="0">
                <a:latin typeface="Arial" pitchFamily="34" charset="0"/>
                <a:ea typeface="ＭＳ Ｐゴシック" pitchFamily="34" charset="-128"/>
              </a:rPr>
              <a:t>2. The process should also include an examination of how these strengths can translate to adult employment, on-going education, leisure activities and living situations. </a:t>
            </a:r>
          </a:p>
          <a:p>
            <a:pPr eaLnBrk="1" hangingPunct="1">
              <a:spcBef>
                <a:spcPct val="0"/>
              </a:spcBef>
            </a:pPr>
            <a:r>
              <a:rPr lang="en-US" sz="1000" smtClean="0">
                <a:latin typeface="Arial" pitchFamily="34" charset="0"/>
                <a:ea typeface="ＭＳ Ｐゴシック" pitchFamily="34" charset="-128"/>
              </a:rPr>
              <a:t>3. This also means that it is important to have a realistic and accurate assessment of the student</a:t>
            </a:r>
            <a:r>
              <a:rPr lang="ja-JP" altLang="en-US" sz="1000" smtClean="0">
                <a:latin typeface="Arial" pitchFamily="34" charset="0"/>
                <a:ea typeface="ＭＳ Ｐゴシック" pitchFamily="34" charset="-128"/>
              </a:rPr>
              <a:t>’</a:t>
            </a:r>
            <a:r>
              <a:rPr lang="en-US" altLang="ja-JP" sz="1000" smtClean="0">
                <a:latin typeface="Arial" pitchFamily="34" charset="0"/>
                <a:ea typeface="ＭＳ Ｐゴシック" pitchFamily="34" charset="-128"/>
              </a:rPr>
              <a:t>s current skills and knowledge in order to know where to focus instruction and skill development, particularly during the middle and high school years. </a:t>
            </a:r>
          </a:p>
          <a:p>
            <a:pPr eaLnBrk="1" hangingPunct="1">
              <a:spcBef>
                <a:spcPct val="0"/>
              </a:spcBef>
            </a:pPr>
            <a:endParaRPr lang="en-US" sz="1000" smtClean="0">
              <a:latin typeface="Arial" pitchFamily="34" charset="0"/>
              <a:ea typeface="ＭＳ Ｐゴシック" pitchFamily="34" charset="-128"/>
            </a:endParaRP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BC4D714-D927-4301-9ED7-63D44A095D91}" type="slidenum">
              <a:rPr lang="en-US" sz="1200" smtClean="0"/>
              <a:pPr eaLnBrk="1" hangingPunct="1"/>
              <a:t>7</a:t>
            </a:fld>
            <a:endParaRPr lang="en-US" sz="1200" smtClean="0"/>
          </a:p>
        </p:txBody>
      </p:sp>
      <p:sp>
        <p:nvSpPr>
          <p:cNvPr id="33796"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OCALI Parent Package</a:t>
            </a:r>
            <a:endParaRPr lang="en-US"/>
          </a:p>
        </p:txBody>
      </p:sp>
      <p:sp>
        <p:nvSpPr>
          <p:cNvPr id="5" name="Date Placeholder 4"/>
          <p:cNvSpPr>
            <a:spLocks noGrp="1"/>
          </p:cNvSpPr>
          <p:nvPr>
            <p:ph type="dt" idx="11"/>
          </p:nvPr>
        </p:nvSpPr>
        <p:spPr/>
        <p:txBody>
          <a:bodyPr/>
          <a:lstStyle/>
          <a:p>
            <a:r>
              <a:rPr lang="en-US" smtClean="0"/>
              <a:t>Sensory Processing</a:t>
            </a:r>
            <a:endParaRPr lang="en-US"/>
          </a:p>
        </p:txBody>
      </p:sp>
      <p:sp>
        <p:nvSpPr>
          <p:cNvPr id="6" name="Slide Number Placeholder 5"/>
          <p:cNvSpPr>
            <a:spLocks noGrp="1"/>
          </p:cNvSpPr>
          <p:nvPr>
            <p:ph type="sldNum" sz="quarter" idx="12"/>
          </p:nvPr>
        </p:nvSpPr>
        <p:spPr/>
        <p:txBody>
          <a:bodyPr/>
          <a:lstStyle/>
          <a:p>
            <a:fld id="{95D073B4-41DF-E844-B098-BB7908ABC5C5}" type="slidenum">
              <a:rPr lang="en-US" smtClean="0"/>
              <a:t>61</a:t>
            </a:fld>
            <a:endParaRPr lang="en-US"/>
          </a:p>
        </p:txBody>
      </p:sp>
    </p:spTree>
    <p:extLst>
      <p:ext uri="{BB962C8B-B14F-4D97-AF65-F5344CB8AC3E}">
        <p14:creationId xmlns:p14="http://schemas.microsoft.com/office/powerpoint/2010/main" val="3039169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sz="900" smtClean="0">
                <a:latin typeface="Arial" pitchFamily="34" charset="0"/>
                <a:ea typeface="ＭＳ Ｐゴシック" pitchFamily="34" charset="-128"/>
              </a:rPr>
              <a:t>These are the steps in the process of Transition Planning as set out on the IEP. </a:t>
            </a:r>
          </a:p>
          <a:p>
            <a:pPr eaLnBrk="1" hangingPunct="1">
              <a:lnSpc>
                <a:spcPct val="90000"/>
              </a:lnSpc>
              <a:spcBef>
                <a:spcPct val="0"/>
              </a:spcBef>
            </a:pPr>
            <a:endParaRPr lang="en-US" sz="900" smtClean="0">
              <a:latin typeface="Arial" pitchFamily="34" charset="0"/>
              <a:ea typeface="ＭＳ Ｐゴシック" pitchFamily="34" charset="-128"/>
            </a:endParaRPr>
          </a:p>
          <a:p>
            <a:pPr eaLnBrk="1" hangingPunct="1">
              <a:lnSpc>
                <a:spcPct val="90000"/>
              </a:lnSpc>
              <a:spcBef>
                <a:spcPct val="0"/>
              </a:spcBef>
            </a:pPr>
            <a:r>
              <a:rPr lang="en-US" sz="900" b="1" smtClean="0">
                <a:latin typeface="Arial" pitchFamily="34" charset="0"/>
                <a:ea typeface="ＭＳ Ｐゴシック" pitchFamily="34" charset="-128"/>
              </a:rPr>
              <a:t>Identification of Future Plans and Goal Statements</a:t>
            </a:r>
            <a:r>
              <a:rPr lang="en-US" sz="900" smtClean="0">
                <a:latin typeface="Arial" pitchFamily="34" charset="0"/>
                <a:ea typeface="ＭＳ Ｐゴシック" pitchFamily="34" charset="-128"/>
              </a:rPr>
              <a:t> of desired adult outcomes in the areas of employment, education and, if necessary, independent living.</a:t>
            </a:r>
          </a:p>
          <a:p>
            <a:pPr eaLnBrk="1" hangingPunct="1">
              <a:lnSpc>
                <a:spcPct val="90000"/>
              </a:lnSpc>
              <a:spcBef>
                <a:spcPct val="0"/>
              </a:spcBef>
            </a:pPr>
            <a:r>
              <a:rPr lang="en-US" sz="900" smtClean="0">
                <a:latin typeface="Arial" pitchFamily="34" charset="0"/>
                <a:ea typeface="ＭＳ Ｐゴシック" pitchFamily="34" charset="-128"/>
              </a:rPr>
              <a:t>(Employment and education are required post-secondary goals of the transition plan. Independent living is optional and based on student need).</a:t>
            </a:r>
          </a:p>
          <a:p>
            <a:pPr eaLnBrk="1" hangingPunct="1">
              <a:lnSpc>
                <a:spcPct val="90000"/>
              </a:lnSpc>
              <a:spcBef>
                <a:spcPct val="0"/>
              </a:spcBef>
            </a:pPr>
            <a:r>
              <a:rPr lang="en-US" sz="900" smtClean="0">
                <a:latin typeface="Arial" pitchFamily="34" charset="0"/>
                <a:ea typeface="ＭＳ Ｐゴシック" pitchFamily="34" charset="-128"/>
              </a:rPr>
              <a:t> </a:t>
            </a:r>
          </a:p>
          <a:p>
            <a:pPr eaLnBrk="1" hangingPunct="1">
              <a:lnSpc>
                <a:spcPct val="90000"/>
              </a:lnSpc>
              <a:spcBef>
                <a:spcPct val="0"/>
              </a:spcBef>
            </a:pPr>
            <a:r>
              <a:rPr lang="en-US" sz="900" b="1" smtClean="0">
                <a:latin typeface="Arial" pitchFamily="34" charset="0"/>
                <a:ea typeface="ＭＳ Ｐゴシック" pitchFamily="34" charset="-128"/>
              </a:rPr>
              <a:t>Transition Assessments </a:t>
            </a:r>
            <a:r>
              <a:rPr lang="en-US" sz="900" smtClean="0">
                <a:latin typeface="Arial" pitchFamily="34" charset="0"/>
                <a:ea typeface="ＭＳ Ｐゴシック" pitchFamily="34" charset="-128"/>
              </a:rPr>
              <a:t>This is a set of assessments and information about the student that is gathered in order to develop a comprehensive profile of the student</a:t>
            </a:r>
            <a:r>
              <a:rPr lang="ja-JP" altLang="en-US" sz="900" smtClean="0">
                <a:latin typeface="Arial" pitchFamily="34" charset="0"/>
                <a:ea typeface="ＭＳ Ｐゴシック" pitchFamily="34" charset="-128"/>
              </a:rPr>
              <a:t>’</a:t>
            </a:r>
            <a:r>
              <a:rPr lang="en-US" altLang="ja-JP" sz="900" smtClean="0">
                <a:latin typeface="Arial" pitchFamily="34" charset="0"/>
                <a:ea typeface="ＭＳ Ｐゴシック" pitchFamily="34" charset="-128"/>
              </a:rPr>
              <a:t>s strength, interests, aptitudes, challenges, needs, supports, learning style, preferences, gifts and any other information that helps mold the goals and services of the transition plan. </a:t>
            </a:r>
          </a:p>
          <a:p>
            <a:pPr eaLnBrk="1" hangingPunct="1">
              <a:lnSpc>
                <a:spcPct val="90000"/>
              </a:lnSpc>
              <a:spcBef>
                <a:spcPct val="0"/>
              </a:spcBef>
            </a:pPr>
            <a:r>
              <a:rPr lang="en-US" sz="900" smtClean="0">
                <a:latin typeface="Arial" pitchFamily="34" charset="0"/>
                <a:ea typeface="ＭＳ Ｐゴシック" pitchFamily="34" charset="-128"/>
              </a:rPr>
              <a:t>(A summary of all Transition assessment information must be included on the IEP when the student turns 16, so the team should begin gathering that information well before that IEP is drafted)</a:t>
            </a:r>
          </a:p>
          <a:p>
            <a:pPr eaLnBrk="1" hangingPunct="1">
              <a:lnSpc>
                <a:spcPct val="90000"/>
              </a:lnSpc>
              <a:spcBef>
                <a:spcPct val="0"/>
              </a:spcBef>
            </a:pPr>
            <a:r>
              <a:rPr lang="en-US" sz="900" smtClean="0">
                <a:latin typeface="Arial" pitchFamily="34" charset="0"/>
                <a:ea typeface="ＭＳ Ｐゴシック" pitchFamily="34" charset="-128"/>
              </a:rPr>
              <a:t> </a:t>
            </a:r>
          </a:p>
          <a:p>
            <a:pPr eaLnBrk="1" hangingPunct="1">
              <a:lnSpc>
                <a:spcPct val="90000"/>
              </a:lnSpc>
              <a:spcBef>
                <a:spcPct val="0"/>
              </a:spcBef>
            </a:pPr>
            <a:r>
              <a:rPr lang="en-US" sz="900" b="1" smtClean="0">
                <a:latin typeface="Arial" pitchFamily="34" charset="0"/>
                <a:ea typeface="ＭＳ Ｐゴシック" pitchFamily="34" charset="-128"/>
              </a:rPr>
              <a:t>Courses of Study</a:t>
            </a:r>
            <a:r>
              <a:rPr lang="en-US" sz="900" smtClean="0">
                <a:latin typeface="Arial" pitchFamily="34" charset="0"/>
                <a:ea typeface="ＭＳ Ｐゴシック" pitchFamily="34" charset="-128"/>
              </a:rPr>
              <a:t> Transition assessments help identify where the student is currently in the process to achieve future goals so that the team can determine what other skills/experiences/knowledge must be addressed in order to achieve those goals. This is the </a:t>
            </a:r>
            <a:r>
              <a:rPr lang="en-US" altLang="en-US" sz="900" smtClean="0">
                <a:latin typeface="Arial" pitchFamily="34" charset="0"/>
                <a:ea typeface="ＭＳ Ｐゴシック" pitchFamily="34" charset="-128"/>
              </a:rPr>
              <a:t>“</a:t>
            </a:r>
            <a:r>
              <a:rPr lang="en-US" sz="900" smtClean="0">
                <a:latin typeface="Arial" pitchFamily="34" charset="0"/>
                <a:ea typeface="ＭＳ Ｐゴシック" pitchFamily="34" charset="-128"/>
              </a:rPr>
              <a:t>course of study</a:t>
            </a:r>
            <a:r>
              <a:rPr lang="en-US" altLang="en-US" sz="900" smtClean="0">
                <a:latin typeface="Arial" pitchFamily="34" charset="0"/>
                <a:ea typeface="ＭＳ Ｐゴシック" pitchFamily="34" charset="-128"/>
              </a:rPr>
              <a:t>”</a:t>
            </a:r>
            <a:r>
              <a:rPr lang="en-US" sz="900" smtClean="0">
                <a:latin typeface="Arial" pitchFamily="34" charset="0"/>
                <a:ea typeface="ＭＳ Ｐゴシック" pitchFamily="34" charset="-128"/>
              </a:rPr>
              <a:t>. This may be academic in nature or it could also  include social, vocational, and life skills development.</a:t>
            </a:r>
          </a:p>
          <a:p>
            <a:pPr eaLnBrk="1" hangingPunct="1">
              <a:lnSpc>
                <a:spcPct val="90000"/>
              </a:lnSpc>
              <a:spcBef>
                <a:spcPct val="0"/>
              </a:spcBef>
            </a:pPr>
            <a:r>
              <a:rPr lang="en-US" sz="900" smtClean="0">
                <a:latin typeface="Arial" pitchFamily="34" charset="0"/>
                <a:ea typeface="ＭＳ Ｐゴシック" pitchFamily="34" charset="-128"/>
              </a:rPr>
              <a:t>Please note that the course of study can include social and functional skills development, even if the student is in academic coursework and targeting college as an education outcome. </a:t>
            </a:r>
          </a:p>
          <a:p>
            <a:pPr eaLnBrk="1" hangingPunct="1">
              <a:lnSpc>
                <a:spcPct val="90000"/>
              </a:lnSpc>
              <a:spcBef>
                <a:spcPct val="0"/>
              </a:spcBef>
            </a:pPr>
            <a:r>
              <a:rPr lang="en-US" sz="900" smtClean="0">
                <a:latin typeface="Arial" pitchFamily="34" charset="0"/>
                <a:ea typeface="ＭＳ Ｐゴシック" pitchFamily="34" charset="-128"/>
              </a:rPr>
              <a:t> </a:t>
            </a:r>
          </a:p>
          <a:p>
            <a:pPr eaLnBrk="1" hangingPunct="1">
              <a:lnSpc>
                <a:spcPct val="90000"/>
              </a:lnSpc>
              <a:spcBef>
                <a:spcPct val="0"/>
              </a:spcBef>
            </a:pPr>
            <a:r>
              <a:rPr lang="en-US" sz="900" b="1" smtClean="0">
                <a:latin typeface="Arial" pitchFamily="34" charset="0"/>
                <a:ea typeface="ＭＳ Ｐゴシック" pitchFamily="34" charset="-128"/>
              </a:rPr>
              <a:t>Transition Services and IEP Goals</a:t>
            </a:r>
            <a:r>
              <a:rPr lang="en-US" sz="900" smtClean="0">
                <a:latin typeface="Arial" pitchFamily="34" charset="0"/>
                <a:ea typeface="ＭＳ Ｐゴシック" pitchFamily="34" charset="-128"/>
              </a:rPr>
              <a:t> These are also identified as a part of this process. Goals of the IEP should be linked to the ultimate postsecondary goals of the student. IEP goals should help the student achieve those desired outcomes. Transition services are activities, knowledge, referrals, or other experiences or instruction that lead directly to the desired adult outcomes. </a:t>
            </a:r>
          </a:p>
          <a:p>
            <a:pPr eaLnBrk="1" hangingPunct="1">
              <a:lnSpc>
                <a:spcPct val="90000"/>
              </a:lnSpc>
              <a:spcBef>
                <a:spcPct val="0"/>
              </a:spcBef>
            </a:pPr>
            <a:r>
              <a:rPr lang="en-US" sz="900" smtClean="0">
                <a:latin typeface="Arial" pitchFamily="34" charset="0"/>
                <a:ea typeface="ＭＳ Ｐゴシック" pitchFamily="34" charset="-128"/>
              </a:rPr>
              <a:t> </a:t>
            </a:r>
          </a:p>
          <a:p>
            <a:pPr eaLnBrk="1" hangingPunct="1">
              <a:lnSpc>
                <a:spcPct val="90000"/>
              </a:lnSpc>
              <a:spcBef>
                <a:spcPct val="0"/>
              </a:spcBef>
            </a:pPr>
            <a:r>
              <a:rPr lang="en-US" sz="900" smtClean="0">
                <a:latin typeface="Arial" pitchFamily="34" charset="0"/>
                <a:ea typeface="ＭＳ Ｐゴシック" pitchFamily="34" charset="-128"/>
              </a:rPr>
              <a:t>This presentation, Transition Planning:  Where to Begin? will focus on Future Plans, Goal Statements and the role of Transition Assessments as the foundation of the process. </a:t>
            </a:r>
          </a:p>
          <a:p>
            <a:pPr eaLnBrk="1" hangingPunct="1">
              <a:lnSpc>
                <a:spcPct val="90000"/>
              </a:lnSpc>
              <a:spcBef>
                <a:spcPct val="0"/>
              </a:spcBef>
            </a:pPr>
            <a:r>
              <a:rPr lang="en-US" sz="900" smtClean="0">
                <a:latin typeface="Arial" pitchFamily="34" charset="0"/>
                <a:ea typeface="ＭＳ Ｐゴシック" pitchFamily="34" charset="-128"/>
              </a:rPr>
              <a:t>We will take a closer look at each one of these areas and the specific implications for family and student involvement. </a:t>
            </a:r>
          </a:p>
          <a:p>
            <a:pPr eaLnBrk="1" hangingPunct="1">
              <a:lnSpc>
                <a:spcPct val="90000"/>
              </a:lnSpc>
              <a:spcBef>
                <a:spcPct val="0"/>
              </a:spcBef>
            </a:pPr>
            <a:endParaRPr lang="en-US" sz="900" smtClean="0">
              <a:latin typeface="Arial" pitchFamily="34" charset="0"/>
              <a:ea typeface="ＭＳ Ｐゴシック" pitchFamily="34" charset="-128"/>
            </a:endParaRPr>
          </a:p>
          <a:p>
            <a:pPr eaLnBrk="1" hangingPunct="1">
              <a:lnSpc>
                <a:spcPct val="60000"/>
              </a:lnSpc>
            </a:pPr>
            <a:endParaRPr lang="en-US" sz="800" smtClean="0">
              <a:latin typeface="Arial" pitchFamily="34" charset="0"/>
              <a:ea typeface="ＭＳ Ｐゴシック" pitchFamily="34" charset="-128"/>
            </a:endParaRPr>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7F4BB6D-255A-4C9A-9EF0-E8F99DCB1638}" type="slidenum">
              <a:rPr lang="en-US" sz="1200" smtClean="0"/>
              <a:pPr eaLnBrk="1" hangingPunct="1"/>
              <a:t>8</a:t>
            </a:fld>
            <a:endParaRPr lang="en-US" sz="1200" smtClean="0"/>
          </a:p>
        </p:txBody>
      </p:sp>
      <p:sp>
        <p:nvSpPr>
          <p:cNvPr id="35844"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latin typeface="Arial" pitchFamily="34" charset="0"/>
                <a:ea typeface="ＭＳ Ｐゴシック" pitchFamily="34" charset="-128"/>
              </a:rPr>
              <a:t>As we move through discussions about future planning and assessment we will make references to the Individualized Education Program or IEP process. Our focus, as shared earlier, is not on completing the IEP forms, BUT we know that you might have questions running through your head about the forms, the IEP process, etc. We have included the website edresourcesohio.org here for you to access after you leave today. There is a link to the IEP forms on this site, and much more information about transition planning there. We won</a:t>
            </a:r>
            <a:r>
              <a:rPr lang="en-US" altLang="en-US" smtClean="0">
                <a:latin typeface="Arial" pitchFamily="34" charset="0"/>
                <a:ea typeface="ＭＳ Ｐゴシック" pitchFamily="34" charset="-128"/>
              </a:rPr>
              <a:t>’</a:t>
            </a:r>
            <a:r>
              <a:rPr lang="en-US" smtClean="0">
                <a:latin typeface="Arial" pitchFamily="34" charset="0"/>
                <a:ea typeface="ＭＳ Ｐゴシック" pitchFamily="34" charset="-128"/>
              </a:rPr>
              <a:t>t be covering the forms here today, but wanted to make sure you have that information if you needed it.</a:t>
            </a:r>
          </a:p>
          <a:p>
            <a:endParaRPr lang="en-US" smtClean="0">
              <a:latin typeface="Arial" pitchFamily="34" charset="0"/>
              <a:ea typeface="ＭＳ Ｐゴシック" pitchFamily="34" charset="-128"/>
            </a:endParaRPr>
          </a:p>
          <a:p>
            <a:r>
              <a:rPr lang="en-US" smtClean="0">
                <a:latin typeface="Arial" pitchFamily="34" charset="0"/>
                <a:ea typeface="ＭＳ Ｐゴシック" pitchFamily="34" charset="-128"/>
              </a:rPr>
              <a:t>Let</a:t>
            </a:r>
            <a:r>
              <a:rPr lang="en-US" altLang="en-US" smtClean="0">
                <a:latin typeface="Arial" pitchFamily="34" charset="0"/>
                <a:ea typeface="ＭＳ Ｐゴシック" pitchFamily="34" charset="-128"/>
              </a:rPr>
              <a:t>’</a:t>
            </a:r>
            <a:r>
              <a:rPr lang="en-US" smtClean="0">
                <a:latin typeface="Arial" pitchFamily="34" charset="0"/>
                <a:ea typeface="ＭＳ Ｐゴシック" pitchFamily="34" charset="-128"/>
              </a:rPr>
              <a:t>s begin with talking about YOUR vision for your child</a:t>
            </a:r>
            <a:r>
              <a:rPr lang="en-US" altLang="en-US" smtClean="0">
                <a:latin typeface="Arial" pitchFamily="34" charset="0"/>
                <a:ea typeface="ＭＳ Ｐゴシック" pitchFamily="34" charset="-128"/>
              </a:rPr>
              <a:t>’</a:t>
            </a:r>
            <a:r>
              <a:rPr lang="en-US" smtClean="0">
                <a:latin typeface="Arial" pitchFamily="34" charset="0"/>
                <a:ea typeface="ＭＳ Ｐゴシック" pitchFamily="34" charset="-128"/>
              </a:rPr>
              <a:t>s future!</a:t>
            </a:r>
          </a:p>
        </p:txBody>
      </p:sp>
      <p:sp>
        <p:nvSpPr>
          <p:cNvPr id="37891"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latin typeface="Arial" pitchFamily="34" charset="0"/>
                <a:ea typeface="ＭＳ Ｐゴシック" pitchFamily="34" charset="-128"/>
              </a:rPr>
              <a:t>Look at each of the points on these two lists. The list on the left gives examples of the ways that people have thought about the vision or future planning statement in past years--almost as if it is a afterthought. Instead, the new and emerging view is that the vision and future planning becomes the guide for the process, the pointer for the entire IEP. It connects the entire plan and makes it personal to the student. </a:t>
            </a:r>
          </a:p>
        </p:txBody>
      </p:sp>
      <p:sp>
        <p:nvSpPr>
          <p:cNvPr id="399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151C1FC-BB27-42AD-A4D0-BF20BA04DC93}" type="slidenum">
              <a:rPr lang="en-US" sz="1200" smtClean="0"/>
              <a:pPr eaLnBrk="1" hangingPunct="1"/>
              <a:t>10</a:t>
            </a:fld>
            <a:endParaRPr lang="en-US" sz="1200" smtClean="0"/>
          </a:p>
        </p:txBody>
      </p:sp>
      <p:sp>
        <p:nvSpPr>
          <p:cNvPr id="39940"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a:t>Transition Planning: Where to Begin?</a:t>
            </a:r>
          </a:p>
        </p:txBody>
      </p:sp>
      <p:sp>
        <p:nvSpPr>
          <p:cNvPr id="3" name="Header Placeholder 2"/>
          <p:cNvSpPr>
            <a:spLocks noGrp="1"/>
          </p:cNvSpPr>
          <p:nvPr>
            <p:ph type="hdr" sz="quarter"/>
          </p:nvPr>
        </p:nvSpPr>
        <p:spPr/>
        <p:txBody>
          <a:bodyPr/>
          <a:lstStyle/>
          <a:p>
            <a:pPr>
              <a:defRPr/>
            </a:pPr>
            <a:r>
              <a:rPr lang="en-US"/>
              <a:t>OCALI Parent Packaged Material</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199" y="1295400"/>
            <a:ext cx="8228013" cy="1927225"/>
          </a:xfrm>
        </p:spPr>
        <p:txBody>
          <a:bodyPr tIns="0" bIns="0" anchor="b"/>
          <a:lstStyle>
            <a:lvl1pPr>
              <a:defRPr sz="6000">
                <a:solidFill>
                  <a:srgbClr val="000000"/>
                </a:solidFill>
              </a:defRPr>
            </a:lvl1pPr>
          </a:lstStyle>
          <a:p>
            <a:r>
              <a:rPr lang="en-US" dirty="0" smtClean="0"/>
              <a:t>Click to edit Master title style</a:t>
            </a:r>
            <a:endParaRPr dirty="0"/>
          </a:p>
        </p:txBody>
      </p:sp>
      <p:sp>
        <p:nvSpPr>
          <p:cNvPr id="3" name="Subtitle 2"/>
          <p:cNvSpPr>
            <a:spLocks noGrp="1"/>
          </p:cNvSpPr>
          <p:nvPr>
            <p:ph type="subTitle" idx="1"/>
          </p:nvPr>
        </p:nvSpPr>
        <p:spPr>
          <a:xfrm>
            <a:off x="457199" y="3307976"/>
            <a:ext cx="8228013" cy="1066800"/>
          </a:xfrm>
        </p:spPr>
        <p:txBody>
          <a:bodyPr tIns="0" bIns="0"/>
          <a:lstStyle>
            <a:lvl1pPr marL="0" indent="0" algn="ctr">
              <a:spcBef>
                <a:spcPts val="300"/>
              </a:spcBef>
              <a:buNone/>
              <a:defRPr sz="1800">
                <a:solidFill>
                  <a:srgbClr val="000000"/>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dirty="0"/>
          </a:p>
        </p:txBody>
      </p:sp>
      <p:sp>
        <p:nvSpPr>
          <p:cNvPr id="4" name="Date Placeholder 3"/>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dirty="0">
                <a:solidFill>
                  <a:srgbClr val="7F7F7F"/>
                </a:solidFill>
                <a:latin typeface="Calisto MT" charset="0"/>
                <a:ea typeface="ＭＳ Ｐゴシック" charset="0"/>
                <a:cs typeface="ＭＳ Ｐゴシック" charset="0"/>
              </a:defRPr>
            </a:lvl1pPr>
          </a:lstStyle>
          <a:p>
            <a:pPr>
              <a:defRPr/>
            </a:pPr>
            <a:endParaRPr lang="en-US"/>
          </a:p>
        </p:txBody>
      </p:sp>
      <p:sp>
        <p:nvSpPr>
          <p:cNvPr id="5" name="Footer Placeholder 4"/>
          <p:cNvSpPr>
            <a:spLocks noGrp="1"/>
          </p:cNvSpPr>
          <p:nvPr>
            <p:ph type="ftr" sz="quarter" idx="11"/>
          </p:nvPr>
        </p:nvSpPr>
        <p:spPr/>
        <p:txBody>
          <a:bodyPr/>
          <a:lstStyle>
            <a:lvl1pPr>
              <a:defRPr dirty="0"/>
            </a:lvl1pPr>
          </a:lstStyle>
          <a:p>
            <a:pPr>
              <a:defRPr/>
            </a:pPr>
            <a:endParaRPr lang="en-US"/>
          </a:p>
        </p:txBody>
      </p:sp>
      <p:sp>
        <p:nvSpPr>
          <p:cNvPr id="6" name="Slide Number Placeholder 5"/>
          <p:cNvSpPr>
            <a:spLocks noGrp="1"/>
          </p:cNvSpPr>
          <p:nvPr>
            <p:ph type="sldNum" sz="quarter" idx="12"/>
          </p:nvPr>
        </p:nvSpPr>
        <p:spPr>
          <a:xfrm>
            <a:off x="4305300" y="6356350"/>
            <a:ext cx="533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25D14F5C-8796-4347-BFED-73F5EBC8DCAA}" type="slidenum">
              <a:rPr lang="en-US"/>
              <a:pPr/>
              <a:t>‹#›</a:t>
            </a:fld>
            <a:endParaRPr lang="en-US"/>
          </a:p>
        </p:txBody>
      </p:sp>
    </p:spTree>
    <p:extLst>
      <p:ext uri="{BB962C8B-B14F-4D97-AF65-F5344CB8AC3E}">
        <p14:creationId xmlns:p14="http://schemas.microsoft.com/office/powerpoint/2010/main" val="280544273"/>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dirty="0">
                <a:solidFill>
                  <a:srgbClr val="7F7F7F"/>
                </a:solidFill>
                <a:latin typeface="Calisto MT" charset="0"/>
                <a:ea typeface="ＭＳ Ｐゴシック" charset="0"/>
                <a:cs typeface="ＭＳ Ｐゴシック" charset="0"/>
              </a:defRPr>
            </a:lvl1pPr>
          </a:lstStyle>
          <a:p>
            <a:pPr>
              <a:defRPr/>
            </a:pPr>
            <a:endParaRPr lang="en-US"/>
          </a:p>
        </p:txBody>
      </p:sp>
      <p:sp>
        <p:nvSpPr>
          <p:cNvPr id="3" name="Footer Placeholder 4"/>
          <p:cNvSpPr>
            <a:spLocks noGrp="1"/>
          </p:cNvSpPr>
          <p:nvPr>
            <p:ph type="ftr" sz="quarter" idx="11"/>
          </p:nvPr>
        </p:nvSpPr>
        <p:spPr/>
        <p:txBody>
          <a:bodyPr/>
          <a:lstStyle>
            <a:lvl1pPr>
              <a:defRPr dirty="0"/>
            </a:lvl1pPr>
          </a:lstStyle>
          <a:p>
            <a:pPr>
              <a:defRPr/>
            </a:pPr>
            <a:endParaRPr lang="en-US"/>
          </a:p>
        </p:txBody>
      </p:sp>
      <p:sp>
        <p:nvSpPr>
          <p:cNvPr id="4" name="Slide Number Placeholder 5"/>
          <p:cNvSpPr>
            <a:spLocks noGrp="1"/>
          </p:cNvSpPr>
          <p:nvPr>
            <p:ph type="sldNum" sz="quarter" idx="12"/>
          </p:nvPr>
        </p:nvSpPr>
        <p:spPr>
          <a:xfrm>
            <a:off x="4305300" y="6356350"/>
            <a:ext cx="533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BAD54AD0-2A76-43EC-97C4-48090EF0DB40}" type="slidenum">
              <a:rPr lang="en-US"/>
              <a:pPr/>
              <a:t>‹#›</a:t>
            </a:fld>
            <a:endParaRPr lang="en-US"/>
          </a:p>
        </p:txBody>
      </p:sp>
    </p:spTree>
    <p:extLst>
      <p:ext uri="{BB962C8B-B14F-4D97-AF65-F5344CB8AC3E}">
        <p14:creationId xmlns:p14="http://schemas.microsoft.com/office/powerpoint/2010/main" val="1283294562"/>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199" y="381001"/>
            <a:ext cx="3509683" cy="2209800"/>
          </a:xfrm>
        </p:spPr>
        <p:txBody>
          <a:bodyPr anchor="b"/>
          <a:lstStyle>
            <a:lvl1pPr algn="l">
              <a:defRPr sz="4400" b="0"/>
            </a:lvl1pPr>
          </a:lstStyle>
          <a:p>
            <a:r>
              <a:rPr lang="en-US" smtClean="0"/>
              <a:t>Click to edit Master title style</a:t>
            </a:r>
            <a:endParaRPr/>
          </a:p>
        </p:txBody>
      </p:sp>
      <p:sp>
        <p:nvSpPr>
          <p:cNvPr id="3" name="Content Placeholder 2"/>
          <p:cNvSpPr>
            <a:spLocks noGrp="1"/>
          </p:cNvSpPr>
          <p:nvPr>
            <p:ph idx="1"/>
          </p:nvPr>
        </p:nvSpPr>
        <p:spPr>
          <a:xfrm>
            <a:off x="5029200" y="273050"/>
            <a:ext cx="3657600" cy="5853113"/>
          </a:xfrm>
        </p:spPr>
        <p:txBody>
          <a:bodyPr>
            <a:normAutofit/>
          </a:bodyPr>
          <a:lstStyle>
            <a:lvl1pPr>
              <a:defRPr sz="22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457199" y="2649071"/>
            <a:ext cx="3509683" cy="3388192"/>
          </a:xfrm>
        </p:spPr>
        <p:txBody>
          <a:bodyPr>
            <a:normAutofit/>
          </a:bodyPr>
          <a:lstStyle>
            <a:lvl1pPr marL="0" indent="0">
              <a:buNone/>
              <a:defRPr sz="20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dirty="0">
                <a:solidFill>
                  <a:schemeClr val="bg1"/>
                </a:solidFill>
                <a:latin typeface="Calisto MT" charset="0"/>
                <a:ea typeface="ＭＳ Ｐゴシック" charset="0"/>
                <a:cs typeface="ＭＳ Ｐゴシック" charset="0"/>
              </a:defRPr>
            </a:lvl1pPr>
          </a:lstStyle>
          <a:p>
            <a:pPr>
              <a:defRPr/>
            </a:pPr>
            <a:endParaRPr lang="en-US"/>
          </a:p>
        </p:txBody>
      </p:sp>
      <p:sp>
        <p:nvSpPr>
          <p:cNvPr id="6" name="Footer Placeholder 5"/>
          <p:cNvSpPr>
            <a:spLocks noGrp="1"/>
          </p:cNvSpPr>
          <p:nvPr>
            <p:ph type="ftr" sz="quarter" idx="11"/>
          </p:nvPr>
        </p:nvSpPr>
        <p:spPr/>
        <p:txBody>
          <a:bodyPr/>
          <a:lstStyle>
            <a:lvl1pPr>
              <a:defRPr dirty="0"/>
            </a:lvl1pPr>
          </a:lstStyle>
          <a:p>
            <a:pPr>
              <a:defRPr/>
            </a:pPr>
            <a:endParaRPr lang="en-US"/>
          </a:p>
        </p:txBody>
      </p:sp>
      <p:sp>
        <p:nvSpPr>
          <p:cNvPr id="7" name="Slide Number Placeholder 6"/>
          <p:cNvSpPr>
            <a:spLocks noGrp="1"/>
          </p:cNvSpPr>
          <p:nvPr>
            <p:ph type="sldNum" sz="quarter" idx="12"/>
          </p:nvPr>
        </p:nvSpPr>
        <p:spPr>
          <a:xfrm>
            <a:off x="4305300" y="6356350"/>
            <a:ext cx="533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46A7A518-92C8-475B-AE7F-AD5578DDF5B6}" type="slidenum">
              <a:rPr lang="en-US"/>
              <a:pPr/>
              <a:t>‹#›</a:t>
            </a:fld>
            <a:endParaRPr lang="en-US"/>
          </a:p>
        </p:txBody>
      </p:sp>
    </p:spTree>
    <p:extLst>
      <p:ext uri="{BB962C8B-B14F-4D97-AF65-F5344CB8AC3E}">
        <p14:creationId xmlns:p14="http://schemas.microsoft.com/office/powerpoint/2010/main" val="3742940847"/>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51425" y="381001"/>
            <a:ext cx="3635375" cy="2209800"/>
          </a:xfrm>
        </p:spPr>
        <p:txBody>
          <a:bodyPr anchor="b"/>
          <a:lstStyle>
            <a:lvl1pPr algn="l">
              <a:defRPr sz="4400" b="0">
                <a:solidFill>
                  <a:schemeClr val="tx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5051425" y="2649070"/>
            <a:ext cx="3635375" cy="3505667"/>
          </a:xfrm>
        </p:spPr>
        <p:txBody>
          <a:bodyPr>
            <a:normAutofit/>
          </a:bodyPr>
          <a:lstStyle>
            <a:lvl1pPr marL="0" indent="0">
              <a:buNone/>
              <a:defRPr sz="20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8"/>
          <p:cNvSpPr>
            <a:spLocks noGrp="1"/>
          </p:cNvSpPr>
          <p:nvPr>
            <p:ph type="pic" sz="quarter" idx="13"/>
          </p:nvPr>
        </p:nvSpPr>
        <p:spPr>
          <a:xfrm>
            <a:off x="228600" y="1143000"/>
            <a:ext cx="4267200" cy="4267200"/>
          </a:xfrm>
          <a:prstGeom prst="ellipse">
            <a:avLst/>
          </a:prstGeom>
          <a:ln w="28575">
            <a:solidFill>
              <a:schemeClr val="accent1"/>
            </a:solidFill>
          </a:ln>
        </p:spPr>
        <p:txBody>
          <a:bodyPr rtlCol="0">
            <a:normAutofit/>
          </a:bodyPr>
          <a:lstStyle>
            <a:lvl1pPr marL="0" indent="0">
              <a:buNone/>
              <a:defRPr>
                <a:solidFill>
                  <a:schemeClr val="bg1"/>
                </a:solidFill>
              </a:defRPr>
            </a:lvl1pPr>
          </a:lstStyle>
          <a:p>
            <a:pPr lvl="0"/>
            <a:r>
              <a:rPr lang="en-US" noProof="0" dirty="0" smtClean="0"/>
              <a:t>Click icon to add picture</a:t>
            </a:r>
            <a:endParaRPr noProof="0" dirty="0"/>
          </a:p>
        </p:txBody>
      </p:sp>
      <p:sp>
        <p:nvSpPr>
          <p:cNvPr id="5" name="Date Placeholder 4"/>
          <p:cNvSpPr>
            <a:spLocks noGrp="1"/>
          </p:cNvSpPr>
          <p:nvPr>
            <p:ph type="dt" sz="half" idx="14"/>
          </p:nvPr>
        </p:nvSpPr>
        <p:spPr/>
        <p:txBody>
          <a:bodyPr wrap="square" numCol="1" anchorCtr="0" compatLnSpc="1">
            <a:prstTxWarp prst="textNoShape">
              <a:avLst/>
            </a:prstTxWarp>
          </a:bodyPr>
          <a:lstStyle>
            <a:lvl1pPr fontAlgn="base">
              <a:spcBef>
                <a:spcPct val="0"/>
              </a:spcBef>
              <a:spcAft>
                <a:spcPct val="0"/>
              </a:spcAft>
              <a:defRPr dirty="0">
                <a:solidFill>
                  <a:schemeClr val="bg1"/>
                </a:solidFill>
                <a:latin typeface="Calisto MT" charset="0"/>
                <a:ea typeface="ＭＳ Ｐゴシック" charset="0"/>
                <a:cs typeface="ＭＳ Ｐゴシック" charset="0"/>
              </a:defRPr>
            </a:lvl1pPr>
          </a:lstStyle>
          <a:p>
            <a:pPr>
              <a:defRPr/>
            </a:pPr>
            <a:endParaRPr lang="en-US"/>
          </a:p>
        </p:txBody>
      </p:sp>
      <p:sp>
        <p:nvSpPr>
          <p:cNvPr id="6" name="Footer Placeholder 5"/>
          <p:cNvSpPr>
            <a:spLocks noGrp="1"/>
          </p:cNvSpPr>
          <p:nvPr>
            <p:ph type="ftr" sz="quarter" idx="15"/>
          </p:nvPr>
        </p:nvSpPr>
        <p:spPr/>
        <p:txBody>
          <a:bodyPr/>
          <a:lstStyle>
            <a:lvl1pPr>
              <a:defRPr dirty="0"/>
            </a:lvl1pPr>
          </a:lstStyle>
          <a:p>
            <a:pPr>
              <a:defRPr/>
            </a:pPr>
            <a:endParaRPr lang="en-US"/>
          </a:p>
        </p:txBody>
      </p:sp>
      <p:sp>
        <p:nvSpPr>
          <p:cNvPr id="7" name="Slide Number Placeholder 6"/>
          <p:cNvSpPr>
            <a:spLocks noGrp="1"/>
          </p:cNvSpPr>
          <p:nvPr>
            <p:ph type="sldNum" sz="quarter" idx="16"/>
          </p:nvPr>
        </p:nvSpPr>
        <p:spPr>
          <a:xfrm>
            <a:off x="4305300" y="6356350"/>
            <a:ext cx="533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D448B9FE-4746-424C-8D21-EA83AC698AB2}" type="slidenum">
              <a:rPr lang="en-US"/>
              <a:pPr/>
              <a:t>‹#›</a:t>
            </a:fld>
            <a:endParaRPr lang="en-US"/>
          </a:p>
        </p:txBody>
      </p:sp>
    </p:spTree>
    <p:extLst>
      <p:ext uri="{BB962C8B-B14F-4D97-AF65-F5344CB8AC3E}">
        <p14:creationId xmlns:p14="http://schemas.microsoft.com/office/powerpoint/2010/main" val="3192140778"/>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51425" y="381001"/>
            <a:ext cx="3635375" cy="2209800"/>
          </a:xfrm>
        </p:spPr>
        <p:txBody>
          <a:bodyPr anchor="b"/>
          <a:lstStyle>
            <a:lvl1pPr algn="l">
              <a:defRPr sz="4400" b="0">
                <a:solidFill>
                  <a:schemeClr val="tx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5051425" y="2649070"/>
            <a:ext cx="3635375" cy="3505667"/>
          </a:xfrm>
        </p:spPr>
        <p:txBody>
          <a:bodyPr>
            <a:normAutofit/>
          </a:bodyPr>
          <a:lstStyle>
            <a:lvl1pPr marL="0" indent="0">
              <a:buNone/>
              <a:defRPr sz="20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Picture Placeholder 8"/>
          <p:cNvSpPr>
            <a:spLocks noGrp="1"/>
          </p:cNvSpPr>
          <p:nvPr>
            <p:ph type="pic" sz="quarter" idx="13"/>
          </p:nvPr>
        </p:nvSpPr>
        <p:spPr>
          <a:xfrm>
            <a:off x="990600" y="2590800"/>
            <a:ext cx="3505200" cy="3505200"/>
          </a:xfrm>
          <a:prstGeom prst="ellipse">
            <a:avLst/>
          </a:prstGeom>
          <a:ln w="28575">
            <a:solidFill>
              <a:schemeClr val="accent1"/>
            </a:solidFill>
          </a:ln>
        </p:spPr>
        <p:txBody>
          <a:bodyPr rtlCol="0">
            <a:normAutofit/>
          </a:bodyPr>
          <a:lstStyle>
            <a:lvl1pPr marL="0" indent="0">
              <a:buNone/>
              <a:defRPr>
                <a:solidFill>
                  <a:schemeClr val="bg1"/>
                </a:solidFill>
              </a:defRPr>
            </a:lvl1pPr>
          </a:lstStyle>
          <a:p>
            <a:pPr lvl="0"/>
            <a:r>
              <a:rPr lang="en-US" noProof="0" dirty="0" smtClean="0"/>
              <a:t>Click icon to add picture</a:t>
            </a:r>
            <a:endParaRPr noProof="0" dirty="0"/>
          </a:p>
        </p:txBody>
      </p:sp>
      <p:sp>
        <p:nvSpPr>
          <p:cNvPr id="8" name="Picture Placeholder 8"/>
          <p:cNvSpPr>
            <a:spLocks noGrp="1"/>
          </p:cNvSpPr>
          <p:nvPr>
            <p:ph type="pic" sz="quarter" idx="14"/>
          </p:nvPr>
        </p:nvSpPr>
        <p:spPr>
          <a:xfrm>
            <a:off x="2479675" y="1260475"/>
            <a:ext cx="1254125" cy="1254125"/>
          </a:xfrm>
          <a:prstGeom prst="ellipse">
            <a:avLst/>
          </a:prstGeom>
          <a:ln w="28575">
            <a:solidFill>
              <a:schemeClr val="accent1"/>
            </a:solidFill>
          </a:ln>
        </p:spPr>
        <p:txBody>
          <a:bodyPr rtlCol="0">
            <a:normAutofit/>
          </a:bodyPr>
          <a:lstStyle>
            <a:lvl1pPr marL="0" indent="0">
              <a:buNone/>
              <a:defRPr sz="1400">
                <a:solidFill>
                  <a:schemeClr val="bg1"/>
                </a:solidFill>
              </a:defRPr>
            </a:lvl1pPr>
          </a:lstStyle>
          <a:p>
            <a:pPr lvl="0"/>
            <a:r>
              <a:rPr lang="en-US" noProof="0" dirty="0" smtClean="0"/>
              <a:t>Click icon to add picture</a:t>
            </a:r>
            <a:endParaRPr noProof="0" dirty="0"/>
          </a:p>
        </p:txBody>
      </p:sp>
      <p:sp>
        <p:nvSpPr>
          <p:cNvPr id="10" name="Picture Placeholder 8"/>
          <p:cNvSpPr>
            <a:spLocks noGrp="1"/>
          </p:cNvSpPr>
          <p:nvPr>
            <p:ph type="pic" sz="quarter" idx="15"/>
          </p:nvPr>
        </p:nvSpPr>
        <p:spPr>
          <a:xfrm>
            <a:off x="269875" y="762000"/>
            <a:ext cx="2092325" cy="2092325"/>
          </a:xfrm>
          <a:prstGeom prst="ellipse">
            <a:avLst/>
          </a:prstGeom>
          <a:ln w="28575">
            <a:solidFill>
              <a:schemeClr val="accent1"/>
            </a:solidFill>
          </a:ln>
        </p:spPr>
        <p:txBody>
          <a:bodyPr rtlCol="0">
            <a:normAutofit/>
          </a:bodyPr>
          <a:lstStyle>
            <a:lvl1pPr marL="0" indent="0">
              <a:buNone/>
              <a:defRPr sz="1800">
                <a:solidFill>
                  <a:schemeClr val="bg1"/>
                </a:solidFill>
              </a:defRPr>
            </a:lvl1pPr>
          </a:lstStyle>
          <a:p>
            <a:pPr lvl="0"/>
            <a:r>
              <a:rPr lang="en-US" noProof="0" dirty="0" smtClean="0"/>
              <a:t>Click icon to add picture</a:t>
            </a:r>
            <a:endParaRPr noProof="0" dirty="0"/>
          </a:p>
        </p:txBody>
      </p:sp>
      <p:sp>
        <p:nvSpPr>
          <p:cNvPr id="7" name="Date Placeholder 4"/>
          <p:cNvSpPr>
            <a:spLocks noGrp="1"/>
          </p:cNvSpPr>
          <p:nvPr>
            <p:ph type="dt" sz="half" idx="16"/>
          </p:nvPr>
        </p:nvSpPr>
        <p:spPr/>
        <p:txBody>
          <a:bodyPr wrap="square" numCol="1" anchorCtr="0" compatLnSpc="1">
            <a:prstTxWarp prst="textNoShape">
              <a:avLst/>
            </a:prstTxWarp>
          </a:bodyPr>
          <a:lstStyle>
            <a:lvl1pPr fontAlgn="base">
              <a:spcBef>
                <a:spcPct val="0"/>
              </a:spcBef>
              <a:spcAft>
                <a:spcPct val="0"/>
              </a:spcAft>
              <a:defRPr dirty="0">
                <a:solidFill>
                  <a:schemeClr val="bg1"/>
                </a:solidFill>
                <a:latin typeface="Calisto MT" charset="0"/>
                <a:ea typeface="ＭＳ Ｐゴシック" charset="0"/>
                <a:cs typeface="ＭＳ Ｐゴシック" charset="0"/>
              </a:defRPr>
            </a:lvl1pPr>
          </a:lstStyle>
          <a:p>
            <a:pPr>
              <a:defRPr/>
            </a:pPr>
            <a:endParaRPr lang="en-US"/>
          </a:p>
        </p:txBody>
      </p:sp>
      <p:sp>
        <p:nvSpPr>
          <p:cNvPr id="11" name="Footer Placeholder 5"/>
          <p:cNvSpPr>
            <a:spLocks noGrp="1"/>
          </p:cNvSpPr>
          <p:nvPr>
            <p:ph type="ftr" sz="quarter" idx="17"/>
          </p:nvPr>
        </p:nvSpPr>
        <p:spPr/>
        <p:txBody>
          <a:bodyPr/>
          <a:lstStyle>
            <a:lvl1pPr>
              <a:defRPr dirty="0"/>
            </a:lvl1pPr>
          </a:lstStyle>
          <a:p>
            <a:pPr>
              <a:defRPr/>
            </a:pPr>
            <a:endParaRPr lang="en-US"/>
          </a:p>
        </p:txBody>
      </p:sp>
      <p:sp>
        <p:nvSpPr>
          <p:cNvPr id="12" name="Slide Number Placeholder 6"/>
          <p:cNvSpPr>
            <a:spLocks noGrp="1"/>
          </p:cNvSpPr>
          <p:nvPr>
            <p:ph type="sldNum" sz="quarter" idx="18"/>
          </p:nvPr>
        </p:nvSpPr>
        <p:spPr>
          <a:xfrm>
            <a:off x="4305300" y="6356350"/>
            <a:ext cx="533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386E57F9-B356-4924-BEBF-7A7CAE47D54D}" type="slidenum">
              <a:rPr lang="en-US"/>
              <a:pPr/>
              <a:t>‹#›</a:t>
            </a:fld>
            <a:endParaRPr lang="en-US"/>
          </a:p>
        </p:txBody>
      </p:sp>
    </p:spTree>
    <p:extLst>
      <p:ext uri="{BB962C8B-B14F-4D97-AF65-F5344CB8AC3E}">
        <p14:creationId xmlns:p14="http://schemas.microsoft.com/office/powerpoint/2010/main" val="2092342708"/>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457200" y="2568388"/>
            <a:ext cx="8228013" cy="3468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dirty="0">
                <a:solidFill>
                  <a:srgbClr val="7F7F7F"/>
                </a:solidFill>
                <a:latin typeface="Calisto MT" charset="0"/>
                <a:ea typeface="ＭＳ Ｐゴシック" charset="0"/>
                <a:cs typeface="ＭＳ Ｐゴシック" charset="0"/>
              </a:defRPr>
            </a:lvl1pPr>
          </a:lstStyle>
          <a:p>
            <a:pPr>
              <a:defRPr/>
            </a:pPr>
            <a:endParaRPr lang="en-US"/>
          </a:p>
        </p:txBody>
      </p:sp>
      <p:sp>
        <p:nvSpPr>
          <p:cNvPr id="5" name="Footer Placeholder 4"/>
          <p:cNvSpPr>
            <a:spLocks noGrp="1"/>
          </p:cNvSpPr>
          <p:nvPr>
            <p:ph type="ftr" sz="quarter" idx="11"/>
          </p:nvPr>
        </p:nvSpPr>
        <p:spPr/>
        <p:txBody>
          <a:bodyPr/>
          <a:lstStyle>
            <a:lvl1pPr>
              <a:defRPr dirty="0"/>
            </a:lvl1pPr>
          </a:lstStyle>
          <a:p>
            <a:pPr>
              <a:defRPr/>
            </a:pPr>
            <a:endParaRPr lang="en-US"/>
          </a:p>
        </p:txBody>
      </p:sp>
      <p:sp>
        <p:nvSpPr>
          <p:cNvPr id="6" name="Slide Number Placeholder 5"/>
          <p:cNvSpPr>
            <a:spLocks noGrp="1"/>
          </p:cNvSpPr>
          <p:nvPr>
            <p:ph type="sldNum" sz="quarter" idx="12"/>
          </p:nvPr>
        </p:nvSpPr>
        <p:spPr>
          <a:xfrm>
            <a:off x="4305300" y="6356350"/>
            <a:ext cx="533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F9AC5286-0D10-4D32-8FEF-B4D691DBE4FF}" type="slidenum">
              <a:rPr lang="en-US"/>
              <a:pPr/>
              <a:t>‹#›</a:t>
            </a:fld>
            <a:endParaRPr lang="en-US"/>
          </a:p>
        </p:txBody>
      </p:sp>
    </p:spTree>
    <p:extLst>
      <p:ext uri="{BB962C8B-B14F-4D97-AF65-F5344CB8AC3E}">
        <p14:creationId xmlns:p14="http://schemas.microsoft.com/office/powerpoint/2010/main" val="1464168303"/>
      </p:ext>
    </p:extLst>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6600" y="274638"/>
            <a:ext cx="1524000" cy="5851525"/>
          </a:xfrm>
        </p:spPr>
        <p:txBody>
          <a:bodyPr vert="eaVert" anchor="t"/>
          <a:lstStyle/>
          <a:p>
            <a:r>
              <a:rPr lang="en-US" smtClean="0"/>
              <a:t>Click to edit Master title style</a:t>
            </a:r>
            <a:endParaRPr/>
          </a:p>
        </p:txBody>
      </p:sp>
      <p:sp>
        <p:nvSpPr>
          <p:cNvPr id="3" name="Vertical Text Placeholder 2"/>
          <p:cNvSpPr>
            <a:spLocks noGrp="1"/>
          </p:cNvSpPr>
          <p:nvPr>
            <p:ph type="body" orient="vert" idx="1"/>
          </p:nvPr>
        </p:nvSpPr>
        <p:spPr>
          <a:xfrm>
            <a:off x="457200" y="416859"/>
            <a:ext cx="6019800" cy="561564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dirty="0">
                <a:solidFill>
                  <a:srgbClr val="7F7F7F"/>
                </a:solidFill>
                <a:latin typeface="Calisto MT" charset="0"/>
                <a:ea typeface="ＭＳ Ｐゴシック" charset="0"/>
                <a:cs typeface="ＭＳ Ｐゴシック" charset="0"/>
              </a:defRPr>
            </a:lvl1pPr>
          </a:lstStyle>
          <a:p>
            <a:pPr>
              <a:defRPr/>
            </a:pPr>
            <a:endParaRPr lang="en-US"/>
          </a:p>
        </p:txBody>
      </p:sp>
      <p:sp>
        <p:nvSpPr>
          <p:cNvPr id="5" name="Footer Placeholder 4"/>
          <p:cNvSpPr>
            <a:spLocks noGrp="1"/>
          </p:cNvSpPr>
          <p:nvPr>
            <p:ph type="ftr" sz="quarter" idx="11"/>
          </p:nvPr>
        </p:nvSpPr>
        <p:spPr/>
        <p:txBody>
          <a:bodyPr/>
          <a:lstStyle>
            <a:lvl1pPr>
              <a:defRPr dirty="0"/>
            </a:lvl1pPr>
          </a:lstStyle>
          <a:p>
            <a:pPr>
              <a:defRPr/>
            </a:pPr>
            <a:endParaRPr lang="en-US"/>
          </a:p>
        </p:txBody>
      </p:sp>
      <p:sp>
        <p:nvSpPr>
          <p:cNvPr id="6" name="Slide Number Placeholder 5"/>
          <p:cNvSpPr>
            <a:spLocks noGrp="1"/>
          </p:cNvSpPr>
          <p:nvPr>
            <p:ph type="sldNum" sz="quarter" idx="12"/>
          </p:nvPr>
        </p:nvSpPr>
        <p:spPr>
          <a:xfrm>
            <a:off x="4305300" y="6356350"/>
            <a:ext cx="533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FF8E2C46-B9A8-41D6-A3DA-F1F3DD84224C}" type="slidenum">
              <a:rPr lang="en-US"/>
              <a:pPr/>
              <a:t>‹#›</a:t>
            </a:fld>
            <a:endParaRPr lang="en-US"/>
          </a:p>
        </p:txBody>
      </p:sp>
    </p:spTree>
    <p:extLst>
      <p:ext uri="{BB962C8B-B14F-4D97-AF65-F5344CB8AC3E}">
        <p14:creationId xmlns:p14="http://schemas.microsoft.com/office/powerpoint/2010/main" val="4046833375"/>
      </p:ext>
    </p:extLst>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losing">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dirty="0">
                <a:solidFill>
                  <a:srgbClr val="7F7F7F"/>
                </a:solidFill>
                <a:latin typeface="Calisto MT" charset="0"/>
                <a:ea typeface="ＭＳ Ｐゴシック" charset="0"/>
                <a:cs typeface="ＭＳ Ｐゴシック" charset="0"/>
              </a:defRPr>
            </a:lvl1pPr>
          </a:lstStyle>
          <a:p>
            <a:pPr>
              <a:defRPr/>
            </a:pPr>
            <a:endParaRPr lang="en-US"/>
          </a:p>
        </p:txBody>
      </p:sp>
      <p:sp>
        <p:nvSpPr>
          <p:cNvPr id="3" name="Footer Placeholder 4"/>
          <p:cNvSpPr>
            <a:spLocks noGrp="1"/>
          </p:cNvSpPr>
          <p:nvPr>
            <p:ph type="ftr" sz="quarter" idx="11"/>
          </p:nvPr>
        </p:nvSpPr>
        <p:spPr/>
        <p:txBody>
          <a:bodyPr/>
          <a:lstStyle>
            <a:lvl1pPr>
              <a:defRPr dirty="0"/>
            </a:lvl1pPr>
          </a:lstStyle>
          <a:p>
            <a:pPr>
              <a:defRPr/>
            </a:pPr>
            <a:endParaRPr lang="en-US"/>
          </a:p>
        </p:txBody>
      </p:sp>
      <p:sp>
        <p:nvSpPr>
          <p:cNvPr id="4" name="Slide Number Placeholder 5"/>
          <p:cNvSpPr>
            <a:spLocks noGrp="1"/>
          </p:cNvSpPr>
          <p:nvPr>
            <p:ph type="sldNum" sz="quarter" idx="12"/>
          </p:nvPr>
        </p:nvSpPr>
        <p:spPr>
          <a:xfrm>
            <a:off x="4305300" y="6356350"/>
            <a:ext cx="533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EC504E38-B97F-405B-838A-DA5CB1C29767}" type="slidenum">
              <a:rPr lang="en-US"/>
              <a:pPr/>
              <a:t>‹#›</a:t>
            </a:fld>
            <a:endParaRPr lang="en-US"/>
          </a:p>
        </p:txBody>
      </p:sp>
    </p:spTree>
    <p:extLst>
      <p:ext uri="{BB962C8B-B14F-4D97-AF65-F5344CB8AC3E}">
        <p14:creationId xmlns:p14="http://schemas.microsoft.com/office/powerpoint/2010/main" val="1891147236"/>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lstStyle/>
          <a:p>
            <a:pPr lvl="0"/>
            <a:endParaRPr lang="en-US" noProof="0" dirty="0"/>
          </a:p>
        </p:txBody>
      </p:sp>
      <p:sp>
        <p:nvSpPr>
          <p:cNvPr id="5" name="Date Placeholder 4"/>
          <p:cNvSpPr>
            <a:spLocks noGrp="1"/>
          </p:cNvSpPr>
          <p:nvPr>
            <p:ph type="dt" sz="half" idx="10"/>
          </p:nvPr>
        </p:nvSpPr>
        <p:spPr>
          <a:xfrm>
            <a:off x="457200" y="6245225"/>
            <a:ext cx="2133600" cy="476250"/>
          </a:xfrm>
        </p:spPr>
        <p:txBody>
          <a:bodyPr/>
          <a:lstStyle>
            <a:lvl1pPr>
              <a:defRPr dirty="0"/>
            </a:lvl1pPr>
          </a:lstStyle>
          <a:p>
            <a:pPr>
              <a:defRPr/>
            </a:pPr>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dirty="0"/>
            </a:lvl1pPr>
          </a:lstStyle>
          <a:p>
            <a:pPr>
              <a:defRPr/>
            </a:pPr>
            <a:endParaRPr lang="en-US"/>
          </a:p>
        </p:txBody>
      </p:sp>
      <p:sp>
        <p:nvSpPr>
          <p:cNvPr id="7" name="Slide Number Placeholder 6"/>
          <p:cNvSpPr>
            <a:spLocks noGrp="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4292E7FA-283E-4285-AF97-554C530C63E9}" type="slidenum">
              <a:rPr lang="en-US"/>
              <a:pPr/>
              <a:t>‹#›</a:t>
            </a:fld>
            <a:endParaRPr lang="en-US"/>
          </a:p>
        </p:txBody>
      </p:sp>
    </p:spTree>
    <p:extLst>
      <p:ext uri="{BB962C8B-B14F-4D97-AF65-F5344CB8AC3E}">
        <p14:creationId xmlns:p14="http://schemas.microsoft.com/office/powerpoint/2010/main" val="2775929236"/>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dirty="0"/>
            </a:lvl1pPr>
          </a:lstStyle>
          <a:p>
            <a:pPr>
              <a:defRPr/>
            </a:pPr>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dirty="0"/>
            </a:lvl1pPr>
          </a:lstStyle>
          <a:p>
            <a:pPr>
              <a:defRPr/>
            </a:pPr>
            <a:endParaRPr lang="en-US"/>
          </a:p>
        </p:txBody>
      </p:sp>
      <p:sp>
        <p:nvSpPr>
          <p:cNvPr id="7" name="Slide Number Placeholder 6"/>
          <p:cNvSpPr>
            <a:spLocks noGrp="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349F690A-62AF-4634-9B07-C32268AD1EA9}" type="slidenum">
              <a:rPr lang="en-US"/>
              <a:pPr/>
              <a:t>‹#›</a:t>
            </a:fld>
            <a:endParaRPr lang="en-US"/>
          </a:p>
        </p:txBody>
      </p:sp>
    </p:spTree>
    <p:extLst>
      <p:ext uri="{BB962C8B-B14F-4D97-AF65-F5344CB8AC3E}">
        <p14:creationId xmlns:p14="http://schemas.microsoft.com/office/powerpoint/2010/main" val="504283401"/>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dirty="0">
                <a:solidFill>
                  <a:srgbClr val="7F7F7F"/>
                </a:solidFill>
                <a:latin typeface="Calisto MT" charset="0"/>
                <a:ea typeface="ＭＳ Ｐゴシック" charset="0"/>
                <a:cs typeface="ＭＳ Ｐゴシック" charset="0"/>
              </a:defRPr>
            </a:lvl1pPr>
          </a:lstStyle>
          <a:p>
            <a:pPr>
              <a:defRPr/>
            </a:pPr>
            <a:endParaRPr lang="en-US"/>
          </a:p>
        </p:txBody>
      </p:sp>
      <p:sp>
        <p:nvSpPr>
          <p:cNvPr id="5" name="Footer Placeholder 4"/>
          <p:cNvSpPr>
            <a:spLocks noGrp="1"/>
          </p:cNvSpPr>
          <p:nvPr>
            <p:ph type="ftr" sz="quarter" idx="11"/>
          </p:nvPr>
        </p:nvSpPr>
        <p:spPr/>
        <p:txBody>
          <a:bodyPr/>
          <a:lstStyle>
            <a:lvl1pPr>
              <a:defRPr dirty="0"/>
            </a:lvl1pPr>
          </a:lstStyle>
          <a:p>
            <a:pPr>
              <a:defRPr/>
            </a:pPr>
            <a:endParaRPr lang="en-US"/>
          </a:p>
        </p:txBody>
      </p:sp>
      <p:sp>
        <p:nvSpPr>
          <p:cNvPr id="6" name="Slide Number Placeholder 5"/>
          <p:cNvSpPr>
            <a:spLocks noGrp="1"/>
          </p:cNvSpPr>
          <p:nvPr>
            <p:ph type="sldNum" sz="quarter" idx="12"/>
          </p:nvPr>
        </p:nvSpPr>
        <p:spPr>
          <a:xfrm>
            <a:off x="4305300" y="6356350"/>
            <a:ext cx="533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300C77D8-5B36-48F9-AA1A-4D9AD122F752}" type="slidenum">
              <a:rPr lang="en-US"/>
              <a:pPr/>
              <a:t>‹#›</a:t>
            </a:fld>
            <a:endParaRPr lang="en-US"/>
          </a:p>
        </p:txBody>
      </p:sp>
    </p:spTree>
    <p:extLst>
      <p:ext uri="{BB962C8B-B14F-4D97-AF65-F5344CB8AC3E}">
        <p14:creationId xmlns:p14="http://schemas.microsoft.com/office/powerpoint/2010/main" val="3174135872"/>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8293100" y="5803900"/>
            <a:ext cx="366713"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4400" dirty="0" smtClean="0">
                <a:solidFill>
                  <a:schemeClr val="accent1"/>
                </a:solidFill>
                <a:latin typeface="Wingdings" charset="0"/>
              </a:rPr>
              <a:t>S</a:t>
            </a:r>
          </a:p>
        </p:txBody>
      </p:sp>
      <p:sp>
        <p:nvSpPr>
          <p:cNvPr id="2" name="Title 1"/>
          <p:cNvSpPr>
            <a:spLocks noGrp="1"/>
          </p:cNvSpPr>
          <p:nvPr>
            <p:ph type="title"/>
          </p:nvPr>
        </p:nvSpPr>
        <p:spPr>
          <a:xfrm>
            <a:off x="457200" y="2236694"/>
            <a:ext cx="6400800" cy="1362075"/>
          </a:xfrm>
        </p:spPr>
        <p:txBody>
          <a:bodyPr anchor="b"/>
          <a:lstStyle>
            <a:lvl1pPr algn="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1676399" y="3609695"/>
            <a:ext cx="5181601" cy="1500187"/>
          </a:xfrm>
        </p:spPr>
        <p:txBody>
          <a:bodyPr/>
          <a:lstStyle>
            <a:lvl1pPr marL="0" indent="0" algn="r">
              <a:spcBef>
                <a:spcPts val="300"/>
              </a:spcBef>
              <a:buNone/>
              <a:defRPr sz="1800" baseline="0">
                <a:solidFill>
                  <a:srgbClr val="0000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Date Placeholder 3"/>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dirty="0">
                <a:solidFill>
                  <a:schemeClr val="bg1"/>
                </a:solidFill>
                <a:latin typeface="Calisto MT" charset="0"/>
                <a:ea typeface="ＭＳ Ｐゴシック" charset="0"/>
                <a:cs typeface="ＭＳ Ｐゴシック" charset="0"/>
              </a:defRPr>
            </a:lvl1pPr>
          </a:lstStyle>
          <a:p>
            <a:pPr>
              <a:defRPr/>
            </a:pPr>
            <a:endParaRPr lang="en-US"/>
          </a:p>
        </p:txBody>
      </p:sp>
      <p:sp>
        <p:nvSpPr>
          <p:cNvPr id="6" name="Footer Placeholder 4"/>
          <p:cNvSpPr>
            <a:spLocks noGrp="1"/>
          </p:cNvSpPr>
          <p:nvPr>
            <p:ph type="ftr" sz="quarter" idx="11"/>
          </p:nvPr>
        </p:nvSpPr>
        <p:spPr>
          <a:xfrm>
            <a:off x="7239000" y="6356350"/>
            <a:ext cx="1446213" cy="365125"/>
          </a:xfrm>
        </p:spPr>
        <p:txBody>
          <a:bodyPr/>
          <a:lstStyle>
            <a:lvl1pPr>
              <a:defRPr dirty="0"/>
            </a:lvl1pPr>
          </a:lstStyle>
          <a:p>
            <a:pPr>
              <a:defRPr/>
            </a:pPr>
            <a:endParaRPr lang="en-US"/>
          </a:p>
        </p:txBody>
      </p:sp>
      <p:sp>
        <p:nvSpPr>
          <p:cNvPr id="7" name="Slide Number Placeholder 5"/>
          <p:cNvSpPr>
            <a:spLocks noGrp="1"/>
          </p:cNvSpPr>
          <p:nvPr>
            <p:ph type="sldNum" sz="quarter" idx="12"/>
          </p:nvPr>
        </p:nvSpPr>
        <p:spPr>
          <a:xfrm>
            <a:off x="4305300" y="6356350"/>
            <a:ext cx="533400" cy="365125"/>
          </a:xfrm>
          <a:prstGeom prst="rect">
            <a:avLst/>
          </a:prstGeom>
        </p:spPr>
        <p:txBody>
          <a:bodyPr vert="horz" wrap="square" lIns="91440" tIns="45720" rIns="91440" bIns="45720" numCol="1" anchor="t" anchorCtr="0" compatLnSpc="1">
            <a:prstTxWarp prst="textNoShape">
              <a:avLst/>
            </a:prstTxWarp>
          </a:bodyPr>
          <a:lstStyle>
            <a:lvl1pPr>
              <a:defRPr>
                <a:solidFill>
                  <a:schemeClr val="bg1"/>
                </a:solidFill>
              </a:defRPr>
            </a:lvl1pPr>
          </a:lstStyle>
          <a:p>
            <a:fld id="{219866FA-2EAB-4D62-B3F7-1A6C7E70A0D5}" type="slidenum">
              <a:rPr lang="en-US"/>
              <a:pPr/>
              <a:t>‹#›</a:t>
            </a:fld>
            <a:endParaRPr lang="en-US"/>
          </a:p>
        </p:txBody>
      </p:sp>
    </p:spTree>
    <p:extLst>
      <p:ext uri="{BB962C8B-B14F-4D97-AF65-F5344CB8AC3E}">
        <p14:creationId xmlns:p14="http://schemas.microsoft.com/office/powerpoint/2010/main" val="4212543457"/>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40664" y="2784475"/>
            <a:ext cx="3767328" cy="3252788"/>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34753" y="2784475"/>
            <a:ext cx="3767328" cy="3252788"/>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dirty="0">
                <a:solidFill>
                  <a:srgbClr val="7F7F7F"/>
                </a:solidFill>
                <a:latin typeface="Calisto MT" charset="0"/>
                <a:ea typeface="ＭＳ Ｐゴシック" charset="0"/>
                <a:cs typeface="ＭＳ Ｐゴシック" charset="0"/>
              </a:defRPr>
            </a:lvl1pPr>
          </a:lstStyle>
          <a:p>
            <a:pPr>
              <a:defRPr/>
            </a:pPr>
            <a:endParaRPr lang="en-US"/>
          </a:p>
        </p:txBody>
      </p:sp>
      <p:sp>
        <p:nvSpPr>
          <p:cNvPr id="6" name="Footer Placeholder 4"/>
          <p:cNvSpPr>
            <a:spLocks noGrp="1"/>
          </p:cNvSpPr>
          <p:nvPr>
            <p:ph type="ftr" sz="quarter" idx="11"/>
          </p:nvPr>
        </p:nvSpPr>
        <p:spPr/>
        <p:txBody>
          <a:bodyPr/>
          <a:lstStyle>
            <a:lvl1pPr>
              <a:defRPr dirty="0"/>
            </a:lvl1pPr>
          </a:lstStyle>
          <a:p>
            <a:pPr>
              <a:defRPr/>
            </a:pPr>
            <a:endParaRPr lang="en-US"/>
          </a:p>
        </p:txBody>
      </p:sp>
      <p:sp>
        <p:nvSpPr>
          <p:cNvPr id="7" name="Slide Number Placeholder 5"/>
          <p:cNvSpPr>
            <a:spLocks noGrp="1"/>
          </p:cNvSpPr>
          <p:nvPr>
            <p:ph type="sldNum" sz="quarter" idx="12"/>
          </p:nvPr>
        </p:nvSpPr>
        <p:spPr>
          <a:xfrm>
            <a:off x="4305300" y="6356350"/>
            <a:ext cx="533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1F556CB2-A124-4532-9D98-BB639422AAA2}" type="slidenum">
              <a:rPr lang="en-US"/>
              <a:pPr/>
              <a:t>‹#›</a:t>
            </a:fld>
            <a:endParaRPr lang="en-US"/>
          </a:p>
        </p:txBody>
      </p:sp>
    </p:spTree>
    <p:extLst>
      <p:ext uri="{BB962C8B-B14F-4D97-AF65-F5344CB8AC3E}">
        <p14:creationId xmlns:p14="http://schemas.microsoft.com/office/powerpoint/2010/main" val="3294123951"/>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40664" y="2232211"/>
            <a:ext cx="3767328" cy="762000"/>
          </a:xfrm>
        </p:spPr>
        <p:txBody>
          <a:bodyPr anchor="b">
            <a:noAutofit/>
          </a:bodyPr>
          <a:lstStyle>
            <a:lvl1pPr marL="0" indent="0" algn="ctr">
              <a:lnSpc>
                <a:spcPts val="2600"/>
              </a:lnSpc>
              <a:spcBef>
                <a:spcPts val="0"/>
              </a:spcBef>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40664" y="3160059"/>
            <a:ext cx="3767328" cy="2891491"/>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631578" y="2232211"/>
            <a:ext cx="3767328" cy="762000"/>
          </a:xfrm>
        </p:spPr>
        <p:txBody>
          <a:bodyPr anchor="b">
            <a:noAutofit/>
          </a:bodyPr>
          <a:lstStyle>
            <a:lvl1pPr marL="0" indent="0" algn="ctr">
              <a:lnSpc>
                <a:spcPts val="2600"/>
              </a:lnSpc>
              <a:spcBef>
                <a:spcPts val="0"/>
              </a:spcBef>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1578" y="3160059"/>
            <a:ext cx="3767328" cy="2891491"/>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3"/>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dirty="0">
                <a:solidFill>
                  <a:srgbClr val="7F7F7F"/>
                </a:solidFill>
                <a:latin typeface="Calisto MT" charset="0"/>
                <a:ea typeface="ＭＳ Ｐゴシック" charset="0"/>
                <a:cs typeface="ＭＳ Ｐゴシック" charset="0"/>
              </a:defRPr>
            </a:lvl1pPr>
          </a:lstStyle>
          <a:p>
            <a:pPr>
              <a:defRPr/>
            </a:pPr>
            <a:endParaRPr lang="en-US"/>
          </a:p>
        </p:txBody>
      </p:sp>
      <p:sp>
        <p:nvSpPr>
          <p:cNvPr id="8" name="Footer Placeholder 4"/>
          <p:cNvSpPr>
            <a:spLocks noGrp="1"/>
          </p:cNvSpPr>
          <p:nvPr>
            <p:ph type="ftr" sz="quarter" idx="11"/>
          </p:nvPr>
        </p:nvSpPr>
        <p:spPr/>
        <p:txBody>
          <a:bodyPr/>
          <a:lstStyle>
            <a:lvl1pPr>
              <a:defRPr dirty="0"/>
            </a:lvl1pPr>
          </a:lstStyle>
          <a:p>
            <a:pPr>
              <a:defRPr/>
            </a:pPr>
            <a:endParaRPr lang="en-US"/>
          </a:p>
        </p:txBody>
      </p:sp>
      <p:sp>
        <p:nvSpPr>
          <p:cNvPr id="9" name="Slide Number Placeholder 5"/>
          <p:cNvSpPr>
            <a:spLocks noGrp="1"/>
          </p:cNvSpPr>
          <p:nvPr>
            <p:ph type="sldNum" sz="quarter" idx="12"/>
          </p:nvPr>
        </p:nvSpPr>
        <p:spPr>
          <a:xfrm>
            <a:off x="4305300" y="6356350"/>
            <a:ext cx="533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9F1CC808-51CD-4218-9CD2-906B14FF8EAA}" type="slidenum">
              <a:rPr lang="en-US"/>
              <a:pPr/>
              <a:t>‹#›</a:t>
            </a:fld>
            <a:endParaRPr lang="en-US"/>
          </a:p>
        </p:txBody>
      </p:sp>
    </p:spTree>
    <p:extLst>
      <p:ext uri="{BB962C8B-B14F-4D97-AF65-F5344CB8AC3E}">
        <p14:creationId xmlns:p14="http://schemas.microsoft.com/office/powerpoint/2010/main" val="1188990186"/>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62000" y="2784475"/>
            <a:ext cx="7656512"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Content Placeholder 2"/>
          <p:cNvSpPr>
            <a:spLocks noGrp="1"/>
          </p:cNvSpPr>
          <p:nvPr>
            <p:ph sz="half" idx="13"/>
          </p:nvPr>
        </p:nvSpPr>
        <p:spPr>
          <a:xfrm>
            <a:off x="762000" y="4497070"/>
            <a:ext cx="7656512"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4"/>
          </p:nvPr>
        </p:nvSpPr>
        <p:spPr/>
        <p:txBody>
          <a:bodyPr wrap="square" numCol="1" anchorCtr="0" compatLnSpc="1">
            <a:prstTxWarp prst="textNoShape">
              <a:avLst/>
            </a:prstTxWarp>
          </a:bodyPr>
          <a:lstStyle>
            <a:lvl1pPr fontAlgn="base">
              <a:spcBef>
                <a:spcPct val="0"/>
              </a:spcBef>
              <a:spcAft>
                <a:spcPct val="0"/>
              </a:spcAft>
              <a:defRPr dirty="0">
                <a:solidFill>
                  <a:srgbClr val="7F7F7F"/>
                </a:solidFill>
                <a:latin typeface="Calisto MT" charset="0"/>
                <a:ea typeface="ＭＳ Ｐゴシック" charset="0"/>
                <a:cs typeface="ＭＳ Ｐゴシック" charset="0"/>
              </a:defRPr>
            </a:lvl1pPr>
          </a:lstStyle>
          <a:p>
            <a:pPr>
              <a:defRPr/>
            </a:pPr>
            <a:endParaRPr lang="en-US"/>
          </a:p>
        </p:txBody>
      </p:sp>
      <p:sp>
        <p:nvSpPr>
          <p:cNvPr id="6" name="Footer Placeholder 4"/>
          <p:cNvSpPr>
            <a:spLocks noGrp="1"/>
          </p:cNvSpPr>
          <p:nvPr>
            <p:ph type="ftr" sz="quarter" idx="15"/>
          </p:nvPr>
        </p:nvSpPr>
        <p:spPr/>
        <p:txBody>
          <a:bodyPr/>
          <a:lstStyle>
            <a:lvl1pPr>
              <a:defRPr dirty="0"/>
            </a:lvl1pPr>
          </a:lstStyle>
          <a:p>
            <a:pPr>
              <a:defRPr/>
            </a:pPr>
            <a:endParaRPr lang="en-US"/>
          </a:p>
        </p:txBody>
      </p:sp>
      <p:sp>
        <p:nvSpPr>
          <p:cNvPr id="7" name="Slide Number Placeholder 5"/>
          <p:cNvSpPr>
            <a:spLocks noGrp="1"/>
          </p:cNvSpPr>
          <p:nvPr>
            <p:ph type="sldNum" sz="quarter" idx="16"/>
          </p:nvPr>
        </p:nvSpPr>
        <p:spPr>
          <a:xfrm>
            <a:off x="4305300" y="6356350"/>
            <a:ext cx="533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660E171-FF25-4139-BDCB-FA2A4CE99977}" type="slidenum">
              <a:rPr lang="en-US"/>
              <a:pPr/>
              <a:t>‹#›</a:t>
            </a:fld>
            <a:endParaRPr lang="en-US"/>
          </a:p>
        </p:txBody>
      </p:sp>
    </p:spTree>
    <p:extLst>
      <p:ext uri="{BB962C8B-B14F-4D97-AF65-F5344CB8AC3E}">
        <p14:creationId xmlns:p14="http://schemas.microsoft.com/office/powerpoint/2010/main" val="3630928626"/>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636008" y="2784475"/>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Content Placeholder 2"/>
          <p:cNvSpPr>
            <a:spLocks noGrp="1"/>
          </p:cNvSpPr>
          <p:nvPr>
            <p:ph sz="half" idx="13"/>
          </p:nvPr>
        </p:nvSpPr>
        <p:spPr>
          <a:xfrm>
            <a:off x="4636008" y="4497070"/>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9" name="Content Placeholder 2"/>
          <p:cNvSpPr>
            <a:spLocks noGrp="1"/>
          </p:cNvSpPr>
          <p:nvPr>
            <p:ph sz="half" idx="14"/>
          </p:nvPr>
        </p:nvSpPr>
        <p:spPr>
          <a:xfrm>
            <a:off x="740664" y="2784475"/>
            <a:ext cx="3767328" cy="3252788"/>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Date Placeholder 3"/>
          <p:cNvSpPr>
            <a:spLocks noGrp="1"/>
          </p:cNvSpPr>
          <p:nvPr>
            <p:ph type="dt" sz="half" idx="15"/>
          </p:nvPr>
        </p:nvSpPr>
        <p:spPr/>
        <p:txBody>
          <a:bodyPr wrap="square" numCol="1" anchorCtr="0" compatLnSpc="1">
            <a:prstTxWarp prst="textNoShape">
              <a:avLst/>
            </a:prstTxWarp>
          </a:bodyPr>
          <a:lstStyle>
            <a:lvl1pPr fontAlgn="base">
              <a:spcBef>
                <a:spcPct val="0"/>
              </a:spcBef>
              <a:spcAft>
                <a:spcPct val="0"/>
              </a:spcAft>
              <a:defRPr dirty="0">
                <a:solidFill>
                  <a:srgbClr val="7F7F7F"/>
                </a:solidFill>
                <a:latin typeface="Calisto MT" charset="0"/>
                <a:ea typeface="ＭＳ Ｐゴシック" charset="0"/>
                <a:cs typeface="ＭＳ Ｐゴシック" charset="0"/>
              </a:defRPr>
            </a:lvl1pPr>
          </a:lstStyle>
          <a:p>
            <a:pPr>
              <a:defRPr/>
            </a:pPr>
            <a:endParaRPr lang="en-US"/>
          </a:p>
        </p:txBody>
      </p:sp>
      <p:sp>
        <p:nvSpPr>
          <p:cNvPr id="7" name="Footer Placeholder 4"/>
          <p:cNvSpPr>
            <a:spLocks noGrp="1"/>
          </p:cNvSpPr>
          <p:nvPr>
            <p:ph type="ftr" sz="quarter" idx="16"/>
          </p:nvPr>
        </p:nvSpPr>
        <p:spPr/>
        <p:txBody>
          <a:bodyPr/>
          <a:lstStyle>
            <a:lvl1pPr>
              <a:defRPr dirty="0"/>
            </a:lvl1pPr>
          </a:lstStyle>
          <a:p>
            <a:pPr>
              <a:defRPr/>
            </a:pPr>
            <a:endParaRPr lang="en-US"/>
          </a:p>
        </p:txBody>
      </p:sp>
      <p:sp>
        <p:nvSpPr>
          <p:cNvPr id="10" name="Slide Number Placeholder 5"/>
          <p:cNvSpPr>
            <a:spLocks noGrp="1"/>
          </p:cNvSpPr>
          <p:nvPr>
            <p:ph type="sldNum" sz="quarter" idx="17"/>
          </p:nvPr>
        </p:nvSpPr>
        <p:spPr>
          <a:xfrm>
            <a:off x="4305300" y="6356350"/>
            <a:ext cx="533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2BF49068-3D7C-47F8-B602-FF961B76B7E5}" type="slidenum">
              <a:rPr lang="en-US"/>
              <a:pPr/>
              <a:t>‹#›</a:t>
            </a:fld>
            <a:endParaRPr lang="en-US"/>
          </a:p>
        </p:txBody>
      </p:sp>
    </p:spTree>
    <p:extLst>
      <p:ext uri="{BB962C8B-B14F-4D97-AF65-F5344CB8AC3E}">
        <p14:creationId xmlns:p14="http://schemas.microsoft.com/office/powerpoint/2010/main" val="1855031318"/>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636008" y="2784475"/>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Content Placeholder 2"/>
          <p:cNvSpPr>
            <a:spLocks noGrp="1"/>
          </p:cNvSpPr>
          <p:nvPr>
            <p:ph sz="half" idx="13"/>
          </p:nvPr>
        </p:nvSpPr>
        <p:spPr>
          <a:xfrm>
            <a:off x="4636008" y="4497070"/>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0" name="Content Placeholder 2"/>
          <p:cNvSpPr>
            <a:spLocks noGrp="1"/>
          </p:cNvSpPr>
          <p:nvPr>
            <p:ph sz="half" idx="14"/>
          </p:nvPr>
        </p:nvSpPr>
        <p:spPr>
          <a:xfrm>
            <a:off x="739775" y="2784475"/>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Content Placeholder 2"/>
          <p:cNvSpPr>
            <a:spLocks noGrp="1"/>
          </p:cNvSpPr>
          <p:nvPr>
            <p:ph sz="half" idx="15"/>
          </p:nvPr>
        </p:nvSpPr>
        <p:spPr>
          <a:xfrm>
            <a:off x="739775" y="4497070"/>
            <a:ext cx="3767328" cy="1554480"/>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3"/>
          <p:cNvSpPr>
            <a:spLocks noGrp="1"/>
          </p:cNvSpPr>
          <p:nvPr>
            <p:ph type="dt" sz="half" idx="16"/>
          </p:nvPr>
        </p:nvSpPr>
        <p:spPr/>
        <p:txBody>
          <a:bodyPr wrap="square" numCol="1" anchorCtr="0" compatLnSpc="1">
            <a:prstTxWarp prst="textNoShape">
              <a:avLst/>
            </a:prstTxWarp>
          </a:bodyPr>
          <a:lstStyle>
            <a:lvl1pPr fontAlgn="base">
              <a:spcBef>
                <a:spcPct val="0"/>
              </a:spcBef>
              <a:spcAft>
                <a:spcPct val="0"/>
              </a:spcAft>
              <a:defRPr dirty="0">
                <a:solidFill>
                  <a:srgbClr val="7F7F7F"/>
                </a:solidFill>
                <a:latin typeface="Calisto MT" charset="0"/>
                <a:ea typeface="ＭＳ Ｐゴシック" charset="0"/>
                <a:cs typeface="ＭＳ Ｐゴシック" charset="0"/>
              </a:defRPr>
            </a:lvl1pPr>
          </a:lstStyle>
          <a:p>
            <a:pPr>
              <a:defRPr/>
            </a:pPr>
            <a:endParaRPr lang="en-US"/>
          </a:p>
        </p:txBody>
      </p:sp>
      <p:sp>
        <p:nvSpPr>
          <p:cNvPr id="9" name="Footer Placeholder 4"/>
          <p:cNvSpPr>
            <a:spLocks noGrp="1"/>
          </p:cNvSpPr>
          <p:nvPr>
            <p:ph type="ftr" sz="quarter" idx="17"/>
          </p:nvPr>
        </p:nvSpPr>
        <p:spPr/>
        <p:txBody>
          <a:bodyPr/>
          <a:lstStyle>
            <a:lvl1pPr>
              <a:defRPr dirty="0"/>
            </a:lvl1pPr>
          </a:lstStyle>
          <a:p>
            <a:pPr>
              <a:defRPr/>
            </a:pPr>
            <a:endParaRPr lang="en-US"/>
          </a:p>
        </p:txBody>
      </p:sp>
      <p:sp>
        <p:nvSpPr>
          <p:cNvPr id="12" name="Slide Number Placeholder 5"/>
          <p:cNvSpPr>
            <a:spLocks noGrp="1"/>
          </p:cNvSpPr>
          <p:nvPr>
            <p:ph type="sldNum" sz="quarter" idx="18"/>
          </p:nvPr>
        </p:nvSpPr>
        <p:spPr>
          <a:xfrm>
            <a:off x="4305300" y="6356350"/>
            <a:ext cx="533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4610D09B-4E82-4987-B358-D89ACEA68F03}" type="slidenum">
              <a:rPr lang="en-US"/>
              <a:pPr/>
              <a:t>‹#›</a:t>
            </a:fld>
            <a:endParaRPr lang="en-US"/>
          </a:p>
        </p:txBody>
      </p:sp>
    </p:spTree>
    <p:extLst>
      <p:ext uri="{BB962C8B-B14F-4D97-AF65-F5344CB8AC3E}">
        <p14:creationId xmlns:p14="http://schemas.microsoft.com/office/powerpoint/2010/main" val="2711726890"/>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3"/>
          <p:cNvSpPr>
            <a:spLocks noGrp="1"/>
          </p:cNvSpPr>
          <p:nvPr>
            <p:ph type="dt" sz="half" idx="10"/>
          </p:nvPr>
        </p:nvSpPr>
        <p:spPr/>
        <p:txBody>
          <a:bodyPr wrap="square" numCol="1" anchorCtr="0" compatLnSpc="1">
            <a:prstTxWarp prst="textNoShape">
              <a:avLst/>
            </a:prstTxWarp>
          </a:bodyPr>
          <a:lstStyle>
            <a:lvl1pPr fontAlgn="base">
              <a:spcBef>
                <a:spcPct val="0"/>
              </a:spcBef>
              <a:spcAft>
                <a:spcPct val="0"/>
              </a:spcAft>
              <a:defRPr dirty="0">
                <a:solidFill>
                  <a:srgbClr val="7F7F7F"/>
                </a:solidFill>
                <a:latin typeface="Calisto MT" charset="0"/>
                <a:ea typeface="ＭＳ Ｐゴシック" charset="0"/>
                <a:cs typeface="ＭＳ Ｐゴシック" charset="0"/>
              </a:defRPr>
            </a:lvl1pPr>
          </a:lstStyle>
          <a:p>
            <a:pPr>
              <a:defRPr/>
            </a:pPr>
            <a:endParaRPr lang="en-US"/>
          </a:p>
        </p:txBody>
      </p:sp>
      <p:sp>
        <p:nvSpPr>
          <p:cNvPr id="4" name="Footer Placeholder 4"/>
          <p:cNvSpPr>
            <a:spLocks noGrp="1"/>
          </p:cNvSpPr>
          <p:nvPr>
            <p:ph type="ftr" sz="quarter" idx="11"/>
          </p:nvPr>
        </p:nvSpPr>
        <p:spPr/>
        <p:txBody>
          <a:bodyPr/>
          <a:lstStyle>
            <a:lvl1pPr>
              <a:defRPr dirty="0"/>
            </a:lvl1pPr>
          </a:lstStyle>
          <a:p>
            <a:pPr>
              <a:defRPr/>
            </a:pPr>
            <a:endParaRPr lang="en-US"/>
          </a:p>
        </p:txBody>
      </p:sp>
      <p:sp>
        <p:nvSpPr>
          <p:cNvPr id="5" name="Slide Number Placeholder 5"/>
          <p:cNvSpPr>
            <a:spLocks noGrp="1"/>
          </p:cNvSpPr>
          <p:nvPr>
            <p:ph type="sldNum" sz="quarter" idx="12"/>
          </p:nvPr>
        </p:nvSpPr>
        <p:spPr>
          <a:xfrm>
            <a:off x="4305300" y="6356350"/>
            <a:ext cx="533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B9B07511-6917-45F2-90C8-F05429D9B8D4}" type="slidenum">
              <a:rPr lang="en-US"/>
              <a:pPr/>
              <a:t>‹#›</a:t>
            </a:fld>
            <a:endParaRPr lang="en-US"/>
          </a:p>
        </p:txBody>
      </p:sp>
    </p:spTree>
    <p:extLst>
      <p:ext uri="{BB962C8B-B14F-4D97-AF65-F5344CB8AC3E}">
        <p14:creationId xmlns:p14="http://schemas.microsoft.com/office/powerpoint/2010/main" val="2075282932"/>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34448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739775" y="2770188"/>
            <a:ext cx="7662863" cy="326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246813"/>
            <a:ext cx="2133600" cy="365125"/>
          </a:xfrm>
          <a:prstGeom prst="rect">
            <a:avLst/>
          </a:prstGeom>
        </p:spPr>
        <p:txBody>
          <a:bodyPr vert="horz" lIns="91440" tIns="45720" rIns="91440" bIns="45720" rtlCol="0" anchor="ctr"/>
          <a:lstStyle>
            <a:lvl1pPr algn="l" fontAlgn="auto">
              <a:spcBef>
                <a:spcPts val="0"/>
              </a:spcBef>
              <a:spcAft>
                <a:spcPts val="0"/>
              </a:spcAft>
              <a:defRPr sz="1100" b="1" dirty="0">
                <a:solidFill>
                  <a:schemeClr val="tx1">
                    <a:lumMod val="50000"/>
                    <a:lumOff val="50000"/>
                  </a:schemeClr>
                </a:solidFill>
                <a:latin typeface="+mn-lt"/>
                <a:ea typeface="+mn-ea"/>
                <a:cs typeface="+mn-cs"/>
              </a:defRPr>
            </a:lvl1pPr>
          </a:lstStyle>
          <a:p>
            <a:pPr>
              <a:defRPr/>
            </a:pPr>
            <a:endParaRPr lang="en-US"/>
          </a:p>
        </p:txBody>
      </p:sp>
      <p:sp>
        <p:nvSpPr>
          <p:cNvPr id="5" name="Footer Placeholder 4"/>
          <p:cNvSpPr>
            <a:spLocks noGrp="1"/>
          </p:cNvSpPr>
          <p:nvPr>
            <p:ph type="ftr" sz="quarter" idx="3"/>
          </p:nvPr>
        </p:nvSpPr>
        <p:spPr>
          <a:xfrm>
            <a:off x="5789613" y="6356350"/>
            <a:ext cx="2895600" cy="365125"/>
          </a:xfrm>
          <a:prstGeom prst="rect">
            <a:avLst/>
          </a:prstGeom>
        </p:spPr>
        <p:txBody>
          <a:bodyPr vert="horz" lIns="91440" tIns="45720" rIns="91440" bIns="45720" rtlCol="0" anchor="ctr"/>
          <a:lstStyle>
            <a:lvl1pPr algn="r" fontAlgn="auto">
              <a:spcBef>
                <a:spcPts val="0"/>
              </a:spcBef>
              <a:spcAft>
                <a:spcPts val="0"/>
              </a:spcAft>
              <a:defRPr sz="1100" b="1" dirty="0">
                <a:solidFill>
                  <a:schemeClr val="tx1">
                    <a:lumMod val="50000"/>
                    <a:lumOff val="50000"/>
                  </a:schemeClr>
                </a:solidFill>
                <a:latin typeface="+mn-lt"/>
                <a:ea typeface="+mn-ea"/>
                <a:cs typeface="+mn-cs"/>
              </a:defRPr>
            </a:lvl1pPr>
          </a:lstStyle>
          <a:p>
            <a:pPr>
              <a:defRPr/>
            </a:pPr>
            <a:endParaRPr lang="en-US"/>
          </a:p>
        </p:txBody>
      </p:sp>
      <p:sp>
        <p:nvSpPr>
          <p:cNvPr id="1032" name="TextBox 8"/>
          <p:cNvSpPr txBox="1">
            <a:spLocks noChangeArrowheads="1"/>
          </p:cNvSpPr>
          <p:nvPr userDrawn="1"/>
        </p:nvSpPr>
        <p:spPr bwMode="auto">
          <a:xfrm>
            <a:off x="1317625" y="6542088"/>
            <a:ext cx="1857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endParaRPr lang="en-US" sz="1800" dirty="0" smtClean="0"/>
          </a:p>
        </p:txBody>
      </p:sp>
      <p:pic>
        <p:nvPicPr>
          <p:cNvPr id="1031" name="Picture 1"/>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4052888" y="6364288"/>
            <a:ext cx="1033462"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1" r:id="rId1"/>
    <p:sldLayoutId id="2147484552" r:id="rId2"/>
    <p:sldLayoutId id="2147484553" r:id="rId3"/>
    <p:sldLayoutId id="2147484554" r:id="rId4"/>
    <p:sldLayoutId id="2147484555" r:id="rId5"/>
    <p:sldLayoutId id="2147484556" r:id="rId6"/>
    <p:sldLayoutId id="2147484557" r:id="rId7"/>
    <p:sldLayoutId id="2147484558" r:id="rId8"/>
    <p:sldLayoutId id="2147484559" r:id="rId9"/>
    <p:sldLayoutId id="2147484560" r:id="rId10"/>
    <p:sldLayoutId id="2147484561" r:id="rId11"/>
    <p:sldLayoutId id="2147484562" r:id="rId12"/>
    <p:sldLayoutId id="2147484563" r:id="rId13"/>
    <p:sldLayoutId id="2147484564" r:id="rId14"/>
    <p:sldLayoutId id="2147484565" r:id="rId15"/>
    <p:sldLayoutId id="2147484566" r:id="rId16"/>
    <p:sldLayoutId id="2147484567" r:id="rId17"/>
    <p:sldLayoutId id="2147484568" r:id="rId18"/>
  </p:sldLayoutIdLst>
  <p:transition>
    <p:random/>
  </p:transition>
  <p:hf sldNum="0" hdr="0" ftr="0" dt="0"/>
  <p:txStyles>
    <p:titleStyle>
      <a:lvl1pPr algn="ctr" rtl="0" eaLnBrk="0" fontAlgn="base" hangingPunct="0">
        <a:spcBef>
          <a:spcPct val="0"/>
        </a:spcBef>
        <a:spcAft>
          <a:spcPct val="0"/>
        </a:spcAft>
        <a:defRPr sz="3600" b="1" kern="1200">
          <a:solidFill>
            <a:schemeClr val="tx1"/>
          </a:solidFill>
          <a:latin typeface="Verdana"/>
          <a:ea typeface="ＭＳ Ｐゴシック" charset="-128"/>
          <a:cs typeface="Verdana"/>
        </a:defRPr>
      </a:lvl1pPr>
      <a:lvl2pPr algn="ctr" rtl="0" eaLnBrk="0" fontAlgn="base" hangingPunct="0">
        <a:spcBef>
          <a:spcPct val="0"/>
        </a:spcBef>
        <a:spcAft>
          <a:spcPct val="0"/>
        </a:spcAft>
        <a:defRPr sz="3600" b="1">
          <a:solidFill>
            <a:schemeClr val="tx1"/>
          </a:solidFill>
          <a:latin typeface="Verdana" charset="0"/>
          <a:ea typeface="ＭＳ Ｐゴシック" charset="-128"/>
        </a:defRPr>
      </a:lvl2pPr>
      <a:lvl3pPr algn="ctr" rtl="0" eaLnBrk="0" fontAlgn="base" hangingPunct="0">
        <a:spcBef>
          <a:spcPct val="0"/>
        </a:spcBef>
        <a:spcAft>
          <a:spcPct val="0"/>
        </a:spcAft>
        <a:defRPr sz="3600" b="1">
          <a:solidFill>
            <a:schemeClr val="tx1"/>
          </a:solidFill>
          <a:latin typeface="Verdana" charset="0"/>
          <a:ea typeface="ＭＳ Ｐゴシック" charset="-128"/>
        </a:defRPr>
      </a:lvl3pPr>
      <a:lvl4pPr algn="ctr" rtl="0" eaLnBrk="0" fontAlgn="base" hangingPunct="0">
        <a:spcBef>
          <a:spcPct val="0"/>
        </a:spcBef>
        <a:spcAft>
          <a:spcPct val="0"/>
        </a:spcAft>
        <a:defRPr sz="3600" b="1">
          <a:solidFill>
            <a:schemeClr val="tx1"/>
          </a:solidFill>
          <a:latin typeface="Verdana" charset="0"/>
          <a:ea typeface="ＭＳ Ｐゴシック" charset="-128"/>
        </a:defRPr>
      </a:lvl4pPr>
      <a:lvl5pPr algn="ctr" rtl="0" eaLnBrk="0" fontAlgn="base" hangingPunct="0">
        <a:spcBef>
          <a:spcPct val="0"/>
        </a:spcBef>
        <a:spcAft>
          <a:spcPct val="0"/>
        </a:spcAft>
        <a:defRPr sz="3600" b="1">
          <a:solidFill>
            <a:schemeClr val="tx1"/>
          </a:solidFill>
          <a:latin typeface="Verdana" charset="0"/>
          <a:ea typeface="ＭＳ Ｐゴシック" charset="-128"/>
        </a:defRPr>
      </a:lvl5pPr>
      <a:lvl6pPr marL="457200" algn="ctr" rtl="0" fontAlgn="base">
        <a:spcBef>
          <a:spcPct val="0"/>
        </a:spcBef>
        <a:spcAft>
          <a:spcPct val="0"/>
        </a:spcAft>
        <a:defRPr sz="4600">
          <a:solidFill>
            <a:schemeClr val="bg1"/>
          </a:solidFill>
          <a:latin typeface="Calibri" charset="0"/>
          <a:ea typeface="ＭＳ Ｐゴシック" charset="-128"/>
        </a:defRPr>
      </a:lvl6pPr>
      <a:lvl7pPr marL="914400" algn="ctr" rtl="0" fontAlgn="base">
        <a:spcBef>
          <a:spcPct val="0"/>
        </a:spcBef>
        <a:spcAft>
          <a:spcPct val="0"/>
        </a:spcAft>
        <a:defRPr sz="4600">
          <a:solidFill>
            <a:schemeClr val="bg1"/>
          </a:solidFill>
          <a:latin typeface="Calibri" charset="0"/>
          <a:ea typeface="ＭＳ Ｐゴシック" charset="-128"/>
        </a:defRPr>
      </a:lvl7pPr>
      <a:lvl8pPr marL="1371600" algn="ctr" rtl="0" fontAlgn="base">
        <a:spcBef>
          <a:spcPct val="0"/>
        </a:spcBef>
        <a:spcAft>
          <a:spcPct val="0"/>
        </a:spcAft>
        <a:defRPr sz="4600">
          <a:solidFill>
            <a:schemeClr val="bg1"/>
          </a:solidFill>
          <a:latin typeface="Calibri" charset="0"/>
          <a:ea typeface="ＭＳ Ｐゴシック" charset="-128"/>
        </a:defRPr>
      </a:lvl8pPr>
      <a:lvl9pPr marL="1828800" algn="ctr" rtl="0" fontAlgn="base">
        <a:spcBef>
          <a:spcPct val="0"/>
        </a:spcBef>
        <a:spcAft>
          <a:spcPct val="0"/>
        </a:spcAft>
        <a:defRPr sz="4600">
          <a:solidFill>
            <a:schemeClr val="bg1"/>
          </a:solidFill>
          <a:latin typeface="Calibri" charset="0"/>
          <a:ea typeface="ＭＳ Ｐゴシック" charset="-128"/>
        </a:defRPr>
      </a:lvl9pPr>
    </p:titleStyle>
    <p:bodyStyle>
      <a:lvl1pPr marL="342900" indent="-342900" algn="l" rtl="0" eaLnBrk="0" fontAlgn="base" hangingPunct="0">
        <a:spcBef>
          <a:spcPts val="2000"/>
        </a:spcBef>
        <a:spcAft>
          <a:spcPct val="0"/>
        </a:spcAft>
        <a:buClr>
          <a:schemeClr val="accent1"/>
        </a:buClr>
        <a:buSzPct val="90000"/>
        <a:buFont typeface="Wingdings" pitchFamily="2" charset="2"/>
        <a:buChar char="S"/>
        <a:defRPr sz="2200" kern="1200">
          <a:solidFill>
            <a:srgbClr val="000000"/>
          </a:solidFill>
          <a:latin typeface="Verdana"/>
          <a:ea typeface="ＭＳ Ｐゴシック" charset="-128"/>
          <a:cs typeface="Verdana"/>
        </a:defRPr>
      </a:lvl1pPr>
      <a:lvl2pPr marL="685800" indent="-336550" algn="l" rtl="0" eaLnBrk="0" fontAlgn="base" hangingPunct="0">
        <a:spcBef>
          <a:spcPts val="600"/>
        </a:spcBef>
        <a:spcAft>
          <a:spcPct val="0"/>
        </a:spcAft>
        <a:buClr>
          <a:srgbClr val="C1F944"/>
        </a:buClr>
        <a:buSzPct val="90000"/>
        <a:buFont typeface="Wingdings" pitchFamily="2" charset="2"/>
        <a:buChar char="S"/>
        <a:defRPr sz="2000" kern="1200">
          <a:solidFill>
            <a:srgbClr val="000000"/>
          </a:solidFill>
          <a:latin typeface="Verdana"/>
          <a:ea typeface="ＭＳ Ｐゴシック" charset="-128"/>
          <a:cs typeface="Verdana"/>
        </a:defRPr>
      </a:lvl2pPr>
      <a:lvl3pPr marL="1035050" indent="-349250" algn="l" rtl="0" eaLnBrk="0" fontAlgn="base" hangingPunct="0">
        <a:spcBef>
          <a:spcPts val="600"/>
        </a:spcBef>
        <a:spcAft>
          <a:spcPct val="0"/>
        </a:spcAft>
        <a:buClr>
          <a:schemeClr val="accent1"/>
        </a:buClr>
        <a:buSzPct val="90000"/>
        <a:buFont typeface="Wingdings" pitchFamily="2" charset="2"/>
        <a:buChar char="S"/>
        <a:defRPr kern="1200">
          <a:solidFill>
            <a:srgbClr val="000000"/>
          </a:solidFill>
          <a:latin typeface="Verdana"/>
          <a:ea typeface="ＭＳ Ｐゴシック" charset="-128"/>
          <a:cs typeface="Verdana"/>
        </a:defRPr>
      </a:lvl3pPr>
      <a:lvl4pPr marL="1371600" indent="-336550" algn="l" rtl="0" eaLnBrk="0" fontAlgn="base" hangingPunct="0">
        <a:spcBef>
          <a:spcPts val="600"/>
        </a:spcBef>
        <a:spcAft>
          <a:spcPct val="0"/>
        </a:spcAft>
        <a:buClr>
          <a:srgbClr val="C1F944"/>
        </a:buClr>
        <a:buSzPct val="90000"/>
        <a:buFont typeface="Wingdings" pitchFamily="2" charset="2"/>
        <a:buChar char="S"/>
        <a:defRPr kern="1200">
          <a:solidFill>
            <a:srgbClr val="000000"/>
          </a:solidFill>
          <a:latin typeface="Verdana"/>
          <a:ea typeface="ＭＳ Ｐゴシック" charset="-128"/>
          <a:cs typeface="Verdana"/>
        </a:defRPr>
      </a:lvl4pPr>
      <a:lvl5pPr marL="1720850" indent="-349250" algn="l" rtl="0" eaLnBrk="0" fontAlgn="base" hangingPunct="0">
        <a:spcBef>
          <a:spcPts val="600"/>
        </a:spcBef>
        <a:spcAft>
          <a:spcPct val="0"/>
        </a:spcAft>
        <a:buClr>
          <a:schemeClr val="accent1"/>
        </a:buClr>
        <a:buSzPct val="90000"/>
        <a:buFont typeface="Wingdings" pitchFamily="2" charset="2"/>
        <a:buChar char="S"/>
        <a:defRPr kern="1200">
          <a:solidFill>
            <a:srgbClr val="000000"/>
          </a:solidFill>
          <a:latin typeface="Verdana"/>
          <a:ea typeface="ＭＳ Ｐゴシック" charset="-128"/>
          <a:cs typeface="Verdana"/>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7.xml"/><Relationship Id="rId1" Type="http://schemas.openxmlformats.org/officeDocument/2006/relationships/vmlDrawing" Target="../drawings/vmlDrawing1.vml"/><Relationship Id="rId5" Type="http://schemas.openxmlformats.org/officeDocument/2006/relationships/image" Target="../media/image16.jpeg"/><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9.xml"/><Relationship Id="rId1" Type="http://schemas.openxmlformats.org/officeDocument/2006/relationships/slideLayout" Target="../slideLayouts/slideLayout10.xml"/><Relationship Id="rId4" Type="http://schemas.openxmlformats.org/officeDocument/2006/relationships/image" Target="../media/image5.emf"/></Relationships>
</file>

<file path=ppt/slides/_rels/slide6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Box 2"/>
          <p:cNvSpPr txBox="1">
            <a:spLocks noChangeArrowheads="1"/>
          </p:cNvSpPr>
          <p:nvPr/>
        </p:nvSpPr>
        <p:spPr bwMode="auto">
          <a:xfrm>
            <a:off x="3937000" y="6299200"/>
            <a:ext cx="1265238"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800">
                <a:solidFill>
                  <a:schemeClr val="bg1"/>
                </a:solidFill>
              </a:rPr>
              <a:t>OOOOOO</a:t>
            </a:r>
          </a:p>
        </p:txBody>
      </p:sp>
      <p:sp>
        <p:nvSpPr>
          <p:cNvPr id="38913" name="Title 7"/>
          <p:cNvSpPr>
            <a:spLocks noGrp="1"/>
          </p:cNvSpPr>
          <p:nvPr>
            <p:ph type="ctrTitle"/>
          </p:nvPr>
        </p:nvSpPr>
        <p:spPr>
          <a:xfrm>
            <a:off x="685800" y="1098550"/>
            <a:ext cx="7772400" cy="930275"/>
          </a:xfrm>
        </p:spPr>
        <p:txBody>
          <a:bodyPr>
            <a:noAutofit/>
          </a:bodyPr>
          <a:lstStyle/>
          <a:p>
            <a:pPr eaLnBrk="1" hangingPunct="1">
              <a:defRPr/>
            </a:pPr>
            <a:r>
              <a:rPr lang="en-US" sz="4400" dirty="0" smtClean="0">
                <a:solidFill>
                  <a:srgbClr val="30507B"/>
                </a:solidFill>
                <a:latin typeface="Verdana" charset="0"/>
              </a:rPr>
              <a:t>Transition Planning:</a:t>
            </a:r>
            <a:br>
              <a:rPr lang="en-US" sz="4400" dirty="0" smtClean="0">
                <a:solidFill>
                  <a:srgbClr val="30507B"/>
                </a:solidFill>
                <a:latin typeface="Verdana" charset="0"/>
              </a:rPr>
            </a:br>
            <a:r>
              <a:rPr lang="en-US" sz="4400" dirty="0" smtClean="0">
                <a:solidFill>
                  <a:srgbClr val="30507B"/>
                </a:solidFill>
                <a:latin typeface="Verdana" charset="0"/>
              </a:rPr>
              <a:t>Where to Begin?</a:t>
            </a:r>
            <a:endParaRPr lang="en-US" sz="4400" dirty="0">
              <a:solidFill>
                <a:srgbClr val="30507B"/>
              </a:solidFill>
              <a:latin typeface="Verdana" charset="0"/>
            </a:endParaRPr>
          </a:p>
        </p:txBody>
      </p:sp>
      <p:sp>
        <p:nvSpPr>
          <p:cNvPr id="22531" name="Subtitle 8"/>
          <p:cNvSpPr>
            <a:spLocks noGrp="1"/>
          </p:cNvSpPr>
          <p:nvPr>
            <p:ph type="subTitle" idx="1"/>
          </p:nvPr>
        </p:nvSpPr>
        <p:spPr>
          <a:xfrm>
            <a:off x="952500" y="2719388"/>
            <a:ext cx="7137400" cy="592137"/>
          </a:xfrm>
        </p:spPr>
        <p:txBody>
          <a:bodyPr/>
          <a:lstStyle/>
          <a:p>
            <a:pPr eaLnBrk="1" hangingPunct="1"/>
            <a:r>
              <a:rPr lang="en-US" sz="3600" b="1" i="1" dirty="0" smtClean="0">
                <a:solidFill>
                  <a:srgbClr val="30507B"/>
                </a:solidFill>
                <a:latin typeface="Verdana" pitchFamily="34" charset="0"/>
                <a:ea typeface="ＭＳ Ｐゴシック" pitchFamily="34" charset="-128"/>
              </a:rPr>
              <a:t>An OCALI Parent Package</a:t>
            </a:r>
          </a:p>
        </p:txBody>
      </p:sp>
      <p:pic>
        <p:nvPicPr>
          <p:cNvPr id="22532" name="Picture 9" descr="PowerPoint_titleslide.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0538" y="3792538"/>
            <a:ext cx="825500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3937000" y="6299200"/>
            <a:ext cx="1143000" cy="558800"/>
          </a:xfrm>
          <a:prstGeom prst="rect">
            <a:avLst/>
          </a:prstGeom>
          <a:no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2F4190"/>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457200" y="344488"/>
            <a:ext cx="8229600" cy="450850"/>
          </a:xfrm>
        </p:spPr>
        <p:txBody>
          <a:bodyPr/>
          <a:lstStyle/>
          <a:p>
            <a:r>
              <a:rPr lang="en-US" dirty="0" smtClean="0">
                <a:solidFill>
                  <a:srgbClr val="30507B"/>
                </a:solidFill>
                <a:latin typeface="Verdana" pitchFamily="34" charset="0"/>
                <a:ea typeface="ＭＳ Ｐゴシック" pitchFamily="34" charset="-128"/>
              </a:rPr>
              <a:t>The Changing View of Future Planning</a:t>
            </a:r>
          </a:p>
        </p:txBody>
      </p:sp>
      <p:sp>
        <p:nvSpPr>
          <p:cNvPr id="38914" name="Text Placeholder 4"/>
          <p:cNvSpPr>
            <a:spLocks noGrp="1"/>
          </p:cNvSpPr>
          <p:nvPr>
            <p:ph type="body" idx="1"/>
          </p:nvPr>
        </p:nvSpPr>
        <p:spPr>
          <a:xfrm>
            <a:off x="457200" y="1189038"/>
            <a:ext cx="3767137" cy="327025"/>
          </a:xfrm>
        </p:spPr>
        <p:txBody>
          <a:bodyPr/>
          <a:lstStyle/>
          <a:p>
            <a:pPr>
              <a:spcBef>
                <a:spcPct val="0"/>
              </a:spcBef>
            </a:pPr>
            <a:r>
              <a:rPr lang="ja-JP" altLang="en-US" u="sng" dirty="0" smtClean="0">
                <a:solidFill>
                  <a:srgbClr val="FF0000"/>
                </a:solidFill>
                <a:latin typeface="Verdana" pitchFamily="34" charset="0"/>
                <a:ea typeface="ＭＳ Ｐゴシック" pitchFamily="34" charset="-128"/>
              </a:rPr>
              <a:t>“</a:t>
            </a:r>
            <a:r>
              <a:rPr lang="en-US" altLang="ja-JP" u="sng" dirty="0" smtClean="0">
                <a:solidFill>
                  <a:srgbClr val="FF0000"/>
                </a:solidFill>
                <a:latin typeface="Verdana" pitchFamily="34" charset="0"/>
                <a:ea typeface="ＭＳ Ｐゴシック" pitchFamily="34" charset="-128"/>
              </a:rPr>
              <a:t>OLD</a:t>
            </a:r>
            <a:r>
              <a:rPr lang="ja-JP" altLang="en-US" u="sng" dirty="0" smtClean="0">
                <a:solidFill>
                  <a:srgbClr val="FF0000"/>
                </a:solidFill>
                <a:latin typeface="Verdana" pitchFamily="34" charset="0"/>
                <a:ea typeface="ＭＳ Ｐゴシック" pitchFamily="34" charset="-128"/>
              </a:rPr>
              <a:t>”</a:t>
            </a:r>
            <a:r>
              <a:rPr lang="en-US" altLang="ja-JP" u="sng" dirty="0" smtClean="0">
                <a:solidFill>
                  <a:srgbClr val="FF0000"/>
                </a:solidFill>
                <a:latin typeface="Verdana" pitchFamily="34" charset="0"/>
                <a:ea typeface="ＭＳ Ｐゴシック" pitchFamily="34" charset="-128"/>
              </a:rPr>
              <a:t> View</a:t>
            </a:r>
            <a:endParaRPr lang="en-US" u="sng" dirty="0" smtClean="0">
              <a:solidFill>
                <a:srgbClr val="FF0000"/>
              </a:solidFill>
              <a:latin typeface="Verdana" pitchFamily="34" charset="0"/>
              <a:ea typeface="ＭＳ Ｐゴシック" pitchFamily="34" charset="-128"/>
            </a:endParaRPr>
          </a:p>
        </p:txBody>
      </p:sp>
      <p:sp>
        <p:nvSpPr>
          <p:cNvPr id="38915" name="Content Placeholder 5"/>
          <p:cNvSpPr>
            <a:spLocks noGrp="1"/>
          </p:cNvSpPr>
          <p:nvPr>
            <p:ph sz="half" idx="2"/>
          </p:nvPr>
        </p:nvSpPr>
        <p:spPr>
          <a:xfrm>
            <a:off x="300038" y="1516063"/>
            <a:ext cx="4208462" cy="742950"/>
          </a:xfrm>
        </p:spPr>
        <p:txBody>
          <a:bodyPr/>
          <a:lstStyle/>
          <a:p>
            <a:pPr>
              <a:buClrTx/>
              <a:buSzPct val="130000"/>
              <a:buFont typeface="Arial" pitchFamily="34" charset="0"/>
              <a:buChar char="•"/>
            </a:pPr>
            <a:r>
              <a:rPr lang="en-US" smtClean="0">
                <a:solidFill>
                  <a:srgbClr val="FF0000"/>
                </a:solidFill>
                <a:latin typeface="Verdana" pitchFamily="34" charset="0"/>
                <a:ea typeface="ＭＳ Ｐゴシック" pitchFamily="34" charset="-128"/>
              </a:rPr>
              <a:t>Focus: To get to the next  grade</a:t>
            </a:r>
          </a:p>
          <a:p>
            <a:endParaRPr lang="en-US" smtClean="0">
              <a:solidFill>
                <a:srgbClr val="0000FF"/>
              </a:solidFill>
              <a:latin typeface="Arial" pitchFamily="34" charset="0"/>
              <a:ea typeface="ＭＳ Ｐゴシック" pitchFamily="34" charset="-128"/>
            </a:endParaRPr>
          </a:p>
        </p:txBody>
      </p:sp>
      <p:sp>
        <p:nvSpPr>
          <p:cNvPr id="38916" name="Text Placeholder 6"/>
          <p:cNvSpPr>
            <a:spLocks noGrp="1"/>
          </p:cNvSpPr>
          <p:nvPr>
            <p:ph type="body" sz="quarter" idx="3"/>
          </p:nvPr>
        </p:nvSpPr>
        <p:spPr>
          <a:xfrm>
            <a:off x="4617244" y="1073151"/>
            <a:ext cx="3887788" cy="415925"/>
          </a:xfrm>
        </p:spPr>
        <p:txBody>
          <a:bodyPr/>
          <a:lstStyle/>
          <a:p>
            <a:pPr>
              <a:spcBef>
                <a:spcPct val="0"/>
              </a:spcBef>
            </a:pPr>
            <a:r>
              <a:rPr lang="ja-JP" altLang="en-US" u="sng" dirty="0" smtClean="0">
                <a:solidFill>
                  <a:srgbClr val="30507B"/>
                </a:solidFill>
                <a:latin typeface="Verdana" pitchFamily="34" charset="0"/>
                <a:ea typeface="ＭＳ Ｐゴシック" pitchFamily="34" charset="-128"/>
              </a:rPr>
              <a:t>“</a:t>
            </a:r>
            <a:r>
              <a:rPr lang="en-US" altLang="ja-JP" u="sng" dirty="0" smtClean="0">
                <a:solidFill>
                  <a:srgbClr val="30507B"/>
                </a:solidFill>
                <a:latin typeface="Verdana" pitchFamily="34" charset="0"/>
                <a:ea typeface="ＭＳ Ｐゴシック" pitchFamily="34" charset="-128"/>
              </a:rPr>
              <a:t>Current</a:t>
            </a:r>
            <a:r>
              <a:rPr lang="ja-JP" altLang="en-US" u="sng" dirty="0" smtClean="0">
                <a:solidFill>
                  <a:srgbClr val="30507B"/>
                </a:solidFill>
                <a:latin typeface="Verdana" pitchFamily="34" charset="0"/>
                <a:ea typeface="ＭＳ Ｐゴシック" pitchFamily="34" charset="-128"/>
              </a:rPr>
              <a:t>”</a:t>
            </a:r>
            <a:r>
              <a:rPr lang="en-US" altLang="ja-JP" u="sng" dirty="0" smtClean="0">
                <a:solidFill>
                  <a:srgbClr val="30507B"/>
                </a:solidFill>
                <a:latin typeface="Verdana" pitchFamily="34" charset="0"/>
                <a:ea typeface="ＭＳ Ｐゴシック" pitchFamily="34" charset="-128"/>
              </a:rPr>
              <a:t> View</a:t>
            </a:r>
            <a:endParaRPr lang="en-US" u="sng" dirty="0" smtClean="0">
              <a:solidFill>
                <a:srgbClr val="30507B"/>
              </a:solidFill>
              <a:latin typeface="Verdana" pitchFamily="34" charset="0"/>
              <a:ea typeface="ＭＳ Ｐゴシック" pitchFamily="34" charset="-128"/>
            </a:endParaRPr>
          </a:p>
        </p:txBody>
      </p:sp>
      <p:sp>
        <p:nvSpPr>
          <p:cNvPr id="38917" name="Content Placeholder 7"/>
          <p:cNvSpPr>
            <a:spLocks noGrp="1"/>
          </p:cNvSpPr>
          <p:nvPr>
            <p:ph sz="quarter" idx="4"/>
          </p:nvPr>
        </p:nvSpPr>
        <p:spPr>
          <a:xfrm>
            <a:off x="4246563" y="1487488"/>
            <a:ext cx="4440237" cy="1052512"/>
          </a:xfrm>
        </p:spPr>
        <p:txBody>
          <a:bodyPr/>
          <a:lstStyle/>
          <a:p>
            <a:pPr defTabSz="457200" eaLnBrk="1" hangingPunct="1">
              <a:lnSpc>
                <a:spcPct val="110000"/>
              </a:lnSpc>
              <a:spcBef>
                <a:spcPct val="0"/>
              </a:spcBef>
              <a:buClrTx/>
              <a:buSzPct val="130000"/>
              <a:buFont typeface="Arial" pitchFamily="34" charset="0"/>
              <a:buChar char="•"/>
            </a:pPr>
            <a:r>
              <a:rPr lang="en-US" dirty="0" smtClean="0">
                <a:solidFill>
                  <a:srgbClr val="30507B"/>
                </a:solidFill>
                <a:latin typeface="Verdana" pitchFamily="34" charset="0"/>
                <a:ea typeface="ＭＳ Ｐゴシック" pitchFamily="34" charset="-128"/>
              </a:rPr>
              <a:t>Focus: Post-School Outcomes</a:t>
            </a:r>
          </a:p>
          <a:p>
            <a:pPr defTabSz="457200" eaLnBrk="1" hangingPunct="1">
              <a:lnSpc>
                <a:spcPct val="110000"/>
              </a:lnSpc>
              <a:spcBef>
                <a:spcPct val="0"/>
              </a:spcBef>
              <a:buClrTx/>
              <a:buSzPct val="130000"/>
              <a:buFont typeface="Arial" pitchFamily="34" charset="0"/>
              <a:buChar char="•"/>
            </a:pPr>
            <a:r>
              <a:rPr lang="en-US" dirty="0" smtClean="0">
                <a:solidFill>
                  <a:srgbClr val="30507B"/>
                </a:solidFill>
                <a:latin typeface="Verdana" pitchFamily="34" charset="0"/>
                <a:ea typeface="ＭＳ Ｐゴシック" pitchFamily="34" charset="-128"/>
              </a:rPr>
              <a:t>Focus: Includes employment, education and independent living</a:t>
            </a:r>
          </a:p>
          <a:p>
            <a:pPr defTabSz="457200"/>
            <a:endParaRPr lang="en-US" dirty="0" smtClean="0">
              <a:solidFill>
                <a:srgbClr val="30507B"/>
              </a:solidFill>
              <a:latin typeface="Arial" pitchFamily="34" charset="0"/>
              <a:ea typeface="ＭＳ Ｐゴシック" pitchFamily="34" charset="-128"/>
            </a:endParaRPr>
          </a:p>
        </p:txBody>
      </p:sp>
      <p:sp>
        <p:nvSpPr>
          <p:cNvPr id="38918" name="Content Placeholder 5"/>
          <p:cNvSpPr txBox="1">
            <a:spLocks/>
          </p:cNvSpPr>
          <p:nvPr/>
        </p:nvSpPr>
        <p:spPr bwMode="auto">
          <a:xfrm>
            <a:off x="300038" y="2414588"/>
            <a:ext cx="3924300"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285750" indent="-285750" eaLnBrk="1" hangingPunct="1">
              <a:buSzPct val="130000"/>
              <a:buFont typeface="Arial"/>
              <a:buChar char="•"/>
              <a:defRPr/>
            </a:pPr>
            <a:r>
              <a:rPr lang="en-US" sz="1800" dirty="0" smtClean="0">
                <a:solidFill>
                  <a:srgbClr val="FF0000"/>
                </a:solidFill>
                <a:latin typeface="Verdana" charset="0"/>
                <a:cs typeface="Verdana" charset="0"/>
              </a:rPr>
              <a:t>Focus: Did not necessarily   align with rest of IEP</a:t>
            </a:r>
          </a:p>
          <a:p>
            <a:pPr marL="0" indent="0">
              <a:spcBef>
                <a:spcPts val="2000"/>
              </a:spcBef>
              <a:buClr>
                <a:schemeClr val="accent1"/>
              </a:buClr>
              <a:buSzPct val="90000"/>
              <a:defRPr/>
            </a:pPr>
            <a:endParaRPr lang="en-US" sz="1800" dirty="0" smtClean="0">
              <a:solidFill>
                <a:srgbClr val="FF0000"/>
              </a:solidFill>
              <a:latin typeface="Verdana" charset="0"/>
              <a:cs typeface="Verdana" charset="0"/>
            </a:endParaRPr>
          </a:p>
        </p:txBody>
      </p:sp>
      <p:sp>
        <p:nvSpPr>
          <p:cNvPr id="38919" name="Content Placeholder 7"/>
          <p:cNvSpPr txBox="1">
            <a:spLocks/>
          </p:cNvSpPr>
          <p:nvPr/>
        </p:nvSpPr>
        <p:spPr bwMode="auto">
          <a:xfrm>
            <a:off x="4246563" y="2540000"/>
            <a:ext cx="462915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lnSpc>
                <a:spcPct val="110000"/>
              </a:lnSpc>
              <a:buSzPct val="130000"/>
              <a:buFont typeface="Arial" pitchFamily="34" charset="0"/>
              <a:buChar char="•"/>
            </a:pPr>
            <a:r>
              <a:rPr lang="en-US" sz="1800" dirty="0">
                <a:solidFill>
                  <a:srgbClr val="000081"/>
                </a:solidFill>
              </a:rPr>
              <a:t> </a:t>
            </a:r>
            <a:r>
              <a:rPr lang="en-US" sz="1800" dirty="0">
                <a:solidFill>
                  <a:srgbClr val="30507B"/>
                </a:solidFill>
                <a:latin typeface="Verdana" pitchFamily="34" charset="0"/>
              </a:rPr>
              <a:t>The </a:t>
            </a:r>
            <a:r>
              <a:rPr lang="ja-JP" altLang="en-US" sz="1800" dirty="0">
                <a:solidFill>
                  <a:srgbClr val="30507B"/>
                </a:solidFill>
                <a:latin typeface="Verdana" pitchFamily="34" charset="0"/>
              </a:rPr>
              <a:t>“</a:t>
            </a:r>
            <a:r>
              <a:rPr lang="en-US" altLang="ja-JP" sz="1800" dirty="0">
                <a:solidFill>
                  <a:srgbClr val="30507B"/>
                </a:solidFill>
                <a:latin typeface="Verdana" pitchFamily="34" charset="0"/>
              </a:rPr>
              <a:t>Connector</a:t>
            </a:r>
            <a:r>
              <a:rPr lang="ja-JP" altLang="en-US" sz="1800" dirty="0">
                <a:solidFill>
                  <a:srgbClr val="30507B"/>
                </a:solidFill>
                <a:latin typeface="Verdana" pitchFamily="34" charset="0"/>
              </a:rPr>
              <a:t>”</a:t>
            </a:r>
            <a:r>
              <a:rPr lang="en-US" altLang="ja-JP" sz="1800" dirty="0">
                <a:solidFill>
                  <a:srgbClr val="30507B"/>
                </a:solidFill>
                <a:latin typeface="Verdana" pitchFamily="34" charset="0"/>
              </a:rPr>
              <a:t>: Connects IEP activities to the goals of the future</a:t>
            </a:r>
          </a:p>
          <a:p>
            <a:pPr>
              <a:spcBef>
                <a:spcPts val="2000"/>
              </a:spcBef>
              <a:buClr>
                <a:schemeClr val="accent1"/>
              </a:buClr>
              <a:buSzPct val="90000"/>
              <a:buFont typeface="Wingdings" pitchFamily="2" charset="2"/>
              <a:buChar char="S"/>
            </a:pPr>
            <a:endParaRPr lang="en-US" sz="1800" dirty="0">
              <a:solidFill>
                <a:srgbClr val="30507B"/>
              </a:solidFill>
              <a:cs typeface="Arial" pitchFamily="34" charset="0"/>
            </a:endParaRPr>
          </a:p>
        </p:txBody>
      </p:sp>
      <p:sp>
        <p:nvSpPr>
          <p:cNvPr id="38920" name="Rectangle 10"/>
          <p:cNvSpPr>
            <a:spLocks noChangeArrowheads="1"/>
          </p:cNvSpPr>
          <p:nvPr/>
        </p:nvSpPr>
        <p:spPr bwMode="auto">
          <a:xfrm>
            <a:off x="300038" y="3354388"/>
            <a:ext cx="40878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SzPct val="130000"/>
              <a:buFont typeface="Arial" pitchFamily="34" charset="0"/>
              <a:buChar char="•"/>
            </a:pPr>
            <a:r>
              <a:rPr lang="en-US" dirty="0">
                <a:solidFill>
                  <a:srgbClr val="FF0000"/>
                </a:solidFill>
                <a:latin typeface="Verdana" pitchFamily="34" charset="0"/>
              </a:rPr>
              <a:t>Guided by the </a:t>
            </a:r>
            <a:r>
              <a:rPr lang="ja-JP" altLang="en-US" dirty="0">
                <a:solidFill>
                  <a:srgbClr val="FF0000"/>
                </a:solidFill>
                <a:latin typeface="Verdana" pitchFamily="34" charset="0"/>
              </a:rPr>
              <a:t>“</a:t>
            </a:r>
            <a:r>
              <a:rPr lang="en-US" altLang="ja-JP" dirty="0">
                <a:solidFill>
                  <a:srgbClr val="FF0000"/>
                </a:solidFill>
                <a:latin typeface="Verdana" pitchFamily="34" charset="0"/>
              </a:rPr>
              <a:t>Expert</a:t>
            </a:r>
            <a:r>
              <a:rPr lang="ja-JP" altLang="en-US" dirty="0">
                <a:solidFill>
                  <a:srgbClr val="FF0000"/>
                </a:solidFill>
                <a:latin typeface="Verdana" pitchFamily="34" charset="0"/>
              </a:rPr>
              <a:t>”</a:t>
            </a:r>
            <a:r>
              <a:rPr lang="en-US" altLang="ja-JP" dirty="0">
                <a:solidFill>
                  <a:srgbClr val="FF0000"/>
                </a:solidFill>
                <a:latin typeface="Verdana" pitchFamily="34" charset="0"/>
              </a:rPr>
              <a:t> or a “professional”   </a:t>
            </a:r>
          </a:p>
          <a:p>
            <a:pPr marL="285750" indent="-285750">
              <a:buSzPct val="130000"/>
            </a:pPr>
            <a:r>
              <a:rPr lang="en-US" altLang="ja-JP" dirty="0">
                <a:solidFill>
                  <a:srgbClr val="FF0000"/>
                </a:solidFill>
                <a:latin typeface="Verdana" pitchFamily="34" charset="0"/>
              </a:rPr>
              <a:t>  </a:t>
            </a:r>
            <a:endParaRPr lang="en-US" altLang="ja-JP" dirty="0">
              <a:solidFill>
                <a:srgbClr val="0000FF"/>
              </a:solidFill>
              <a:latin typeface="Verdana" pitchFamily="34" charset="0"/>
            </a:endParaRPr>
          </a:p>
          <a:p>
            <a:pPr marL="285750" indent="-285750"/>
            <a:r>
              <a:rPr lang="en-US" dirty="0">
                <a:solidFill>
                  <a:srgbClr val="0000FF"/>
                </a:solidFill>
              </a:rPr>
              <a:t>  </a:t>
            </a:r>
          </a:p>
        </p:txBody>
      </p:sp>
      <p:sp>
        <p:nvSpPr>
          <p:cNvPr id="38921" name="Rectangle 11"/>
          <p:cNvSpPr>
            <a:spLocks noChangeArrowheads="1"/>
          </p:cNvSpPr>
          <p:nvPr/>
        </p:nvSpPr>
        <p:spPr bwMode="auto">
          <a:xfrm>
            <a:off x="4246563" y="3354388"/>
            <a:ext cx="4749800" cy="191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10000"/>
              </a:lnSpc>
              <a:buSzPct val="130000"/>
              <a:buFont typeface="Arial" pitchFamily="34" charset="0"/>
              <a:buChar char="•"/>
            </a:pPr>
            <a:r>
              <a:rPr lang="en-US" dirty="0">
                <a:solidFill>
                  <a:srgbClr val="30507B"/>
                </a:solidFill>
                <a:latin typeface="Verdana" pitchFamily="34" charset="0"/>
              </a:rPr>
              <a:t>Personalized: Family and Student definition of success formed by AATA </a:t>
            </a:r>
          </a:p>
          <a:p>
            <a:pPr marL="285750" indent="-285750">
              <a:lnSpc>
                <a:spcPct val="110000"/>
              </a:lnSpc>
              <a:buSzPct val="130000"/>
            </a:pPr>
            <a:r>
              <a:rPr lang="en-US" dirty="0">
                <a:solidFill>
                  <a:srgbClr val="30507B"/>
                </a:solidFill>
                <a:latin typeface="Verdana" pitchFamily="34" charset="0"/>
              </a:rPr>
              <a:t> </a:t>
            </a:r>
          </a:p>
          <a:p>
            <a:pPr marL="285750" indent="-285750">
              <a:lnSpc>
                <a:spcPct val="110000"/>
              </a:lnSpc>
              <a:buSzPct val="130000"/>
              <a:buFont typeface="Arial" pitchFamily="34" charset="0"/>
              <a:buChar char="•"/>
            </a:pPr>
            <a:r>
              <a:rPr lang="en-US" dirty="0">
                <a:solidFill>
                  <a:srgbClr val="30507B"/>
                </a:solidFill>
                <a:latin typeface="Verdana" pitchFamily="34" charset="0"/>
              </a:rPr>
              <a:t>A </a:t>
            </a:r>
            <a:r>
              <a:rPr lang="en-US" b="1" i="1" dirty="0">
                <a:solidFill>
                  <a:srgbClr val="30507B"/>
                </a:solidFill>
                <a:latin typeface="Verdana" pitchFamily="34" charset="0"/>
              </a:rPr>
              <a:t>Discussion…</a:t>
            </a:r>
            <a:r>
              <a:rPr lang="en-US" dirty="0">
                <a:solidFill>
                  <a:srgbClr val="30507B"/>
                </a:solidFill>
                <a:latin typeface="Verdana" pitchFamily="34" charset="0"/>
              </a:rPr>
              <a:t>using information and knowledge as well as dreams and desires</a:t>
            </a:r>
          </a:p>
        </p:txBody>
      </p:sp>
      <p:sp>
        <p:nvSpPr>
          <p:cNvPr id="38922" name="Rectangle 12"/>
          <p:cNvSpPr>
            <a:spLocks noChangeArrowheads="1"/>
          </p:cNvSpPr>
          <p:nvPr/>
        </p:nvSpPr>
        <p:spPr bwMode="auto">
          <a:xfrm>
            <a:off x="300038" y="5389563"/>
            <a:ext cx="39465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a:solidFill>
                  <a:srgbClr val="FF0000"/>
                </a:solidFill>
                <a:latin typeface="Verdana" pitchFamily="34" charset="0"/>
              </a:rPr>
              <a:t>Often times was an afterthought….a  fill-in</a:t>
            </a:r>
          </a:p>
        </p:txBody>
      </p:sp>
      <p:sp>
        <p:nvSpPr>
          <p:cNvPr id="38923" name="Rectangle 13"/>
          <p:cNvSpPr>
            <a:spLocks noChangeArrowheads="1"/>
          </p:cNvSpPr>
          <p:nvPr/>
        </p:nvSpPr>
        <p:spPr bwMode="auto">
          <a:xfrm>
            <a:off x="4554538" y="5338763"/>
            <a:ext cx="4321175" cy="107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pPr>
            <a:r>
              <a:rPr lang="en-US" sz="2000" b="1" i="1" dirty="0">
                <a:solidFill>
                  <a:srgbClr val="30507B"/>
                </a:solidFill>
                <a:latin typeface="Verdana" pitchFamily="34" charset="0"/>
              </a:rPr>
              <a:t>Becomes the guide/pointer/foundation of the plan</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a:xfrm>
            <a:off x="457200" y="106363"/>
            <a:ext cx="8229600" cy="1143000"/>
          </a:xfrm>
        </p:spPr>
        <p:txBody>
          <a:bodyPr/>
          <a:lstStyle/>
          <a:p>
            <a:pPr eaLnBrk="1" hangingPunct="1"/>
            <a:r>
              <a:rPr lang="en-US" sz="4400" dirty="0" smtClean="0">
                <a:solidFill>
                  <a:srgbClr val="30507B"/>
                </a:solidFill>
                <a:latin typeface="Verdana" pitchFamily="34" charset="0"/>
                <a:ea typeface="ＭＳ Ｐゴシック" pitchFamily="34" charset="-128"/>
              </a:rPr>
              <a:t>Future Plans and Goals</a:t>
            </a:r>
          </a:p>
        </p:txBody>
      </p:sp>
      <p:sp>
        <p:nvSpPr>
          <p:cNvPr id="37890" name="Content Placeholder 2"/>
          <p:cNvSpPr>
            <a:spLocks noGrp="1"/>
          </p:cNvSpPr>
          <p:nvPr>
            <p:ph idx="1"/>
          </p:nvPr>
        </p:nvSpPr>
        <p:spPr>
          <a:xfrm>
            <a:off x="320675" y="1249363"/>
            <a:ext cx="5418138" cy="4346575"/>
          </a:xfrm>
        </p:spPr>
        <p:txBody>
          <a:bodyPr/>
          <a:lstStyle/>
          <a:p>
            <a:pPr eaLnBrk="1" hangingPunct="1">
              <a:buClr>
                <a:srgbClr val="0A3363"/>
              </a:buClr>
              <a:buSzPct val="130000"/>
              <a:buFont typeface="Arial" pitchFamily="34" charset="0"/>
              <a:buChar char="•"/>
            </a:pPr>
            <a:r>
              <a:rPr lang="en-US" sz="2400" dirty="0" smtClean="0">
                <a:solidFill>
                  <a:srgbClr val="30507B"/>
                </a:solidFill>
                <a:latin typeface="Verdana" pitchFamily="34" charset="0"/>
                <a:ea typeface="ＭＳ Ｐゴシック" pitchFamily="34" charset="-128"/>
              </a:rPr>
              <a:t>Services and supports in high school should help the student to reach the vision for </a:t>
            </a:r>
            <a:r>
              <a:rPr lang="en-US" altLang="ja-JP" sz="2400" dirty="0" smtClean="0">
                <a:solidFill>
                  <a:srgbClr val="30507B"/>
                </a:solidFill>
                <a:latin typeface="Verdana" pitchFamily="34" charset="0"/>
                <a:ea typeface="ＭＳ Ｐゴシック" pitchFamily="34" charset="-128"/>
              </a:rPr>
              <a:t>adult life</a:t>
            </a:r>
          </a:p>
          <a:p>
            <a:pPr eaLnBrk="1" hangingPunct="1">
              <a:buClr>
                <a:srgbClr val="0A3363"/>
              </a:buClr>
              <a:buSzPct val="130000"/>
              <a:buFont typeface="Arial" pitchFamily="34" charset="0"/>
              <a:buChar char="•"/>
            </a:pPr>
            <a:r>
              <a:rPr lang="en-US" sz="2400" dirty="0" smtClean="0">
                <a:solidFill>
                  <a:srgbClr val="30507B"/>
                </a:solidFill>
                <a:latin typeface="Verdana" pitchFamily="34" charset="0"/>
                <a:ea typeface="ＭＳ Ｐゴシック" pitchFamily="34" charset="-128"/>
              </a:rPr>
              <a:t>Parents and students guide this process by providing the IEP team with a description of the adult life they hope to create. </a:t>
            </a:r>
          </a:p>
          <a:p>
            <a:pPr eaLnBrk="1" hangingPunct="1">
              <a:buClr>
                <a:srgbClr val="0A3363"/>
              </a:buClr>
              <a:buSzPct val="130000"/>
              <a:buFont typeface="Wingdings" pitchFamily="2" charset="2"/>
              <a:buNone/>
            </a:pPr>
            <a:r>
              <a:rPr lang="en-US" sz="2400" dirty="0" smtClean="0">
                <a:solidFill>
                  <a:srgbClr val="30507B"/>
                </a:solidFill>
                <a:latin typeface="Verdana" pitchFamily="34" charset="0"/>
                <a:ea typeface="ＭＳ Ｐゴシック" pitchFamily="34" charset="-128"/>
              </a:rPr>
              <a:t> </a:t>
            </a:r>
            <a:r>
              <a:rPr lang="ja-JP" altLang="en-US" sz="2400" b="1" i="1" dirty="0" smtClean="0">
                <a:solidFill>
                  <a:srgbClr val="30507B"/>
                </a:solidFill>
                <a:latin typeface="Verdana" pitchFamily="34" charset="0"/>
                <a:ea typeface="ＭＳ Ｐゴシック" pitchFamily="34" charset="-128"/>
              </a:rPr>
              <a:t>“</a:t>
            </a:r>
            <a:r>
              <a:rPr lang="en-US" altLang="ja-JP" sz="2400" b="1" i="1" dirty="0" smtClean="0">
                <a:solidFill>
                  <a:srgbClr val="30507B"/>
                </a:solidFill>
                <a:latin typeface="Verdana" pitchFamily="34" charset="0"/>
                <a:ea typeface="ＭＳ Ｐゴシック" pitchFamily="34" charset="-128"/>
              </a:rPr>
              <a:t>Cookie Cutter</a:t>
            </a:r>
            <a:r>
              <a:rPr lang="ja-JP" altLang="en-US" sz="2400" b="1" i="1" dirty="0" smtClean="0">
                <a:solidFill>
                  <a:srgbClr val="30507B"/>
                </a:solidFill>
                <a:latin typeface="Verdana" pitchFamily="34" charset="0"/>
                <a:ea typeface="ＭＳ Ｐゴシック" pitchFamily="34" charset="-128"/>
              </a:rPr>
              <a:t>”</a:t>
            </a:r>
            <a:r>
              <a:rPr lang="en-US" altLang="ja-JP" sz="2400" b="1" i="1" dirty="0" smtClean="0">
                <a:solidFill>
                  <a:srgbClr val="30507B"/>
                </a:solidFill>
                <a:latin typeface="Verdana" pitchFamily="34" charset="0"/>
                <a:ea typeface="ＭＳ Ｐゴシック" pitchFamily="34" charset="-128"/>
              </a:rPr>
              <a:t> programs are NOT enough!</a:t>
            </a:r>
            <a:r>
              <a:rPr lang="en-US" altLang="ja-JP" sz="2400" dirty="0" smtClean="0">
                <a:solidFill>
                  <a:srgbClr val="30507B"/>
                </a:solidFill>
                <a:latin typeface="Verdana" pitchFamily="34" charset="0"/>
                <a:ea typeface="ＭＳ Ｐゴシック" pitchFamily="34" charset="-128"/>
              </a:rPr>
              <a:t> </a:t>
            </a:r>
          </a:p>
          <a:p>
            <a:pPr lvl="1" eaLnBrk="1" hangingPunct="1">
              <a:buClr>
                <a:srgbClr val="0A3363"/>
              </a:buClr>
              <a:buSzPct val="130000"/>
              <a:buFont typeface="Arial" pitchFamily="34" charset="0"/>
              <a:buChar char="•"/>
            </a:pPr>
            <a:r>
              <a:rPr lang="en-US" sz="2300" dirty="0" smtClean="0">
                <a:solidFill>
                  <a:srgbClr val="30507B"/>
                </a:solidFill>
                <a:latin typeface="Verdana" pitchFamily="34" charset="0"/>
                <a:ea typeface="ＭＳ Ｐゴシック" pitchFamily="34" charset="-128"/>
              </a:rPr>
              <a:t>This is a PERSON-CENTERED, INDIVIDUALZED approach</a:t>
            </a:r>
            <a:endParaRPr lang="en-US" sz="2300" b="1" i="1" dirty="0" smtClean="0">
              <a:solidFill>
                <a:srgbClr val="30507B"/>
              </a:solidFill>
              <a:latin typeface="Verdana" pitchFamily="34" charset="0"/>
              <a:ea typeface="ＭＳ Ｐゴシック" pitchFamily="34" charset="-128"/>
            </a:endParaRPr>
          </a:p>
        </p:txBody>
      </p:sp>
      <p:pic>
        <p:nvPicPr>
          <p:cNvPr id="4096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83288" y="1487488"/>
            <a:ext cx="2984500" cy="193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4" name="Picture 6"/>
          <p:cNvPicPr>
            <a:picLocks noChangeAspect="1"/>
          </p:cNvPicPr>
          <p:nvPr/>
        </p:nvPicPr>
        <p:blipFill>
          <a:blip r:embed="rId4">
            <a:extLst>
              <a:ext uri="{28A0092B-C50C-407E-A947-70E740481C1C}">
                <a14:useLocalDpi xmlns:a14="http://schemas.microsoft.com/office/drawing/2010/main" val="0"/>
              </a:ext>
            </a:extLst>
          </a:blip>
          <a:srcRect b="11115"/>
          <a:stretch>
            <a:fillRect/>
          </a:stretch>
        </p:blipFill>
        <p:spPr bwMode="auto">
          <a:xfrm>
            <a:off x="6253163" y="3713163"/>
            <a:ext cx="2714625" cy="263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5"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83288" y="3951288"/>
            <a:ext cx="2984500" cy="2235200"/>
          </a:xfrm>
          <a:prstGeom prst="rect">
            <a:avLst/>
          </a:prstGeom>
          <a:noFill/>
          <a:ln>
            <a:noFill/>
          </a:ln>
          <a:extLst>
            <a:ext uri="{909E8E84-426E-40DD-AFC4-6F175D3DCCD1}">
              <a14:hiddenFill xmlns:a14="http://schemas.microsoft.com/office/drawing/2010/main">
                <a:solidFill>
                  <a:srgbClr val="FFFFFF">
                    <a:alpha val="56862"/>
                  </a:srgbClr>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p:txBody>
          <a:bodyPr/>
          <a:lstStyle/>
          <a:p>
            <a:pPr algn="l" eaLnBrk="1" hangingPunct="1"/>
            <a:r>
              <a:rPr lang="en-US" dirty="0" smtClean="0">
                <a:solidFill>
                  <a:srgbClr val="30507B"/>
                </a:solidFill>
                <a:latin typeface="Verdana" pitchFamily="34" charset="0"/>
                <a:ea typeface="ＭＳ Ｐゴシック" pitchFamily="34" charset="-128"/>
              </a:rPr>
              <a:t>Person Centered Planning</a:t>
            </a:r>
          </a:p>
        </p:txBody>
      </p:sp>
      <p:sp>
        <p:nvSpPr>
          <p:cNvPr id="39938" name="Content Placeholder 2"/>
          <p:cNvSpPr>
            <a:spLocks noGrp="1"/>
          </p:cNvSpPr>
          <p:nvPr>
            <p:ph idx="1"/>
          </p:nvPr>
        </p:nvSpPr>
        <p:spPr>
          <a:xfrm>
            <a:off x="457200" y="1487488"/>
            <a:ext cx="8229600" cy="4564062"/>
          </a:xfrm>
        </p:spPr>
        <p:txBody>
          <a:bodyPr/>
          <a:lstStyle/>
          <a:p>
            <a:pPr marL="0" indent="0" eaLnBrk="1" hangingPunct="1">
              <a:buFont typeface="Wingdings" pitchFamily="2" charset="2"/>
              <a:buNone/>
            </a:pPr>
            <a:r>
              <a:rPr lang="en-US" sz="2400" dirty="0" smtClean="0">
                <a:solidFill>
                  <a:srgbClr val="30507B"/>
                </a:solidFill>
                <a:latin typeface="Verdana" pitchFamily="34" charset="0"/>
                <a:ea typeface="ＭＳ Ｐゴシック" pitchFamily="34" charset="-128"/>
              </a:rPr>
              <a:t>This individualized process is referred to as </a:t>
            </a:r>
            <a:r>
              <a:rPr lang="ja-JP" altLang="en-US" sz="2400" dirty="0" smtClean="0">
                <a:solidFill>
                  <a:srgbClr val="30507B"/>
                </a:solidFill>
                <a:latin typeface="Verdana" pitchFamily="34" charset="0"/>
                <a:ea typeface="ＭＳ Ｐゴシック" pitchFamily="34" charset="-128"/>
              </a:rPr>
              <a:t>“</a:t>
            </a:r>
            <a:r>
              <a:rPr lang="en-US" altLang="ja-JP" sz="2400" dirty="0" smtClean="0">
                <a:solidFill>
                  <a:srgbClr val="30507B"/>
                </a:solidFill>
                <a:latin typeface="Verdana" pitchFamily="34" charset="0"/>
                <a:ea typeface="ＭＳ Ｐゴシック" pitchFamily="34" charset="-128"/>
              </a:rPr>
              <a:t>Person Centered Planning</a:t>
            </a:r>
            <a:r>
              <a:rPr lang="ja-JP" altLang="en-US" sz="2400" dirty="0" smtClean="0">
                <a:solidFill>
                  <a:srgbClr val="30507B"/>
                </a:solidFill>
                <a:latin typeface="Verdana" pitchFamily="34" charset="0"/>
                <a:ea typeface="ＭＳ Ｐゴシック" pitchFamily="34" charset="-128"/>
              </a:rPr>
              <a:t>”</a:t>
            </a:r>
            <a:endParaRPr lang="en-US" altLang="ja-JP" sz="2400" dirty="0" smtClean="0">
              <a:solidFill>
                <a:srgbClr val="30507B"/>
              </a:solidFill>
              <a:latin typeface="Verdana" pitchFamily="34" charset="0"/>
              <a:ea typeface="ＭＳ Ｐゴシック" pitchFamily="34" charset="-128"/>
            </a:endParaRPr>
          </a:p>
          <a:p>
            <a:pPr lvl="1" eaLnBrk="1" hangingPunct="1">
              <a:buClr>
                <a:srgbClr val="0A3363"/>
              </a:buClr>
              <a:buSzPct val="130000"/>
              <a:buFont typeface="Arial" pitchFamily="34" charset="0"/>
              <a:buChar char="•"/>
            </a:pPr>
            <a:r>
              <a:rPr lang="ja-JP" altLang="en-US" dirty="0" smtClean="0">
                <a:solidFill>
                  <a:srgbClr val="30507B"/>
                </a:solidFill>
                <a:latin typeface="Verdana" pitchFamily="34" charset="0"/>
                <a:ea typeface="ＭＳ Ｐゴシック" pitchFamily="34" charset="-128"/>
              </a:rPr>
              <a:t>“</a:t>
            </a:r>
            <a:r>
              <a:rPr lang="en-US" altLang="ja-JP" dirty="0" smtClean="0">
                <a:solidFill>
                  <a:srgbClr val="30507B"/>
                </a:solidFill>
                <a:latin typeface="Verdana" pitchFamily="34" charset="0"/>
                <a:ea typeface="ＭＳ Ｐゴシック" pitchFamily="34" charset="-128"/>
              </a:rPr>
              <a:t>…..an </a:t>
            </a:r>
            <a:r>
              <a:rPr lang="en-US" altLang="ja-JP" b="1" dirty="0" smtClean="0">
                <a:solidFill>
                  <a:srgbClr val="30507B"/>
                </a:solidFill>
                <a:latin typeface="Verdana" pitchFamily="34" charset="0"/>
                <a:ea typeface="ＭＳ Ｐゴシック" pitchFamily="34" charset="-128"/>
              </a:rPr>
              <a:t>ongoing problem-solving process</a:t>
            </a:r>
            <a:r>
              <a:rPr lang="en-US" altLang="ja-JP" dirty="0" smtClean="0">
                <a:solidFill>
                  <a:srgbClr val="30507B"/>
                </a:solidFill>
                <a:latin typeface="Verdana" pitchFamily="34" charset="0"/>
                <a:ea typeface="ＭＳ Ｐゴシック" pitchFamily="34" charset="-128"/>
              </a:rPr>
              <a:t> used to help people with disabilities </a:t>
            </a:r>
            <a:r>
              <a:rPr lang="en-US" altLang="ja-JP" b="1" dirty="0" smtClean="0">
                <a:solidFill>
                  <a:srgbClr val="30507B"/>
                </a:solidFill>
                <a:latin typeface="Verdana" pitchFamily="34" charset="0"/>
                <a:ea typeface="ＭＳ Ｐゴシック" pitchFamily="34" charset="-128"/>
              </a:rPr>
              <a:t>plan for their future</a:t>
            </a:r>
            <a:r>
              <a:rPr lang="en-US" altLang="ja-JP" dirty="0" smtClean="0">
                <a:solidFill>
                  <a:srgbClr val="30507B"/>
                </a:solidFill>
                <a:latin typeface="Verdana" pitchFamily="34" charset="0"/>
                <a:ea typeface="ＭＳ Ｐゴシック" pitchFamily="34" charset="-128"/>
              </a:rPr>
              <a:t>.</a:t>
            </a:r>
            <a:r>
              <a:rPr lang="ja-JP" altLang="en-US" dirty="0" smtClean="0">
                <a:solidFill>
                  <a:srgbClr val="30507B"/>
                </a:solidFill>
                <a:latin typeface="Verdana" pitchFamily="34" charset="0"/>
                <a:ea typeface="ＭＳ Ｐゴシック" pitchFamily="34" charset="-128"/>
              </a:rPr>
              <a:t>”</a:t>
            </a:r>
            <a:r>
              <a:rPr lang="en-US" altLang="ja-JP" dirty="0" smtClean="0">
                <a:solidFill>
                  <a:srgbClr val="30507B"/>
                </a:solidFill>
                <a:latin typeface="Verdana" pitchFamily="34" charset="0"/>
                <a:ea typeface="ＭＳ Ｐゴシック" pitchFamily="34" charset="-128"/>
              </a:rPr>
              <a:t> </a:t>
            </a:r>
          </a:p>
          <a:p>
            <a:pPr lvl="1" eaLnBrk="1" hangingPunct="1">
              <a:buClr>
                <a:srgbClr val="0A3363"/>
              </a:buClr>
              <a:buSzPct val="130000"/>
              <a:buFont typeface="Arial" pitchFamily="34" charset="0"/>
              <a:buChar char="•"/>
            </a:pPr>
            <a:r>
              <a:rPr lang="ja-JP" altLang="en-US" dirty="0" smtClean="0">
                <a:solidFill>
                  <a:srgbClr val="30507B"/>
                </a:solidFill>
                <a:latin typeface="Verdana" pitchFamily="34" charset="0"/>
                <a:ea typeface="ＭＳ Ｐゴシック" pitchFamily="34" charset="-128"/>
              </a:rPr>
              <a:t>“</a:t>
            </a:r>
            <a:r>
              <a:rPr lang="en-US" altLang="ja-JP" b="1" dirty="0" smtClean="0">
                <a:solidFill>
                  <a:srgbClr val="30507B"/>
                </a:solidFill>
                <a:latin typeface="Verdana" pitchFamily="34" charset="0"/>
                <a:ea typeface="ＭＳ Ｐゴシック" pitchFamily="34" charset="-128"/>
              </a:rPr>
              <a:t>Groups of people</a:t>
            </a:r>
            <a:r>
              <a:rPr lang="en-US" altLang="ja-JP" dirty="0" smtClean="0">
                <a:solidFill>
                  <a:srgbClr val="30507B"/>
                </a:solidFill>
                <a:latin typeface="Verdana" pitchFamily="34" charset="0"/>
                <a:ea typeface="ＭＳ Ｐゴシック" pitchFamily="34" charset="-128"/>
              </a:rPr>
              <a:t> focus on an individual and that person's vision of what they would like to do in the future.</a:t>
            </a:r>
            <a:r>
              <a:rPr lang="ja-JP" altLang="en-US" dirty="0" smtClean="0">
                <a:solidFill>
                  <a:srgbClr val="30507B"/>
                </a:solidFill>
                <a:latin typeface="Verdana" pitchFamily="34" charset="0"/>
                <a:ea typeface="ＭＳ Ｐゴシック" pitchFamily="34" charset="-128"/>
              </a:rPr>
              <a:t>”</a:t>
            </a:r>
            <a:r>
              <a:rPr lang="en-US" altLang="ja-JP" dirty="0" smtClean="0">
                <a:solidFill>
                  <a:srgbClr val="30507B"/>
                </a:solidFill>
                <a:latin typeface="Verdana" pitchFamily="34" charset="0"/>
                <a:ea typeface="ＭＳ Ｐゴシック" pitchFamily="34" charset="-128"/>
              </a:rPr>
              <a:t> </a:t>
            </a:r>
          </a:p>
          <a:p>
            <a:pPr lvl="1" eaLnBrk="1" hangingPunct="1">
              <a:buClr>
                <a:srgbClr val="0A3363"/>
              </a:buClr>
              <a:buSzPct val="130000"/>
              <a:buFont typeface="Arial" pitchFamily="34" charset="0"/>
              <a:buChar char="•"/>
            </a:pPr>
            <a:r>
              <a:rPr lang="ja-JP" altLang="en-US" dirty="0" smtClean="0">
                <a:solidFill>
                  <a:srgbClr val="30507B"/>
                </a:solidFill>
                <a:latin typeface="Verdana" pitchFamily="34" charset="0"/>
                <a:ea typeface="ＭＳ Ｐゴシック" pitchFamily="34" charset="-128"/>
              </a:rPr>
              <a:t>“</a:t>
            </a:r>
            <a:r>
              <a:rPr lang="en-US" altLang="ja-JP" dirty="0" smtClean="0">
                <a:solidFill>
                  <a:srgbClr val="30507B"/>
                </a:solidFill>
                <a:latin typeface="Verdana" pitchFamily="34" charset="0"/>
                <a:ea typeface="ＭＳ Ｐゴシック" pitchFamily="34" charset="-128"/>
              </a:rPr>
              <a:t>….team meets to </a:t>
            </a:r>
            <a:r>
              <a:rPr lang="en-US" altLang="ja-JP" b="1" dirty="0" smtClean="0">
                <a:solidFill>
                  <a:srgbClr val="30507B"/>
                </a:solidFill>
                <a:latin typeface="Verdana" pitchFamily="34" charset="0"/>
                <a:ea typeface="ＭＳ Ｐゴシック" pitchFamily="34" charset="-128"/>
              </a:rPr>
              <a:t>identify opportunities</a:t>
            </a:r>
            <a:r>
              <a:rPr lang="en-US" altLang="ja-JP" dirty="0" smtClean="0">
                <a:solidFill>
                  <a:srgbClr val="30507B"/>
                </a:solidFill>
                <a:latin typeface="Verdana" pitchFamily="34" charset="0"/>
                <a:ea typeface="ＭＳ Ｐゴシック" pitchFamily="34" charset="-128"/>
              </a:rPr>
              <a:t> for the focus person to develop personal relationships, participate in their community, </a:t>
            </a:r>
            <a:r>
              <a:rPr lang="en-US" altLang="ja-JP" b="1" dirty="0" smtClean="0">
                <a:solidFill>
                  <a:srgbClr val="30507B"/>
                </a:solidFill>
                <a:latin typeface="Verdana" pitchFamily="34" charset="0"/>
                <a:ea typeface="ＭＳ Ｐゴシック" pitchFamily="34" charset="-128"/>
              </a:rPr>
              <a:t>increase control over their own lives</a:t>
            </a:r>
            <a:r>
              <a:rPr lang="en-US" altLang="ja-JP" dirty="0" smtClean="0">
                <a:solidFill>
                  <a:srgbClr val="30507B"/>
                </a:solidFill>
                <a:latin typeface="Verdana" pitchFamily="34" charset="0"/>
                <a:ea typeface="ＭＳ Ｐゴシック" pitchFamily="34" charset="-128"/>
              </a:rPr>
              <a:t>, and </a:t>
            </a:r>
            <a:r>
              <a:rPr lang="en-US" altLang="ja-JP" b="1" dirty="0" smtClean="0">
                <a:solidFill>
                  <a:srgbClr val="30507B"/>
                </a:solidFill>
                <a:latin typeface="Verdana" pitchFamily="34" charset="0"/>
                <a:ea typeface="ＭＳ Ｐゴシック" pitchFamily="34" charset="-128"/>
              </a:rPr>
              <a:t>develop the skills and abilities</a:t>
            </a:r>
            <a:r>
              <a:rPr lang="en-US" altLang="ja-JP" dirty="0" smtClean="0">
                <a:solidFill>
                  <a:srgbClr val="30507B"/>
                </a:solidFill>
                <a:latin typeface="Verdana" pitchFamily="34" charset="0"/>
                <a:ea typeface="ＭＳ Ｐゴシック" pitchFamily="34" charset="-128"/>
              </a:rPr>
              <a:t> needed to achieve these goals.</a:t>
            </a:r>
            <a:r>
              <a:rPr lang="ja-JP" altLang="en-US" dirty="0" smtClean="0">
                <a:solidFill>
                  <a:srgbClr val="30507B"/>
                </a:solidFill>
                <a:latin typeface="Verdana" pitchFamily="34" charset="0"/>
                <a:ea typeface="ＭＳ Ｐゴシック" pitchFamily="34" charset="-128"/>
              </a:rPr>
              <a:t>”</a:t>
            </a:r>
            <a:endParaRPr lang="en-US" altLang="ja-JP" dirty="0" smtClean="0">
              <a:solidFill>
                <a:srgbClr val="30507B"/>
              </a:solidFill>
              <a:latin typeface="Verdana" pitchFamily="34" charset="0"/>
              <a:ea typeface="ＭＳ Ｐゴシック" pitchFamily="34" charset="-128"/>
            </a:endParaRPr>
          </a:p>
          <a:p>
            <a:pPr lvl="1" algn="r" eaLnBrk="1" hangingPunct="1">
              <a:buFont typeface="Wingdings" pitchFamily="2" charset="2"/>
              <a:buNone/>
            </a:pPr>
            <a:r>
              <a:rPr lang="en-US" i="1" dirty="0" smtClean="0">
                <a:solidFill>
                  <a:srgbClr val="000081"/>
                </a:solidFill>
                <a:latin typeface="Arial" pitchFamily="34" charset="0"/>
                <a:ea typeface="ＭＳ Ｐゴシック" pitchFamily="34" charset="-128"/>
              </a:rPr>
              <a:t>PACER Center</a:t>
            </a:r>
          </a:p>
        </p:txBody>
      </p:sp>
      <p:pic>
        <p:nvPicPr>
          <p:cNvPr id="4301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10425" y="0"/>
            <a:ext cx="1933575"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Rectangle 13"/>
          <p:cNvSpPr>
            <a:spLocks noGrp="1" noChangeArrowheads="1"/>
          </p:cNvSpPr>
          <p:nvPr>
            <p:ph type="body" sz="half" idx="1"/>
          </p:nvPr>
        </p:nvSpPr>
        <p:spPr>
          <a:xfrm>
            <a:off x="228600" y="1828800"/>
            <a:ext cx="4191000" cy="1905000"/>
          </a:xfrm>
        </p:spPr>
        <p:txBody>
          <a:bodyPr/>
          <a:lstStyle/>
          <a:p>
            <a:pPr marL="0" indent="0">
              <a:buFont typeface="Wingdings" charset="0"/>
              <a:buNone/>
              <a:defRPr/>
            </a:pPr>
            <a:r>
              <a:rPr lang="en-US" sz="3600" dirty="0">
                <a:solidFill>
                  <a:srgbClr val="30507B"/>
                </a:solidFill>
                <a:latin typeface="Verdana" pitchFamily="34" charset="0"/>
                <a:ea typeface="Verdana" pitchFamily="34" charset="0"/>
                <a:cs typeface="Verdana" pitchFamily="34" charset="0"/>
              </a:rPr>
              <a:t>The person is the center and the plan revolves around him/her</a:t>
            </a:r>
          </a:p>
          <a:p>
            <a:pPr algn="r">
              <a:buFont typeface="Wingdings" charset="0"/>
              <a:buChar char="S"/>
              <a:defRPr/>
            </a:pPr>
            <a:endParaRPr lang="en-US" sz="2400" i="1" dirty="0">
              <a:solidFill>
                <a:srgbClr val="30507B"/>
              </a:solidFill>
              <a:latin typeface="Verdana" pitchFamily="34" charset="0"/>
              <a:ea typeface="Verdana" pitchFamily="34" charset="0"/>
              <a:cs typeface="Verdana" pitchFamily="34" charset="0"/>
            </a:endParaRPr>
          </a:p>
          <a:p>
            <a:pPr marL="0" indent="0" algn="r">
              <a:buFont typeface="Wingdings" charset="0"/>
              <a:buNone/>
              <a:defRPr/>
            </a:pPr>
            <a:r>
              <a:rPr lang="en-US" sz="1800" i="1" dirty="0">
                <a:solidFill>
                  <a:srgbClr val="30507B"/>
                </a:solidFill>
                <a:latin typeface="Verdana" charset="0"/>
                <a:ea typeface="ＭＳ Ｐゴシック" charset="0"/>
              </a:rPr>
              <a:t>This is an example of a MAPS plan, courtesy of Inclusion Press.</a:t>
            </a:r>
          </a:p>
          <a:p>
            <a:pPr>
              <a:buFont typeface="Wingdings" charset="0"/>
              <a:buChar char="S"/>
              <a:defRPr/>
            </a:pPr>
            <a:endParaRPr lang="en-US" sz="2800" dirty="0">
              <a:solidFill>
                <a:srgbClr val="30507B"/>
              </a:solidFill>
              <a:latin typeface="Arial"/>
              <a:ea typeface="ＭＳ Ｐゴシック" charset="0"/>
            </a:endParaRPr>
          </a:p>
        </p:txBody>
      </p:sp>
      <p:graphicFrame>
        <p:nvGraphicFramePr>
          <p:cNvPr id="45058" name="Rectangle 2"/>
          <p:cNvGraphicFramePr>
            <a:graphicFrameLocks noGrp="1"/>
          </p:cNvGraphicFramePr>
          <p:nvPr>
            <p:ph type="clipArt" sz="half" idx="2"/>
          </p:nvPr>
        </p:nvGraphicFramePr>
        <p:xfrm>
          <a:off x="4662488" y="2516188"/>
          <a:ext cx="4038600" cy="2693987"/>
        </p:xfrm>
        <a:graphic>
          <a:graphicData uri="http://schemas.openxmlformats.org/presentationml/2006/ole">
            <mc:AlternateContent xmlns:mc="http://schemas.openxmlformats.org/markup-compatibility/2006">
              <mc:Choice xmlns:v="urn:schemas-microsoft-com:vml" Requires="v">
                <p:oleObj spid="_x0000_s45066" name="Image File" r:id="rId4" imgW="0" imgH="0" progId="JascPaintShopPhotoAlbumImage">
                  <p:embed/>
                </p:oleObj>
              </mc:Choice>
              <mc:Fallback>
                <p:oleObj name="Image File" r:id="rId4" imgW="0" imgH="0" progId="JascPaintShopPhotoAlbumImage">
                  <p:embed/>
                  <p:pic>
                    <p:nvPicPr>
                      <p:cNvPr id="0" name="Rectangle 2"/>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4662488" y="2516188"/>
                        <a:ext cx="4038600" cy="269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pic>
        <p:nvPicPr>
          <p:cNvPr id="45059" name="Picture 8" descr="MAPs Mandal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9650" y="404813"/>
            <a:ext cx="4238625"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0" name="Rectangle 7"/>
          <p:cNvSpPr>
            <a:spLocks noChangeArrowheads="1"/>
          </p:cNvSpPr>
          <p:nvPr/>
        </p:nvSpPr>
        <p:spPr bwMode="auto">
          <a:xfrm>
            <a:off x="228600" y="5791200"/>
            <a:ext cx="4191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i="1" u="sng">
                <a:solidFill>
                  <a:srgbClr val="0A3363"/>
                </a:solidFill>
              </a:rPr>
              <a:t>Retrieved from :http://ocdd.org/images/uploadsWEB_Person_Centered_Planning.ppt</a:t>
            </a:r>
            <a:endParaRPr lang="en-US" sz="1400" i="1">
              <a:solidFill>
                <a:srgbClr val="0A3363"/>
              </a:solidFill>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457200" y="217488"/>
            <a:ext cx="8229600" cy="1143000"/>
          </a:xfrm>
        </p:spPr>
        <p:txBody>
          <a:bodyPr/>
          <a:lstStyle/>
          <a:p>
            <a:pPr eaLnBrk="1" hangingPunct="1"/>
            <a:r>
              <a:rPr lang="en-US" altLang="ja-JP" sz="4000" dirty="0" smtClean="0">
                <a:solidFill>
                  <a:srgbClr val="30507B"/>
                </a:solidFill>
                <a:latin typeface="Verdana" pitchFamily="34" charset="0"/>
                <a:ea typeface="Verdana" pitchFamily="34" charset="0"/>
                <a:cs typeface="Verdana" pitchFamily="34" charset="0"/>
              </a:rPr>
              <a:t>Puzzle of Lifestyle Planning</a:t>
            </a:r>
            <a:endParaRPr lang="en-US" sz="4000" dirty="0" smtClean="0">
              <a:solidFill>
                <a:srgbClr val="30507B"/>
              </a:solidFill>
              <a:latin typeface="Verdana" pitchFamily="34" charset="0"/>
              <a:ea typeface="Verdana" pitchFamily="34" charset="0"/>
              <a:cs typeface="Verdana" pitchFamily="34" charset="0"/>
            </a:endParaRPr>
          </a:p>
        </p:txBody>
      </p:sp>
      <p:sp>
        <p:nvSpPr>
          <p:cNvPr id="48130" name="Content Placeholder 2"/>
          <p:cNvSpPr>
            <a:spLocks noGrp="1"/>
          </p:cNvSpPr>
          <p:nvPr>
            <p:ph idx="1"/>
          </p:nvPr>
        </p:nvSpPr>
        <p:spPr>
          <a:xfrm>
            <a:off x="457200" y="1360488"/>
            <a:ext cx="8475663" cy="4273550"/>
          </a:xfrm>
        </p:spPr>
        <p:txBody>
          <a:bodyPr/>
          <a:lstStyle/>
          <a:p>
            <a:pPr eaLnBrk="1" hangingPunct="1">
              <a:buClr>
                <a:srgbClr val="0A3363"/>
              </a:buClr>
              <a:buSzPct val="130000"/>
              <a:buFont typeface="Arial" pitchFamily="34" charset="0"/>
              <a:buChar char="•"/>
            </a:pPr>
            <a:r>
              <a:rPr lang="en-US" sz="2800" dirty="0" smtClean="0">
                <a:solidFill>
                  <a:srgbClr val="30507B"/>
                </a:solidFill>
                <a:latin typeface="Verdana" pitchFamily="34" charset="0"/>
                <a:ea typeface="ＭＳ Ｐゴシック" pitchFamily="34" charset="-128"/>
              </a:rPr>
              <a:t>This free tool provides a list of questions to help families and students think about the future. </a:t>
            </a:r>
          </a:p>
          <a:p>
            <a:pPr eaLnBrk="1" hangingPunct="1">
              <a:buClr>
                <a:srgbClr val="0A3363"/>
              </a:buClr>
              <a:buSzPct val="130000"/>
              <a:buFont typeface="Arial" pitchFamily="34" charset="0"/>
              <a:buChar char="•"/>
            </a:pPr>
            <a:r>
              <a:rPr lang="ja-JP" altLang="en-US" sz="2800" dirty="0" smtClean="0">
                <a:solidFill>
                  <a:srgbClr val="30507B"/>
                </a:solidFill>
                <a:latin typeface="Verdana" pitchFamily="34" charset="0"/>
                <a:ea typeface="ＭＳ Ｐゴシック" pitchFamily="34" charset="-128"/>
              </a:rPr>
              <a:t>“</a:t>
            </a:r>
            <a:r>
              <a:rPr lang="en-US" altLang="ja-JP" sz="2800" dirty="0" smtClean="0">
                <a:solidFill>
                  <a:srgbClr val="30507B"/>
                </a:solidFill>
                <a:latin typeface="Verdana" pitchFamily="34" charset="0"/>
                <a:ea typeface="ＭＳ Ｐゴシック" pitchFamily="34" charset="-128"/>
              </a:rPr>
              <a:t>The Puzzle of Lifestyle Planning</a:t>
            </a:r>
            <a:r>
              <a:rPr lang="ja-JP" altLang="en-US" sz="2800" dirty="0" smtClean="0">
                <a:solidFill>
                  <a:srgbClr val="30507B"/>
                </a:solidFill>
                <a:latin typeface="Verdana" pitchFamily="34" charset="0"/>
                <a:ea typeface="ＭＳ Ｐゴシック" pitchFamily="34" charset="-128"/>
              </a:rPr>
              <a:t>”</a:t>
            </a:r>
            <a:r>
              <a:rPr lang="en-US" altLang="ja-JP" sz="2800" dirty="0" smtClean="0">
                <a:solidFill>
                  <a:srgbClr val="30507B"/>
                </a:solidFill>
                <a:latin typeface="Verdana" pitchFamily="34" charset="0"/>
                <a:ea typeface="ＭＳ Ｐゴシック" pitchFamily="34" charset="-128"/>
              </a:rPr>
              <a:t> is available on the Indiana Resource Center for Autism website at:</a:t>
            </a:r>
          </a:p>
          <a:p>
            <a:pPr marL="349250" lvl="1" indent="0" eaLnBrk="1" hangingPunct="1">
              <a:buClr>
                <a:srgbClr val="0A3363"/>
              </a:buClr>
              <a:buSzPct val="130000"/>
              <a:buFont typeface="Wingdings" pitchFamily="2" charset="2"/>
              <a:buNone/>
            </a:pPr>
            <a:r>
              <a:rPr lang="en-US" sz="2400" dirty="0" smtClean="0">
                <a:solidFill>
                  <a:srgbClr val="30507B"/>
                </a:solidFill>
                <a:latin typeface="Verdana" pitchFamily="34" charset="0"/>
                <a:ea typeface="ＭＳ Ｐゴシック" pitchFamily="34" charset="-128"/>
              </a:rPr>
              <a:t>http://www.iidc.indiana.edu/index.php?pageId=391</a:t>
            </a:r>
          </a:p>
        </p:txBody>
      </p:sp>
      <p:sp>
        <p:nvSpPr>
          <p:cNvPr id="47107" name="TextBox 5"/>
          <p:cNvSpPr txBox="1">
            <a:spLocks noChangeArrowheads="1"/>
          </p:cNvSpPr>
          <p:nvPr/>
        </p:nvSpPr>
        <p:spPr bwMode="auto">
          <a:xfrm>
            <a:off x="0" y="5919788"/>
            <a:ext cx="2220913" cy="9223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sz="1800">
              <a:solidFill>
                <a:schemeClr val="bg1"/>
              </a:solidFill>
            </a:endParaRPr>
          </a:p>
          <a:p>
            <a:pPr eaLnBrk="1" hangingPunct="1"/>
            <a:endParaRPr lang="en-US" sz="1800">
              <a:solidFill>
                <a:schemeClr val="bg1"/>
              </a:solidFill>
            </a:endParaRPr>
          </a:p>
          <a:p>
            <a:pPr eaLnBrk="1" hangingPunct="1"/>
            <a:endParaRPr lang="en-US" sz="1800">
              <a:solidFill>
                <a:schemeClr val="bg1"/>
              </a:solidFill>
            </a:endParaRPr>
          </a:p>
        </p:txBody>
      </p:sp>
      <p:sp>
        <p:nvSpPr>
          <p:cNvPr id="5" name="Rectangle 4"/>
          <p:cNvSpPr/>
          <p:nvPr/>
        </p:nvSpPr>
        <p:spPr>
          <a:xfrm>
            <a:off x="0" y="5644932"/>
            <a:ext cx="9144000" cy="1077218"/>
          </a:xfrm>
          <a:prstGeom prst="rect">
            <a:avLst/>
          </a:prstGeom>
        </p:spPr>
        <p:style>
          <a:lnRef idx="1">
            <a:schemeClr val="accent3"/>
          </a:lnRef>
          <a:fillRef idx="2">
            <a:schemeClr val="accent3"/>
          </a:fillRef>
          <a:effectRef idx="1">
            <a:schemeClr val="accent3"/>
          </a:effectRef>
          <a:fontRef idx="minor">
            <a:schemeClr val="dk1"/>
          </a:fontRef>
        </p:style>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3200" b="1" i="1" spc="50" dirty="0">
                <a:ln w="11430"/>
                <a:solidFill>
                  <a:schemeClr val="accent1">
                    <a:lumMod val="50000"/>
                  </a:schemeClr>
                </a:solidFill>
                <a:effectLst>
                  <a:outerShdw blurRad="76200" dist="50800" dir="5400000" algn="tl" rotWithShape="0">
                    <a:srgbClr val="000000">
                      <a:alpha val="65000"/>
                    </a:srgbClr>
                  </a:outerShdw>
                </a:effectLst>
              </a:rPr>
              <a:t>Have you thought about or discussed these questions…….</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Content Placeholder 5" descr="Screen shot 2010-03-05 at 2.58.48 PM.png"/>
          <p:cNvPicPr>
            <a:picLocks noGrp="1" noChangeAspect="1"/>
          </p:cNvPicPr>
          <p:nvPr>
            <p:ph idx="1"/>
          </p:nvPr>
        </p:nvPicPr>
        <p:blipFill>
          <a:blip r:embed="rId3">
            <a:extLst>
              <a:ext uri="{28A0092B-C50C-407E-A947-70E740481C1C}">
                <a14:useLocalDpi xmlns:a14="http://schemas.microsoft.com/office/drawing/2010/main" val="0"/>
              </a:ext>
            </a:extLst>
          </a:blip>
          <a:srcRect l="8961" t="15154" r="45792" b="14136"/>
          <a:stretch>
            <a:fillRect/>
          </a:stretch>
        </p:blipFill>
        <p:spPr>
          <a:xfrm>
            <a:off x="-304800" y="68263"/>
            <a:ext cx="7100888" cy="6934200"/>
          </a:xfrm>
        </p:spPr>
      </p:pic>
      <p:sp>
        <p:nvSpPr>
          <p:cNvPr id="2" name="Title 1"/>
          <p:cNvSpPr>
            <a:spLocks noGrp="1"/>
          </p:cNvSpPr>
          <p:nvPr>
            <p:ph type="title"/>
          </p:nvPr>
        </p:nvSpPr>
        <p:spPr>
          <a:xfrm>
            <a:off x="6504769" y="678650"/>
            <a:ext cx="2511631" cy="5566575"/>
          </a:xfrm>
          <a:ln w="12700">
            <a:miter lim="800000"/>
            <a:headEnd/>
            <a:tailEnd/>
          </a:ln>
          <a:extLst>
            <a:ext uri="{FAA26D3D-D897-4be2-8F04-BA451C77F1D7}">
              <ma14:placeholderFlag xmlns="" xmlns:ma14="http://schemas.microsoft.com/office/mac/drawingml/2011/main" val="1"/>
            </a:ext>
          </a:extLst>
        </p:spPr>
        <p:txBody>
          <a:bodyPr/>
          <a:lstStyle/>
          <a:p>
            <a:pPr eaLnBrk="1" hangingPunct="1">
              <a:defRPr/>
            </a:pPr>
            <a:r>
              <a:rPr lang="en-US" sz="4300" dirty="0" smtClean="0">
                <a:latin typeface="Handwriting - Dakota"/>
                <a:cs typeface="Handwriting - Dakota"/>
              </a:rPr>
              <a:t/>
            </a:r>
            <a:br>
              <a:rPr lang="en-US" sz="4300" dirty="0" smtClean="0">
                <a:latin typeface="Handwriting - Dakota"/>
                <a:cs typeface="Handwriting - Dakota"/>
              </a:rPr>
            </a:br>
            <a:r>
              <a:rPr lang="en-US" sz="4300" dirty="0" smtClean="0">
                <a:latin typeface="Handwriting - Dakota"/>
                <a:cs typeface="Handwriting - Dakota"/>
              </a:rPr>
              <a:t/>
            </a:r>
            <a:br>
              <a:rPr lang="en-US" sz="4300" dirty="0" smtClean="0">
                <a:latin typeface="Handwriting - Dakota"/>
                <a:cs typeface="Handwriting - Dakota"/>
              </a:rPr>
            </a:br>
            <a:r>
              <a:rPr lang="en-US" sz="4300" dirty="0" smtClean="0">
                <a:latin typeface="Handwriting - Dakota"/>
                <a:cs typeface="Handwriting - Dakota"/>
              </a:rPr>
              <a:t/>
            </a:r>
            <a:br>
              <a:rPr lang="en-US" sz="4300" dirty="0" smtClean="0">
                <a:latin typeface="Handwriting - Dakota"/>
                <a:cs typeface="Handwriting - Dakota"/>
              </a:rPr>
            </a:br>
            <a:r>
              <a:rPr lang="en-US" sz="3200" dirty="0" smtClean="0">
                <a:solidFill>
                  <a:srgbClr val="30507B"/>
                </a:solidFill>
              </a:rPr>
              <a:t>Puzzle of </a:t>
            </a:r>
            <a:r>
              <a:rPr lang="en-US" sz="3200" dirty="0" smtClean="0">
                <a:ln w="9525" cmpd="sng">
                  <a:solidFill>
                    <a:schemeClr val="tx1"/>
                  </a:solidFill>
                </a:ln>
                <a:solidFill>
                  <a:srgbClr val="30507B"/>
                </a:solidFill>
              </a:rPr>
              <a:t>Lifestyle</a:t>
            </a:r>
            <a:r>
              <a:rPr lang="en-US" sz="3200" dirty="0" smtClean="0">
                <a:solidFill>
                  <a:srgbClr val="30507B"/>
                </a:solidFill>
              </a:rPr>
              <a:t> Planning</a:t>
            </a:r>
            <a:r>
              <a:rPr lang="en-US" dirty="0" smtClean="0">
                <a:solidFill>
                  <a:srgbClr val="30507B"/>
                </a:solidFill>
              </a:rPr>
              <a:t/>
            </a:r>
            <a:br>
              <a:rPr lang="en-US" dirty="0" smtClean="0">
                <a:solidFill>
                  <a:srgbClr val="30507B"/>
                </a:solidFill>
              </a:rPr>
            </a:br>
            <a:r>
              <a:rPr lang="en-US" dirty="0" smtClean="0">
                <a:solidFill>
                  <a:srgbClr val="30507B"/>
                </a:solidFill>
              </a:rPr>
              <a:t/>
            </a:r>
            <a:br>
              <a:rPr lang="en-US" dirty="0" smtClean="0">
                <a:solidFill>
                  <a:srgbClr val="30507B"/>
                </a:solidFill>
              </a:rPr>
            </a:br>
            <a:r>
              <a:rPr lang="en-US" dirty="0" smtClean="0"/>
              <a:t/>
            </a:r>
            <a:br>
              <a:rPr lang="en-US" dirty="0" smtClean="0"/>
            </a:br>
            <a:endParaRPr lang="en-US" sz="4300" dirty="0" smtClean="0"/>
          </a:p>
        </p:txBody>
      </p:sp>
      <p:sp>
        <p:nvSpPr>
          <p:cNvPr id="6" name="Rectangle 5"/>
          <p:cNvSpPr/>
          <p:nvPr/>
        </p:nvSpPr>
        <p:spPr>
          <a:xfrm>
            <a:off x="252048" y="68263"/>
            <a:ext cx="5990980" cy="6653212"/>
          </a:xfrm>
          <a:prstGeom prst="rect">
            <a:avLst/>
          </a:prstGeom>
          <a:noFill/>
          <a:ln w="19050" cap="flat" cmpd="sng" algn="ctr">
            <a:solidFill>
              <a:srgbClr val="000000"/>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49156"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21500" y="134938"/>
            <a:ext cx="2057400"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p:cNvSpPr>
            <a:spLocks noGrp="1"/>
          </p:cNvSpPr>
          <p:nvPr>
            <p:ph type="title"/>
          </p:nvPr>
        </p:nvSpPr>
        <p:spPr/>
        <p:txBody>
          <a:bodyPr/>
          <a:lstStyle/>
          <a:p>
            <a:pPr eaLnBrk="1" hangingPunct="1"/>
            <a:endParaRPr lang="en-US" smtClean="0">
              <a:latin typeface="Arial" pitchFamily="34" charset="0"/>
              <a:ea typeface="ＭＳ Ｐゴシック" pitchFamily="34" charset="-128"/>
            </a:endParaRPr>
          </a:p>
        </p:txBody>
      </p:sp>
      <p:pic>
        <p:nvPicPr>
          <p:cNvPr id="51202" name="Content Placeholder 3" descr="Screen shot 2010-03-05 at 2.59.00 PM.png"/>
          <p:cNvPicPr>
            <a:picLocks noGrp="1" noChangeAspect="1"/>
          </p:cNvPicPr>
          <p:nvPr>
            <p:ph idx="1"/>
          </p:nvPr>
        </p:nvPicPr>
        <p:blipFill>
          <a:blip r:embed="rId3">
            <a:extLst>
              <a:ext uri="{28A0092B-C50C-407E-A947-70E740481C1C}">
                <a14:useLocalDpi xmlns:a14="http://schemas.microsoft.com/office/drawing/2010/main" val="0"/>
              </a:ext>
            </a:extLst>
          </a:blip>
          <a:srcRect l="12119" t="15154" r="45792" b="19186"/>
          <a:stretch>
            <a:fillRect/>
          </a:stretch>
        </p:blipFill>
        <p:spPr>
          <a:xfrm>
            <a:off x="222250" y="104775"/>
            <a:ext cx="6284913" cy="6315075"/>
          </a:xfrm>
          <a:ln w="38100">
            <a:solidFill>
              <a:schemeClr val="tx1"/>
            </a:solidFill>
            <a:miter lim="800000"/>
            <a:headEnd/>
            <a:tailEnd/>
          </a:ln>
        </p:spPr>
      </p:pic>
      <p:pic>
        <p:nvPicPr>
          <p:cNvPr id="51203"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21500" y="134938"/>
            <a:ext cx="2057400"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txBox="1">
            <a:spLocks/>
          </p:cNvSpPr>
          <p:nvPr/>
        </p:nvSpPr>
        <p:spPr bwMode="auto">
          <a:xfrm>
            <a:off x="6543705" y="1121386"/>
            <a:ext cx="2511631" cy="5123839"/>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nchor="ctr"/>
          <a:lstStyle>
            <a:lvl1pPr algn="ctr" rtl="0" eaLnBrk="0" fontAlgn="base" hangingPunct="0">
              <a:spcBef>
                <a:spcPct val="0"/>
              </a:spcBef>
              <a:spcAft>
                <a:spcPct val="0"/>
              </a:spcAft>
              <a:defRPr sz="3600" b="1" kern="1200">
                <a:solidFill>
                  <a:schemeClr val="tx1"/>
                </a:solidFill>
                <a:latin typeface="Verdana"/>
                <a:ea typeface="ＭＳ Ｐゴシック" charset="-128"/>
                <a:cs typeface="Verdana"/>
              </a:defRPr>
            </a:lvl1pPr>
            <a:lvl2pPr algn="ctr" rtl="0" eaLnBrk="0" fontAlgn="base" hangingPunct="0">
              <a:spcBef>
                <a:spcPct val="0"/>
              </a:spcBef>
              <a:spcAft>
                <a:spcPct val="0"/>
              </a:spcAft>
              <a:defRPr sz="3600" b="1">
                <a:solidFill>
                  <a:schemeClr val="tx1"/>
                </a:solidFill>
                <a:latin typeface="Verdana" charset="0"/>
                <a:ea typeface="ＭＳ Ｐゴシック" charset="-128"/>
              </a:defRPr>
            </a:lvl2pPr>
            <a:lvl3pPr algn="ctr" rtl="0" eaLnBrk="0" fontAlgn="base" hangingPunct="0">
              <a:spcBef>
                <a:spcPct val="0"/>
              </a:spcBef>
              <a:spcAft>
                <a:spcPct val="0"/>
              </a:spcAft>
              <a:defRPr sz="3600" b="1">
                <a:solidFill>
                  <a:schemeClr val="tx1"/>
                </a:solidFill>
                <a:latin typeface="Verdana" charset="0"/>
                <a:ea typeface="ＭＳ Ｐゴシック" charset="-128"/>
              </a:defRPr>
            </a:lvl3pPr>
            <a:lvl4pPr algn="ctr" rtl="0" eaLnBrk="0" fontAlgn="base" hangingPunct="0">
              <a:spcBef>
                <a:spcPct val="0"/>
              </a:spcBef>
              <a:spcAft>
                <a:spcPct val="0"/>
              </a:spcAft>
              <a:defRPr sz="3600" b="1">
                <a:solidFill>
                  <a:schemeClr val="tx1"/>
                </a:solidFill>
                <a:latin typeface="Verdana" charset="0"/>
                <a:ea typeface="ＭＳ Ｐゴシック" charset="-128"/>
              </a:defRPr>
            </a:lvl4pPr>
            <a:lvl5pPr algn="ctr" rtl="0" eaLnBrk="0" fontAlgn="base" hangingPunct="0">
              <a:spcBef>
                <a:spcPct val="0"/>
              </a:spcBef>
              <a:spcAft>
                <a:spcPct val="0"/>
              </a:spcAft>
              <a:defRPr sz="3600" b="1">
                <a:solidFill>
                  <a:schemeClr val="tx1"/>
                </a:solidFill>
                <a:latin typeface="Verdana" charset="0"/>
                <a:ea typeface="ＭＳ Ｐゴシック" charset="-128"/>
              </a:defRPr>
            </a:lvl5pPr>
            <a:lvl6pPr marL="457200" algn="ctr" rtl="0" fontAlgn="base">
              <a:spcBef>
                <a:spcPct val="0"/>
              </a:spcBef>
              <a:spcAft>
                <a:spcPct val="0"/>
              </a:spcAft>
              <a:defRPr sz="4600">
                <a:solidFill>
                  <a:schemeClr val="bg1"/>
                </a:solidFill>
                <a:latin typeface="Calibri" charset="0"/>
                <a:ea typeface="ＭＳ Ｐゴシック" charset="-128"/>
              </a:defRPr>
            </a:lvl6pPr>
            <a:lvl7pPr marL="914400" algn="ctr" rtl="0" fontAlgn="base">
              <a:spcBef>
                <a:spcPct val="0"/>
              </a:spcBef>
              <a:spcAft>
                <a:spcPct val="0"/>
              </a:spcAft>
              <a:defRPr sz="4600">
                <a:solidFill>
                  <a:schemeClr val="bg1"/>
                </a:solidFill>
                <a:latin typeface="Calibri" charset="0"/>
                <a:ea typeface="ＭＳ Ｐゴシック" charset="-128"/>
              </a:defRPr>
            </a:lvl7pPr>
            <a:lvl8pPr marL="1371600" algn="ctr" rtl="0" fontAlgn="base">
              <a:spcBef>
                <a:spcPct val="0"/>
              </a:spcBef>
              <a:spcAft>
                <a:spcPct val="0"/>
              </a:spcAft>
              <a:defRPr sz="4600">
                <a:solidFill>
                  <a:schemeClr val="bg1"/>
                </a:solidFill>
                <a:latin typeface="Calibri" charset="0"/>
                <a:ea typeface="ＭＳ Ｐゴシック" charset="-128"/>
              </a:defRPr>
            </a:lvl8pPr>
            <a:lvl9pPr marL="1828800" algn="ctr" rtl="0" fontAlgn="base">
              <a:spcBef>
                <a:spcPct val="0"/>
              </a:spcBef>
              <a:spcAft>
                <a:spcPct val="0"/>
              </a:spcAft>
              <a:defRPr sz="4600">
                <a:solidFill>
                  <a:schemeClr val="bg1"/>
                </a:solidFill>
                <a:latin typeface="Calibri" charset="0"/>
                <a:ea typeface="ＭＳ Ｐゴシック" charset="-128"/>
              </a:defRPr>
            </a:lvl9pPr>
          </a:lstStyle>
          <a:p>
            <a:pPr eaLnBrk="1" hangingPunct="1">
              <a:defRPr/>
            </a:pPr>
            <a:r>
              <a:rPr lang="en-US" sz="4300" dirty="0" smtClean="0">
                <a:latin typeface="Handwriting - Dakota"/>
                <a:cs typeface="Handwriting - Dakota"/>
              </a:rPr>
              <a:t/>
            </a:r>
            <a:br>
              <a:rPr lang="en-US" sz="4300" dirty="0" smtClean="0">
                <a:latin typeface="Handwriting - Dakota"/>
                <a:cs typeface="Handwriting - Dakota"/>
              </a:rPr>
            </a:br>
            <a:r>
              <a:rPr lang="en-US" sz="4300" dirty="0" smtClean="0">
                <a:latin typeface="Handwriting - Dakota"/>
                <a:cs typeface="Handwriting - Dakota"/>
              </a:rPr>
              <a:t/>
            </a:r>
            <a:br>
              <a:rPr lang="en-US" sz="4300" dirty="0" smtClean="0">
                <a:latin typeface="Handwriting - Dakota"/>
                <a:cs typeface="Handwriting - Dakota"/>
              </a:rPr>
            </a:br>
            <a:r>
              <a:rPr lang="en-US" sz="4300" dirty="0" smtClean="0">
                <a:solidFill>
                  <a:srgbClr val="0A3363"/>
                </a:solidFill>
                <a:latin typeface="Handwriting - Dakota"/>
                <a:cs typeface="Handwriting - Dakota"/>
              </a:rPr>
              <a:t/>
            </a:r>
            <a:br>
              <a:rPr lang="en-US" sz="4300" dirty="0" smtClean="0">
                <a:solidFill>
                  <a:srgbClr val="0A3363"/>
                </a:solidFill>
                <a:latin typeface="Handwriting - Dakota"/>
                <a:cs typeface="Handwriting - Dakota"/>
              </a:rPr>
            </a:br>
            <a:r>
              <a:rPr lang="en-US" sz="3200" dirty="0" smtClean="0">
                <a:solidFill>
                  <a:srgbClr val="30507B"/>
                </a:solidFill>
              </a:rPr>
              <a:t>Puzzle of </a:t>
            </a:r>
            <a:r>
              <a:rPr lang="en-US" sz="3200" dirty="0" smtClean="0">
                <a:ln w="9525" cmpd="sng">
                  <a:solidFill>
                    <a:schemeClr val="tx1"/>
                  </a:solidFill>
                </a:ln>
                <a:solidFill>
                  <a:srgbClr val="30507B"/>
                </a:solidFill>
              </a:rPr>
              <a:t>Lifestyle</a:t>
            </a:r>
            <a:r>
              <a:rPr lang="en-US" sz="3200" dirty="0" smtClean="0">
                <a:solidFill>
                  <a:srgbClr val="30507B"/>
                </a:solidFill>
              </a:rPr>
              <a:t> Planning</a:t>
            </a:r>
            <a:r>
              <a:rPr lang="en-US" dirty="0" smtClean="0">
                <a:solidFill>
                  <a:srgbClr val="0A3363"/>
                </a:solidFill>
              </a:rPr>
              <a:t/>
            </a:r>
            <a:br>
              <a:rPr lang="en-US" dirty="0" smtClean="0">
                <a:solidFill>
                  <a:srgbClr val="0A3363"/>
                </a:solidFill>
              </a:rPr>
            </a:br>
            <a:r>
              <a:rPr lang="en-US" dirty="0" smtClean="0"/>
              <a:t/>
            </a:r>
            <a:br>
              <a:rPr lang="en-US" dirty="0" smtClean="0"/>
            </a:br>
            <a:r>
              <a:rPr lang="en-US" dirty="0" smtClean="0"/>
              <a:t/>
            </a:r>
            <a:br>
              <a:rPr lang="en-US" dirty="0" smtClean="0"/>
            </a:br>
            <a:endParaRPr lang="en-US" sz="4300" dirty="0" smtClean="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p:cNvSpPr>
          <p:nvPr>
            <p:ph type="title"/>
          </p:nvPr>
        </p:nvSpPr>
        <p:spPr/>
        <p:txBody>
          <a:bodyPr/>
          <a:lstStyle/>
          <a:p>
            <a:pPr eaLnBrk="1" hangingPunct="1"/>
            <a:endParaRPr lang="en-US" smtClean="0">
              <a:latin typeface="Arial" pitchFamily="34" charset="0"/>
              <a:ea typeface="ＭＳ Ｐゴシック" pitchFamily="34" charset="-128"/>
            </a:endParaRPr>
          </a:p>
        </p:txBody>
      </p:sp>
      <p:pic>
        <p:nvPicPr>
          <p:cNvPr id="53250" name="Content Placeholder 3" descr="Screen shot 2010-03-05 at 2.59.23 PM.png"/>
          <p:cNvPicPr>
            <a:picLocks noGrp="1" noChangeAspect="1"/>
          </p:cNvPicPr>
          <p:nvPr>
            <p:ph idx="1"/>
          </p:nvPr>
        </p:nvPicPr>
        <p:blipFill>
          <a:blip r:embed="rId3">
            <a:extLst>
              <a:ext uri="{28A0092B-C50C-407E-A947-70E740481C1C}">
                <a14:useLocalDpi xmlns:a14="http://schemas.microsoft.com/office/drawing/2010/main" val="0"/>
              </a:ext>
            </a:extLst>
          </a:blip>
          <a:srcRect l="10014" t="25253" r="44739" b="36023"/>
          <a:stretch>
            <a:fillRect/>
          </a:stretch>
        </p:blipFill>
        <p:spPr>
          <a:xfrm>
            <a:off x="457200" y="541338"/>
            <a:ext cx="7924800" cy="5478462"/>
          </a:xfrm>
          <a:ln w="28575">
            <a:solidFill>
              <a:schemeClr val="tx1"/>
            </a:solidFill>
            <a:miter lim="800000"/>
            <a:headEnd/>
            <a:tailEnd/>
          </a:ln>
        </p:spPr>
      </p:pic>
      <p:pic>
        <p:nvPicPr>
          <p:cNvPr id="53251"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21500" y="134938"/>
            <a:ext cx="2057400"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1" y="3596297"/>
            <a:ext cx="3530600" cy="3277029"/>
          </a:xfrm>
          <a:prstGeom prst="rect">
            <a:avLst/>
          </a:prstGeom>
          <a:noFill/>
          <a:ln>
            <a:noFill/>
          </a:ln>
          <a:effectLst>
            <a:glow rad="127000">
              <a:schemeClr val="bg1">
                <a:alpha val="44000"/>
              </a:schemeClr>
            </a:glow>
            <a:outerShdw blurRad="50800" dist="50800" dir="5400000" algn="ctr" rotWithShape="0">
              <a:srgbClr val="000000">
                <a:alpha val="18000"/>
              </a:srgbClr>
            </a:outerShdw>
          </a:effectLst>
        </p:spPr>
      </p:pic>
      <p:sp>
        <p:nvSpPr>
          <p:cNvPr id="55298" name="Title 1"/>
          <p:cNvSpPr>
            <a:spLocks noGrp="1"/>
          </p:cNvSpPr>
          <p:nvPr>
            <p:ph type="title"/>
          </p:nvPr>
        </p:nvSpPr>
        <p:spPr>
          <a:xfrm>
            <a:off x="469900" y="344488"/>
            <a:ext cx="8229600" cy="1143000"/>
          </a:xfrm>
        </p:spPr>
        <p:txBody>
          <a:bodyPr/>
          <a:lstStyle/>
          <a:p>
            <a:pPr eaLnBrk="1" hangingPunct="1"/>
            <a:r>
              <a:rPr lang="en-US" sz="4400" dirty="0" smtClean="0">
                <a:solidFill>
                  <a:srgbClr val="30507B"/>
                </a:solidFill>
                <a:latin typeface="Verdana" pitchFamily="34" charset="0"/>
                <a:ea typeface="ＭＳ Ｐゴシック" pitchFamily="34" charset="-128"/>
              </a:rPr>
              <a:t>Future Planning and Vision</a:t>
            </a:r>
          </a:p>
        </p:txBody>
      </p:sp>
      <p:sp>
        <p:nvSpPr>
          <p:cNvPr id="55299" name="Content Placeholder 2"/>
          <p:cNvSpPr>
            <a:spLocks noGrp="1"/>
          </p:cNvSpPr>
          <p:nvPr>
            <p:ph idx="1"/>
          </p:nvPr>
        </p:nvSpPr>
        <p:spPr>
          <a:xfrm>
            <a:off x="-114300" y="1679576"/>
            <a:ext cx="3822700" cy="4225925"/>
          </a:xfrm>
          <a:noFill/>
        </p:spPr>
        <p:txBody>
          <a:bodyPr/>
          <a:lstStyle/>
          <a:p>
            <a:pPr algn="ctr" eaLnBrk="1" hangingPunct="1">
              <a:buFont typeface="Wingdings" pitchFamily="2" charset="2"/>
              <a:buNone/>
            </a:pPr>
            <a:r>
              <a:rPr lang="en-US" b="1" dirty="0" smtClean="0">
                <a:solidFill>
                  <a:srgbClr val="30507B"/>
                </a:solidFill>
                <a:latin typeface="Verdana" pitchFamily="34" charset="0"/>
                <a:ea typeface="ＭＳ Ｐゴシック" pitchFamily="34" charset="-128"/>
              </a:rPr>
              <a:t>Visioning and Future Goals are the most important areas of Transition Planning for parents to guide and direct</a:t>
            </a:r>
          </a:p>
          <a:p>
            <a:pPr eaLnBrk="1" hangingPunct="1"/>
            <a:endParaRPr lang="en-US" b="1" dirty="0" smtClean="0">
              <a:solidFill>
                <a:srgbClr val="30507B"/>
              </a:solidFill>
              <a:latin typeface="Arial" pitchFamily="34" charset="0"/>
              <a:ea typeface="ＭＳ Ｐゴシック" pitchFamily="34" charset="-128"/>
            </a:endParaRPr>
          </a:p>
          <a:p>
            <a:pPr eaLnBrk="1" hangingPunct="1"/>
            <a:endParaRPr lang="en-US" dirty="0" smtClean="0">
              <a:latin typeface="Arial" pitchFamily="34" charset="0"/>
              <a:ea typeface="ＭＳ Ｐゴシック" pitchFamily="34" charset="-128"/>
            </a:endParaRPr>
          </a:p>
          <a:p>
            <a:pPr eaLnBrk="1" hangingPunct="1"/>
            <a:endParaRPr lang="en-US" dirty="0" smtClean="0">
              <a:latin typeface="Arial" pitchFamily="34" charset="0"/>
              <a:ea typeface="ＭＳ Ｐゴシック" pitchFamily="34" charset="-128"/>
            </a:endParaRPr>
          </a:p>
          <a:p>
            <a:pPr eaLnBrk="1" hangingPunct="1"/>
            <a:endParaRPr lang="en-US" dirty="0" smtClean="0">
              <a:latin typeface="Arial" pitchFamily="34" charset="0"/>
              <a:ea typeface="ＭＳ Ｐゴシック" pitchFamily="34" charset="-128"/>
            </a:endParaRPr>
          </a:p>
        </p:txBody>
      </p:sp>
      <p:grpSp>
        <p:nvGrpSpPr>
          <p:cNvPr id="55300" name="Group 10"/>
          <p:cNvGrpSpPr>
            <a:grpSpLocks/>
          </p:cNvGrpSpPr>
          <p:nvPr/>
        </p:nvGrpSpPr>
        <p:grpSpPr bwMode="auto">
          <a:xfrm>
            <a:off x="3984625" y="1841500"/>
            <a:ext cx="4714875" cy="4330700"/>
            <a:chOff x="4429055" y="735271"/>
            <a:chExt cx="4714946" cy="5788254"/>
          </a:xfrm>
        </p:grpSpPr>
        <p:pic>
          <p:nvPicPr>
            <p:cNvPr id="55301"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11846" y="735271"/>
              <a:ext cx="2132154" cy="3282499"/>
            </a:xfrm>
            <a:prstGeom prst="rect">
              <a:avLst/>
            </a:prstGeom>
            <a:noFill/>
            <a:ln>
              <a:noFill/>
            </a:ln>
            <a:extLst>
              <a:ext uri="{909E8E84-426E-40DD-AFC4-6F175D3DCCD1}">
                <a14:hiddenFill xmlns:a14="http://schemas.microsoft.com/office/drawing/2010/main">
                  <a:solidFill>
                    <a:srgbClr val="FFFFFF">
                      <a:alpha val="56862"/>
                    </a:srgbClr>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29055" y="4017770"/>
              <a:ext cx="2582791" cy="2463800"/>
            </a:xfrm>
            <a:prstGeom prst="rect">
              <a:avLst/>
            </a:prstGeom>
            <a:solidFill>
              <a:srgbClr val="FFFFFF">
                <a:alpha val="56862"/>
              </a:srgbClr>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5303" name="Picture 4"/>
            <p:cNvPicPr>
              <a:picLocks noChangeAspect="1"/>
            </p:cNvPicPr>
            <p:nvPr/>
          </p:nvPicPr>
          <p:blipFill>
            <a:blip r:embed="rId6">
              <a:extLst>
                <a:ext uri="{28A0092B-C50C-407E-A947-70E740481C1C}">
                  <a14:useLocalDpi xmlns:a14="http://schemas.microsoft.com/office/drawing/2010/main" val="0"/>
                </a:ext>
              </a:extLst>
            </a:blip>
            <a:srcRect l="5624" t="5502" r="4237"/>
            <a:stretch>
              <a:fillRect/>
            </a:stretch>
          </p:blipFill>
          <p:spPr bwMode="auto">
            <a:xfrm>
              <a:off x="7011847" y="4017770"/>
              <a:ext cx="2132154" cy="2505755"/>
            </a:xfrm>
            <a:prstGeom prst="rect">
              <a:avLst/>
            </a:prstGeom>
            <a:noFill/>
            <a:ln>
              <a:noFill/>
            </a:ln>
            <a:extLst>
              <a:ext uri="{909E8E84-426E-40DD-AFC4-6F175D3DCCD1}">
                <a14:hiddenFill xmlns:a14="http://schemas.microsoft.com/office/drawing/2010/main">
                  <a:solidFill>
                    <a:srgbClr val="FFFFFF">
                      <a:alpha val="56862"/>
                    </a:srgbClr>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4" name="Picture 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429055" y="735271"/>
              <a:ext cx="2582791" cy="3282499"/>
            </a:xfrm>
            <a:prstGeom prst="rect">
              <a:avLst/>
            </a:prstGeom>
            <a:noFill/>
            <a:ln>
              <a:noFill/>
            </a:ln>
            <a:extLst>
              <a:ext uri="{909E8E84-426E-40DD-AFC4-6F175D3DCCD1}">
                <a14:hiddenFill xmlns:a14="http://schemas.microsoft.com/office/drawing/2010/main">
                  <a:solidFill>
                    <a:srgbClr val="FFFFFF">
                      <a:alpha val="5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5" name="Rectangle 8"/>
            <p:cNvSpPr>
              <a:spLocks noChangeArrowheads="1"/>
            </p:cNvSpPr>
            <p:nvPr/>
          </p:nvSpPr>
          <p:spPr bwMode="auto">
            <a:xfrm>
              <a:off x="5593329" y="1791924"/>
              <a:ext cx="2589014" cy="3640561"/>
            </a:xfrm>
            <a:prstGeom prst="rect">
              <a:avLst/>
            </a:prstGeom>
            <a:gradFill>
              <a:gsLst>
                <a:gs pos="0">
                  <a:schemeClr val="accent1">
                    <a:tint val="66000"/>
                    <a:satMod val="160000"/>
                  </a:schemeClr>
                </a:gs>
                <a:gs pos="67000">
                  <a:schemeClr val="accent1">
                    <a:tint val="44500"/>
                    <a:satMod val="160000"/>
                  </a:schemeClr>
                </a:gs>
                <a:gs pos="100000">
                  <a:schemeClr val="accent1">
                    <a:tint val="23500"/>
                    <a:satMod val="160000"/>
                  </a:schemeClr>
                </a:gs>
              </a:gsLst>
              <a:lin ang="54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700" b="1" dirty="0">
                  <a:solidFill>
                    <a:srgbClr val="30507B"/>
                  </a:solidFill>
                </a:rPr>
                <a:t>I</a:t>
              </a:r>
              <a:r>
                <a:rPr lang="en-US" sz="2400" b="1" dirty="0">
                  <a:solidFill>
                    <a:srgbClr val="30507B"/>
                  </a:solidFill>
                  <a:latin typeface="Verdana" pitchFamily="34" charset="0"/>
                </a:rPr>
                <a:t>f the vision is clear and on target, the rest of the process will have a path to follow</a:t>
              </a:r>
            </a:p>
          </p:txBody>
        </p:sp>
      </p:gr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3"/>
          <p:cNvSpPr>
            <a:spLocks noGrp="1"/>
          </p:cNvSpPr>
          <p:nvPr>
            <p:ph type="ctrTitle"/>
          </p:nvPr>
        </p:nvSpPr>
        <p:spPr>
          <a:xfrm>
            <a:off x="457200" y="1577975"/>
            <a:ext cx="8228013" cy="1927225"/>
          </a:xfrm>
        </p:spPr>
        <p:txBody>
          <a:bodyPr/>
          <a:lstStyle/>
          <a:p>
            <a:r>
              <a:rPr lang="en-US" sz="4800" dirty="0" smtClean="0">
                <a:solidFill>
                  <a:srgbClr val="30507B"/>
                </a:solidFill>
                <a:latin typeface="Verdana" pitchFamily="34" charset="0"/>
                <a:ea typeface="ＭＳ Ｐゴシック" pitchFamily="34" charset="-128"/>
              </a:rPr>
              <a:t>Part Two: </a:t>
            </a:r>
            <a:br>
              <a:rPr lang="en-US" sz="4800" dirty="0" smtClean="0">
                <a:solidFill>
                  <a:srgbClr val="30507B"/>
                </a:solidFill>
                <a:latin typeface="Verdana" pitchFamily="34" charset="0"/>
                <a:ea typeface="ＭＳ Ｐゴシック" pitchFamily="34" charset="-128"/>
              </a:rPr>
            </a:br>
            <a:r>
              <a:rPr lang="en-US" sz="4800" dirty="0" smtClean="0">
                <a:solidFill>
                  <a:srgbClr val="30507B"/>
                </a:solidFill>
                <a:latin typeface="Verdana" pitchFamily="34" charset="0"/>
                <a:ea typeface="ＭＳ Ｐゴシック" pitchFamily="34" charset="-128"/>
              </a:rPr>
              <a:t>Post-School Goals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solidFill>
                  <a:srgbClr val="30507B"/>
                </a:solidFill>
              </a:rPr>
              <a:t>Objectives</a:t>
            </a:r>
            <a:endParaRPr lang="en-US" sz="4800" dirty="0">
              <a:solidFill>
                <a:srgbClr val="30507B"/>
              </a:solidFill>
            </a:endParaRPr>
          </a:p>
        </p:txBody>
      </p:sp>
      <p:sp>
        <p:nvSpPr>
          <p:cNvPr id="3" name="Content Placeholder 2"/>
          <p:cNvSpPr>
            <a:spLocks noGrp="1"/>
          </p:cNvSpPr>
          <p:nvPr>
            <p:ph idx="1"/>
          </p:nvPr>
        </p:nvSpPr>
        <p:spPr>
          <a:xfrm>
            <a:off x="739775" y="1487488"/>
            <a:ext cx="7662863" cy="4549775"/>
          </a:xfrm>
          <a:ln>
            <a:noFill/>
          </a:ln>
        </p:spPr>
        <p:txBody>
          <a:bodyPr/>
          <a:lstStyle/>
          <a:p>
            <a:pPr marL="0" indent="0" eaLnBrk="1" hangingPunct="1">
              <a:lnSpc>
                <a:spcPct val="80000"/>
              </a:lnSpc>
              <a:buClr>
                <a:srgbClr val="30507B"/>
              </a:buClr>
              <a:buNone/>
            </a:pPr>
            <a:r>
              <a:rPr lang="en-US" sz="2800" dirty="0" smtClean="0">
                <a:solidFill>
                  <a:srgbClr val="30507B"/>
                </a:solidFill>
                <a:latin typeface="Verdana" pitchFamily="34" charset="0"/>
                <a:ea typeface="Verdana" pitchFamily="34" charset="0"/>
                <a:cs typeface="Verdana" pitchFamily="34" charset="0"/>
              </a:rPr>
              <a:t>Participants will: </a:t>
            </a:r>
          </a:p>
          <a:p>
            <a:pPr marL="514350" indent="-514350" eaLnBrk="1" hangingPunct="1">
              <a:lnSpc>
                <a:spcPct val="80000"/>
              </a:lnSpc>
              <a:buClr>
                <a:srgbClr val="30507B"/>
              </a:buClr>
              <a:buFont typeface="+mj-lt"/>
              <a:buAutoNum type="arabicPeriod"/>
            </a:pPr>
            <a:r>
              <a:rPr lang="en-US" sz="2800" dirty="0" smtClean="0">
                <a:solidFill>
                  <a:srgbClr val="30507B"/>
                </a:solidFill>
                <a:latin typeface="Verdana" pitchFamily="34" charset="0"/>
                <a:ea typeface="Verdana" pitchFamily="34" charset="0"/>
                <a:cs typeface="Verdana" pitchFamily="34" charset="0"/>
              </a:rPr>
              <a:t>Gain an understanding of future </a:t>
            </a:r>
            <a:r>
              <a:rPr lang="en-US" sz="2800" dirty="0">
                <a:solidFill>
                  <a:srgbClr val="30507B"/>
                </a:solidFill>
                <a:latin typeface="Verdana" pitchFamily="34" charset="0"/>
                <a:ea typeface="Verdana" pitchFamily="34" charset="0"/>
                <a:cs typeface="Verdana" pitchFamily="34" charset="0"/>
              </a:rPr>
              <a:t>p</a:t>
            </a:r>
            <a:r>
              <a:rPr lang="en-US" sz="2800" dirty="0" smtClean="0">
                <a:solidFill>
                  <a:srgbClr val="30507B"/>
                </a:solidFill>
                <a:latin typeface="Verdana" pitchFamily="34" charset="0"/>
                <a:ea typeface="Verdana" pitchFamily="34" charset="0"/>
                <a:cs typeface="Verdana" pitchFamily="34" charset="0"/>
              </a:rPr>
              <a:t>lanning and visioning</a:t>
            </a:r>
          </a:p>
          <a:p>
            <a:pPr marL="514350" indent="-514350" eaLnBrk="1" hangingPunct="1">
              <a:lnSpc>
                <a:spcPct val="80000"/>
              </a:lnSpc>
              <a:buClr>
                <a:srgbClr val="30507B"/>
              </a:buClr>
              <a:buFont typeface="+mj-lt"/>
              <a:buAutoNum type="arabicPeriod"/>
            </a:pPr>
            <a:r>
              <a:rPr lang="en-US" sz="2800" dirty="0" smtClean="0">
                <a:solidFill>
                  <a:srgbClr val="30507B"/>
                </a:solidFill>
                <a:latin typeface="Verdana" pitchFamily="34" charset="0"/>
                <a:ea typeface="Verdana" pitchFamily="34" charset="0"/>
                <a:cs typeface="Verdana" pitchFamily="34" charset="0"/>
              </a:rPr>
              <a:t>Create </a:t>
            </a:r>
            <a:r>
              <a:rPr lang="en-US" sz="2800" dirty="0">
                <a:solidFill>
                  <a:srgbClr val="30507B"/>
                </a:solidFill>
                <a:latin typeface="Verdana" pitchFamily="34" charset="0"/>
                <a:ea typeface="Verdana" pitchFamily="34" charset="0"/>
                <a:cs typeface="Verdana" pitchFamily="34" charset="0"/>
              </a:rPr>
              <a:t>m</a:t>
            </a:r>
            <a:r>
              <a:rPr lang="en-US" sz="2800" dirty="0" smtClean="0">
                <a:solidFill>
                  <a:srgbClr val="30507B"/>
                </a:solidFill>
                <a:latin typeface="Verdana" pitchFamily="34" charset="0"/>
                <a:ea typeface="Verdana" pitchFamily="34" charset="0"/>
                <a:cs typeface="Verdana" pitchFamily="34" charset="0"/>
              </a:rPr>
              <a:t>eaningful post-secondary or post-school goals for an individual entering adulthood</a:t>
            </a:r>
          </a:p>
          <a:p>
            <a:pPr marL="514350" indent="-514350" eaLnBrk="1" hangingPunct="1">
              <a:lnSpc>
                <a:spcPct val="80000"/>
              </a:lnSpc>
              <a:buClr>
                <a:srgbClr val="30507B"/>
              </a:buClr>
              <a:buFont typeface="+mj-lt"/>
              <a:buAutoNum type="arabicPeriod"/>
            </a:pPr>
            <a:r>
              <a:rPr lang="en-US" sz="2800" dirty="0" smtClean="0">
                <a:solidFill>
                  <a:srgbClr val="30507B"/>
                </a:solidFill>
                <a:latin typeface="Verdana" pitchFamily="34" charset="0"/>
                <a:ea typeface="Verdana" pitchFamily="34" charset="0"/>
                <a:cs typeface="Verdana" pitchFamily="34" charset="0"/>
              </a:rPr>
              <a:t>Learn about using age appropriate transition assessment or AATA and how parents can participate in the process</a:t>
            </a:r>
          </a:p>
          <a:p>
            <a:endParaRPr lang="en-US" dirty="0"/>
          </a:p>
        </p:txBody>
      </p:sp>
    </p:spTree>
    <p:extLst>
      <p:ext uri="{BB962C8B-B14F-4D97-AF65-F5344CB8AC3E}">
        <p14:creationId xmlns:p14="http://schemas.microsoft.com/office/powerpoint/2010/main" val="1234877899"/>
      </p:ext>
    </p:extLst>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p:cNvSpPr>
            <a:spLocks noGrp="1"/>
          </p:cNvSpPr>
          <p:nvPr>
            <p:ph type="title"/>
          </p:nvPr>
        </p:nvSpPr>
        <p:spPr>
          <a:xfrm>
            <a:off x="457200" y="363538"/>
            <a:ext cx="8229600" cy="1143000"/>
          </a:xfrm>
        </p:spPr>
        <p:txBody>
          <a:bodyPr/>
          <a:lstStyle/>
          <a:p>
            <a:r>
              <a:rPr lang="en-US" sz="4800" dirty="0" smtClean="0">
                <a:solidFill>
                  <a:srgbClr val="000081"/>
                </a:solidFill>
                <a:latin typeface="Arial" pitchFamily="34" charset="0"/>
                <a:ea typeface="ＭＳ Ｐゴシック" pitchFamily="34" charset="-128"/>
              </a:rPr>
              <a:t> </a:t>
            </a:r>
            <a:r>
              <a:rPr lang="en-US" sz="4800" dirty="0" smtClean="0">
                <a:solidFill>
                  <a:srgbClr val="30507B"/>
                </a:solidFill>
                <a:latin typeface="Verdana" pitchFamily="34" charset="0"/>
                <a:ea typeface="Verdana" pitchFamily="34" charset="0"/>
                <a:cs typeface="Verdana" pitchFamily="34" charset="0"/>
              </a:rPr>
              <a:t>Goal Setting</a:t>
            </a:r>
          </a:p>
        </p:txBody>
      </p:sp>
      <p:sp>
        <p:nvSpPr>
          <p:cNvPr id="62466" name="Content Placeholder 2"/>
          <p:cNvSpPr>
            <a:spLocks noGrp="1"/>
          </p:cNvSpPr>
          <p:nvPr>
            <p:ph idx="1"/>
          </p:nvPr>
        </p:nvSpPr>
        <p:spPr>
          <a:xfrm>
            <a:off x="739775" y="1881188"/>
            <a:ext cx="7662863" cy="3267075"/>
          </a:xfrm>
        </p:spPr>
        <p:txBody>
          <a:bodyPr/>
          <a:lstStyle/>
          <a:p>
            <a:pPr marL="0" indent="0" algn="ctr">
              <a:buFont typeface="Wingdings" charset="0"/>
              <a:buNone/>
              <a:defRPr/>
            </a:pPr>
            <a:r>
              <a:rPr lang="en-US" sz="3600" dirty="0">
                <a:solidFill>
                  <a:srgbClr val="30507B"/>
                </a:solidFill>
                <a:latin typeface="Verdana" charset="0"/>
                <a:ea typeface="ＭＳ Ｐゴシック" charset="0"/>
              </a:rPr>
              <a:t>The IEP team, along with information from meaningful assessments, can help the student and parents create realizable and important goals </a:t>
            </a:r>
          </a:p>
          <a:p>
            <a:pPr>
              <a:buFont typeface="Wingdings" charset="0"/>
              <a:buChar char="S"/>
              <a:defRPr/>
            </a:pPr>
            <a:endParaRPr lang="en-US" dirty="0">
              <a:solidFill>
                <a:srgbClr val="30507B"/>
              </a:solidFill>
              <a:latin typeface="Arial"/>
              <a:ea typeface="ＭＳ Ｐゴシック" charset="0"/>
            </a:endParaRPr>
          </a:p>
        </p:txBody>
      </p:sp>
      <p:pic>
        <p:nvPicPr>
          <p:cNvPr id="5939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4714875"/>
            <a:ext cx="2687638"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a:spLocks noGrp="1"/>
          </p:cNvSpPr>
          <p:nvPr>
            <p:ph type="title"/>
          </p:nvPr>
        </p:nvSpPr>
        <p:spPr/>
        <p:txBody>
          <a:bodyPr/>
          <a:lstStyle/>
          <a:p>
            <a:pPr eaLnBrk="1" hangingPunct="1"/>
            <a:r>
              <a:rPr lang="en-US" dirty="0" smtClean="0">
                <a:solidFill>
                  <a:srgbClr val="30507B"/>
                </a:solidFill>
                <a:latin typeface="Verdana" pitchFamily="34" charset="0"/>
                <a:ea typeface="ＭＳ Ｐゴシック" pitchFamily="34" charset="-128"/>
              </a:rPr>
              <a:t>Post-Secondary (Adult) Goals</a:t>
            </a:r>
          </a:p>
        </p:txBody>
      </p:sp>
      <p:sp>
        <p:nvSpPr>
          <p:cNvPr id="54275" name="Content Placeholder 2"/>
          <p:cNvSpPr>
            <a:spLocks noGrp="1"/>
          </p:cNvSpPr>
          <p:nvPr>
            <p:ph idx="1"/>
          </p:nvPr>
        </p:nvSpPr>
        <p:spPr>
          <a:xfrm>
            <a:off x="457200" y="1663700"/>
            <a:ext cx="5475288" cy="4310063"/>
          </a:xfrm>
        </p:spPr>
        <p:txBody>
          <a:bodyPr/>
          <a:lstStyle/>
          <a:p>
            <a:pPr marL="0" indent="0" eaLnBrk="1" hangingPunct="1">
              <a:buClr>
                <a:srgbClr val="0A3363"/>
              </a:buClr>
              <a:buFont typeface="Wingdings" pitchFamily="2" charset="2"/>
              <a:buNone/>
            </a:pPr>
            <a:r>
              <a:rPr lang="en-US" sz="2800" dirty="0" smtClean="0">
                <a:solidFill>
                  <a:srgbClr val="30507B"/>
                </a:solidFill>
                <a:latin typeface="Verdana" pitchFamily="34" charset="0"/>
                <a:ea typeface="ＭＳ Ｐゴシック" pitchFamily="34" charset="-128"/>
              </a:rPr>
              <a:t>Are developed based on:</a:t>
            </a:r>
          </a:p>
          <a:p>
            <a:pPr lvl="1" eaLnBrk="1" hangingPunct="1">
              <a:buClr>
                <a:srgbClr val="0A3363"/>
              </a:buClr>
              <a:buSzPct val="130000"/>
              <a:buFont typeface="Arial" pitchFamily="34" charset="0"/>
              <a:buChar char="•"/>
            </a:pPr>
            <a:r>
              <a:rPr lang="en-US" sz="2800" dirty="0" smtClean="0">
                <a:solidFill>
                  <a:srgbClr val="30507B"/>
                </a:solidFill>
                <a:latin typeface="Verdana" pitchFamily="34" charset="0"/>
                <a:ea typeface="ＭＳ Ｐゴシック" pitchFamily="34" charset="-128"/>
              </a:rPr>
              <a:t>The Vision &amp; Future Plans </a:t>
            </a:r>
          </a:p>
          <a:p>
            <a:pPr lvl="1" eaLnBrk="1" hangingPunct="1">
              <a:buClr>
                <a:srgbClr val="0A3363"/>
              </a:buClr>
              <a:buSzPct val="130000"/>
              <a:buFont typeface="Arial" pitchFamily="34" charset="0"/>
              <a:buChar char="•"/>
            </a:pPr>
            <a:r>
              <a:rPr lang="en-US" sz="2800" dirty="0" smtClean="0">
                <a:solidFill>
                  <a:srgbClr val="30507B"/>
                </a:solidFill>
                <a:latin typeface="Verdana" pitchFamily="34" charset="0"/>
                <a:ea typeface="ＭＳ Ｐゴシック" pitchFamily="34" charset="-128"/>
              </a:rPr>
              <a:t>Age Appropriate Transition Assessments</a:t>
            </a:r>
          </a:p>
          <a:p>
            <a:pPr marL="685800" lvl="2" indent="0" eaLnBrk="1" hangingPunct="1">
              <a:buClr>
                <a:srgbClr val="0A3363"/>
              </a:buClr>
              <a:buSzPct val="130000"/>
              <a:buFont typeface="Wingdings" pitchFamily="2" charset="2"/>
              <a:buNone/>
            </a:pPr>
            <a:r>
              <a:rPr lang="en-US" sz="2400" i="1" dirty="0" smtClean="0">
                <a:solidFill>
                  <a:srgbClr val="30507B"/>
                </a:solidFill>
                <a:latin typeface="Verdana" pitchFamily="34" charset="0"/>
                <a:ea typeface="ＭＳ Ｐゴシック" pitchFamily="34" charset="-128"/>
              </a:rPr>
              <a:t>(Student Strengths, Needs, Interests, Preferences)</a:t>
            </a:r>
          </a:p>
          <a:p>
            <a:pPr lvl="1" eaLnBrk="1" hangingPunct="1">
              <a:buClr>
                <a:srgbClr val="0A3363"/>
              </a:buClr>
              <a:buSzPct val="130000"/>
              <a:buFont typeface="Arial" pitchFamily="34" charset="0"/>
              <a:buChar char="•"/>
            </a:pPr>
            <a:r>
              <a:rPr lang="en-US" sz="2800" dirty="0" smtClean="0">
                <a:solidFill>
                  <a:srgbClr val="30507B"/>
                </a:solidFill>
                <a:latin typeface="Verdana" pitchFamily="34" charset="0"/>
                <a:ea typeface="ＭＳ Ｐゴシック" pitchFamily="34" charset="-128"/>
              </a:rPr>
              <a:t>AND…meaningful discussions of IEP team</a:t>
            </a:r>
          </a:p>
          <a:p>
            <a:pPr lvl="1" eaLnBrk="1" hangingPunct="1">
              <a:buClr>
                <a:srgbClr val="0A3363"/>
              </a:buClr>
              <a:buSzPct val="130000"/>
              <a:buFont typeface="Arial" pitchFamily="34" charset="0"/>
              <a:buChar char="•"/>
            </a:pPr>
            <a:endParaRPr lang="en-US" dirty="0" smtClean="0">
              <a:solidFill>
                <a:srgbClr val="403B90"/>
              </a:solidFill>
              <a:latin typeface="Arial" pitchFamily="34" charset="0"/>
              <a:ea typeface="ＭＳ Ｐゴシック" pitchFamily="34" charset="-128"/>
            </a:endParaRPr>
          </a:p>
        </p:txBody>
      </p:sp>
      <p:pic>
        <p:nvPicPr>
          <p:cNvPr id="61443"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45238" y="1978025"/>
            <a:ext cx="2341562" cy="317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a:xfrm>
            <a:off x="457200" y="323850"/>
            <a:ext cx="8229600" cy="930275"/>
          </a:xfrm>
        </p:spPr>
        <p:txBody>
          <a:bodyPr/>
          <a:lstStyle/>
          <a:p>
            <a:pPr eaLnBrk="1" hangingPunct="1"/>
            <a:r>
              <a:rPr lang="en-US" dirty="0" smtClean="0">
                <a:solidFill>
                  <a:srgbClr val="30507B"/>
                </a:solidFill>
                <a:latin typeface="Verdana" pitchFamily="34" charset="0"/>
                <a:ea typeface="ＭＳ Ｐゴシック" pitchFamily="34" charset="-128"/>
              </a:rPr>
              <a:t>Post-Secondary Goal Areas</a:t>
            </a:r>
          </a:p>
        </p:txBody>
      </p:sp>
      <p:sp>
        <p:nvSpPr>
          <p:cNvPr id="65538" name="Content Placeholder 2"/>
          <p:cNvSpPr>
            <a:spLocks noGrp="1"/>
          </p:cNvSpPr>
          <p:nvPr>
            <p:ph idx="1"/>
          </p:nvPr>
        </p:nvSpPr>
        <p:spPr>
          <a:xfrm>
            <a:off x="457200" y="1458913"/>
            <a:ext cx="8366125" cy="4762500"/>
          </a:xfrm>
        </p:spPr>
        <p:txBody>
          <a:bodyPr/>
          <a:lstStyle/>
          <a:p>
            <a:pPr marL="0" indent="0" eaLnBrk="1" hangingPunct="1">
              <a:spcBef>
                <a:spcPts val="600"/>
              </a:spcBef>
              <a:buFont typeface="Wingdings" pitchFamily="2" charset="2"/>
              <a:buNone/>
            </a:pPr>
            <a:r>
              <a:rPr lang="en-US" sz="2400" b="1" dirty="0" smtClean="0">
                <a:solidFill>
                  <a:srgbClr val="30507B"/>
                </a:solidFill>
                <a:latin typeface="Verdana" pitchFamily="34" charset="0"/>
                <a:ea typeface="ＭＳ Ｐゴシック" pitchFamily="34" charset="-128"/>
              </a:rPr>
              <a:t>IEP Goals are REQUIRED in the areas of:</a:t>
            </a:r>
          </a:p>
          <a:p>
            <a:pPr marL="349250" lvl="1" indent="0" eaLnBrk="1" hangingPunct="1">
              <a:buFont typeface="Wingdings" pitchFamily="2" charset="2"/>
              <a:buNone/>
            </a:pPr>
            <a:r>
              <a:rPr lang="en-US" sz="2400" dirty="0" smtClean="0">
                <a:solidFill>
                  <a:srgbClr val="30507B"/>
                </a:solidFill>
                <a:latin typeface="Verdana" pitchFamily="34" charset="0"/>
                <a:ea typeface="ＭＳ Ｐゴシック" pitchFamily="34" charset="-128"/>
              </a:rPr>
              <a:t>Education/Training</a:t>
            </a:r>
          </a:p>
          <a:p>
            <a:pPr lvl="2" eaLnBrk="1" hangingPunct="1">
              <a:buClr>
                <a:srgbClr val="403B90"/>
              </a:buClr>
              <a:buSzPct val="130000"/>
              <a:buFont typeface="Arial" pitchFamily="34" charset="0"/>
              <a:buChar char="•"/>
            </a:pPr>
            <a:r>
              <a:rPr lang="ja-JP" altLang="en-US" sz="2400" i="1" dirty="0" smtClean="0">
                <a:solidFill>
                  <a:srgbClr val="30507B"/>
                </a:solidFill>
                <a:latin typeface="Verdana" pitchFamily="34" charset="0"/>
                <a:ea typeface="ＭＳ Ｐゴシック" pitchFamily="34" charset="-128"/>
              </a:rPr>
              <a:t>“</a:t>
            </a:r>
            <a:r>
              <a:rPr lang="en-US" altLang="ja-JP" sz="2400" i="1" dirty="0" smtClean="0">
                <a:solidFill>
                  <a:srgbClr val="30507B"/>
                </a:solidFill>
                <a:latin typeface="Verdana" pitchFamily="34" charset="0"/>
                <a:ea typeface="ＭＳ Ｐゴシック" pitchFamily="34" charset="-128"/>
              </a:rPr>
              <a:t>How/where will I continue to learn?</a:t>
            </a:r>
            <a:r>
              <a:rPr lang="ja-JP" altLang="en-US" sz="2400" i="1" dirty="0" smtClean="0">
                <a:solidFill>
                  <a:srgbClr val="30507B"/>
                </a:solidFill>
                <a:latin typeface="Verdana" pitchFamily="34" charset="0"/>
                <a:ea typeface="ＭＳ Ｐゴシック" pitchFamily="34" charset="-128"/>
              </a:rPr>
              <a:t>”</a:t>
            </a:r>
            <a:endParaRPr lang="en-US" altLang="ja-JP" sz="2400" i="1" dirty="0" smtClean="0">
              <a:solidFill>
                <a:srgbClr val="30507B"/>
              </a:solidFill>
              <a:latin typeface="Verdana" pitchFamily="34" charset="0"/>
              <a:ea typeface="ＭＳ Ｐゴシック" pitchFamily="34" charset="-128"/>
            </a:endParaRPr>
          </a:p>
          <a:p>
            <a:pPr marL="349250" lvl="1" indent="0" eaLnBrk="1" hangingPunct="1">
              <a:buClr>
                <a:srgbClr val="403B90"/>
              </a:buClr>
              <a:buSzPct val="130000"/>
              <a:buFont typeface="Wingdings" pitchFamily="2" charset="2"/>
              <a:buNone/>
            </a:pPr>
            <a:r>
              <a:rPr lang="en-US" sz="2400" dirty="0" smtClean="0">
                <a:solidFill>
                  <a:srgbClr val="30507B"/>
                </a:solidFill>
                <a:latin typeface="Verdana" pitchFamily="34" charset="0"/>
                <a:ea typeface="ＭＳ Ｐゴシック" pitchFamily="34" charset="-128"/>
              </a:rPr>
              <a:t>Employment</a:t>
            </a:r>
          </a:p>
          <a:p>
            <a:pPr lvl="2" eaLnBrk="1" hangingPunct="1">
              <a:buClr>
                <a:srgbClr val="403B90"/>
              </a:buClr>
              <a:buSzPct val="130000"/>
              <a:buFont typeface="Arial" pitchFamily="34" charset="0"/>
              <a:buChar char="•"/>
            </a:pPr>
            <a:r>
              <a:rPr lang="ja-JP" altLang="en-US" sz="2400" i="1" dirty="0" smtClean="0">
                <a:solidFill>
                  <a:srgbClr val="30507B"/>
                </a:solidFill>
                <a:latin typeface="Verdana" pitchFamily="34" charset="0"/>
                <a:ea typeface="ＭＳ Ｐゴシック" pitchFamily="34" charset="-128"/>
              </a:rPr>
              <a:t>“</a:t>
            </a:r>
            <a:r>
              <a:rPr lang="en-US" altLang="ja-JP" sz="2400" i="1" dirty="0" smtClean="0">
                <a:solidFill>
                  <a:srgbClr val="30507B"/>
                </a:solidFill>
                <a:latin typeface="Verdana" pitchFamily="34" charset="0"/>
                <a:ea typeface="ＭＳ Ｐゴシック" pitchFamily="34" charset="-128"/>
              </a:rPr>
              <a:t>Where will I work or what kind of work?</a:t>
            </a:r>
            <a:r>
              <a:rPr lang="ja-JP" altLang="en-US" sz="2400" i="1" dirty="0" smtClean="0">
                <a:solidFill>
                  <a:srgbClr val="30507B"/>
                </a:solidFill>
                <a:latin typeface="Verdana" pitchFamily="34" charset="0"/>
                <a:ea typeface="ＭＳ Ｐゴシック" pitchFamily="34" charset="-128"/>
              </a:rPr>
              <a:t>”</a:t>
            </a:r>
            <a:endParaRPr lang="en-US" altLang="ja-JP" sz="2400" i="1" dirty="0" smtClean="0">
              <a:solidFill>
                <a:srgbClr val="30507B"/>
              </a:solidFill>
              <a:latin typeface="Verdana" pitchFamily="34" charset="0"/>
              <a:ea typeface="ＭＳ Ｐゴシック" pitchFamily="34" charset="-128"/>
            </a:endParaRPr>
          </a:p>
          <a:p>
            <a:pPr marL="0" indent="0" eaLnBrk="1" hangingPunct="1">
              <a:spcBef>
                <a:spcPts val="600"/>
              </a:spcBef>
              <a:buClr>
                <a:srgbClr val="403B90"/>
              </a:buClr>
              <a:buSzPct val="130000"/>
              <a:buFont typeface="Arial" pitchFamily="34" charset="0"/>
              <a:buChar char="•"/>
            </a:pPr>
            <a:endParaRPr lang="en-US" sz="1600" b="1" i="1" dirty="0" smtClean="0">
              <a:solidFill>
                <a:srgbClr val="30507B"/>
              </a:solidFill>
              <a:latin typeface="Verdana" pitchFamily="34" charset="0"/>
              <a:ea typeface="ＭＳ Ｐゴシック" pitchFamily="34" charset="-128"/>
            </a:endParaRPr>
          </a:p>
          <a:p>
            <a:pPr marL="0" indent="0" eaLnBrk="1" hangingPunct="1">
              <a:spcBef>
                <a:spcPts val="600"/>
              </a:spcBef>
              <a:buClr>
                <a:srgbClr val="403B90"/>
              </a:buClr>
              <a:buSzPct val="130000"/>
              <a:buFont typeface="Wingdings" pitchFamily="2" charset="2"/>
              <a:buNone/>
            </a:pPr>
            <a:r>
              <a:rPr lang="en-US" sz="2400" b="1" dirty="0" smtClean="0">
                <a:solidFill>
                  <a:srgbClr val="30507B"/>
                </a:solidFill>
                <a:latin typeface="Verdana" pitchFamily="34" charset="0"/>
                <a:ea typeface="ＭＳ Ｐゴシック" pitchFamily="34" charset="-128"/>
              </a:rPr>
              <a:t>An Optional Goal Area:</a:t>
            </a:r>
          </a:p>
          <a:p>
            <a:pPr marL="349250" lvl="1" indent="0" eaLnBrk="1" hangingPunct="1">
              <a:buClr>
                <a:srgbClr val="403B90"/>
              </a:buClr>
              <a:buSzPct val="130000"/>
              <a:buFont typeface="Wingdings" pitchFamily="2" charset="2"/>
              <a:buNone/>
            </a:pPr>
            <a:r>
              <a:rPr lang="en-US" sz="2400" dirty="0" smtClean="0">
                <a:solidFill>
                  <a:srgbClr val="30507B"/>
                </a:solidFill>
                <a:latin typeface="Verdana" pitchFamily="34" charset="0"/>
                <a:ea typeface="ＭＳ Ｐゴシック" pitchFamily="34" charset="-128"/>
              </a:rPr>
              <a:t>Independent Living</a:t>
            </a:r>
          </a:p>
          <a:p>
            <a:pPr lvl="2" eaLnBrk="1" hangingPunct="1">
              <a:buClr>
                <a:srgbClr val="403B90"/>
              </a:buClr>
              <a:buSzPct val="130000"/>
              <a:buFont typeface="Arial" pitchFamily="34" charset="0"/>
              <a:buChar char="•"/>
            </a:pPr>
            <a:r>
              <a:rPr lang="ja-JP" altLang="en-US" sz="2400" i="1" dirty="0" smtClean="0">
                <a:solidFill>
                  <a:srgbClr val="30507B"/>
                </a:solidFill>
                <a:latin typeface="Verdana" pitchFamily="34" charset="0"/>
                <a:ea typeface="ＭＳ Ｐゴシック" pitchFamily="34" charset="-128"/>
              </a:rPr>
              <a:t>“</a:t>
            </a:r>
            <a:r>
              <a:rPr lang="en-US" altLang="ja-JP" sz="2400" i="1" dirty="0" smtClean="0">
                <a:solidFill>
                  <a:srgbClr val="30507B"/>
                </a:solidFill>
                <a:latin typeface="Verdana" pitchFamily="34" charset="0"/>
                <a:ea typeface="ＭＳ Ｐゴシック" pitchFamily="34" charset="-128"/>
              </a:rPr>
              <a:t>Where will I live after high school?  What will I need to be able to do?</a:t>
            </a:r>
            <a:r>
              <a:rPr lang="ja-JP" altLang="en-US" sz="2400" i="1" dirty="0" smtClean="0">
                <a:solidFill>
                  <a:srgbClr val="30507B"/>
                </a:solidFill>
                <a:latin typeface="Verdana" pitchFamily="34" charset="0"/>
                <a:ea typeface="ＭＳ Ｐゴシック" pitchFamily="34" charset="-128"/>
              </a:rPr>
              <a:t>”</a:t>
            </a:r>
            <a:r>
              <a:rPr lang="en-US" altLang="ja-JP" sz="2400" i="1" dirty="0" smtClean="0">
                <a:solidFill>
                  <a:srgbClr val="30507B"/>
                </a:solidFill>
                <a:latin typeface="Verdana" pitchFamily="34" charset="0"/>
                <a:ea typeface="ＭＳ Ｐゴシック" pitchFamily="34" charset="-128"/>
              </a:rPr>
              <a:t> </a:t>
            </a:r>
            <a:r>
              <a:rPr lang="ja-JP" altLang="en-US" sz="2400" i="1" dirty="0" smtClean="0">
                <a:solidFill>
                  <a:srgbClr val="30507B"/>
                </a:solidFill>
                <a:latin typeface="Verdana" pitchFamily="34" charset="0"/>
                <a:ea typeface="ＭＳ Ｐゴシック" pitchFamily="34" charset="-128"/>
              </a:rPr>
              <a:t>“</a:t>
            </a:r>
            <a:r>
              <a:rPr lang="en-US" altLang="ja-JP" sz="2400" i="1" dirty="0" smtClean="0">
                <a:solidFill>
                  <a:srgbClr val="30507B"/>
                </a:solidFill>
                <a:latin typeface="Verdana" pitchFamily="34" charset="0"/>
                <a:ea typeface="ＭＳ Ｐゴシック" pitchFamily="34" charset="-128"/>
              </a:rPr>
              <a:t>Do I know how to get through the day without help</a:t>
            </a:r>
            <a:r>
              <a:rPr lang="ja-JP" altLang="en-US" sz="2400" i="1" dirty="0" smtClean="0">
                <a:solidFill>
                  <a:srgbClr val="30507B"/>
                </a:solidFill>
                <a:latin typeface="Verdana" pitchFamily="34" charset="0"/>
                <a:ea typeface="ＭＳ Ｐゴシック" pitchFamily="34" charset="-128"/>
              </a:rPr>
              <a:t>”</a:t>
            </a:r>
            <a:r>
              <a:rPr lang="en-US" altLang="ja-JP" sz="2400" i="1" dirty="0" smtClean="0">
                <a:solidFill>
                  <a:srgbClr val="30507B"/>
                </a:solidFill>
                <a:latin typeface="Verdana" pitchFamily="34" charset="0"/>
                <a:ea typeface="ＭＳ Ｐゴシック" pitchFamily="34" charset="-128"/>
              </a:rPr>
              <a:t>?</a:t>
            </a:r>
            <a:endParaRPr lang="en-US" sz="2400" i="1" dirty="0" smtClean="0">
              <a:solidFill>
                <a:srgbClr val="30507B"/>
              </a:solidFill>
              <a:latin typeface="Verdana" pitchFamily="34" charset="0"/>
              <a:ea typeface="ＭＳ Ｐゴシック" pitchFamily="34" charset="-128"/>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p:txBody>
          <a:bodyPr/>
          <a:lstStyle/>
          <a:p>
            <a:pPr eaLnBrk="1" hangingPunct="1"/>
            <a:r>
              <a:rPr lang="en-US" dirty="0" smtClean="0">
                <a:solidFill>
                  <a:srgbClr val="30507B"/>
                </a:solidFill>
                <a:latin typeface="Verdana" pitchFamily="34" charset="0"/>
                <a:ea typeface="ＭＳ Ｐゴシック" pitchFamily="34" charset="-128"/>
              </a:rPr>
              <a:t>Post-Secondary Goals: </a:t>
            </a:r>
            <a:r>
              <a:rPr lang="en-US" dirty="0" smtClean="0">
                <a:solidFill>
                  <a:srgbClr val="403B90"/>
                </a:solidFill>
                <a:latin typeface="Verdana" pitchFamily="34" charset="0"/>
                <a:ea typeface="ＭＳ Ｐゴシック" pitchFamily="34" charset="-128"/>
              </a:rPr>
              <a:t/>
            </a:r>
            <a:br>
              <a:rPr lang="en-US" dirty="0" smtClean="0">
                <a:solidFill>
                  <a:srgbClr val="403B90"/>
                </a:solidFill>
                <a:latin typeface="Verdana" pitchFamily="34" charset="0"/>
                <a:ea typeface="ＭＳ Ｐゴシック" pitchFamily="34" charset="-128"/>
              </a:rPr>
            </a:br>
            <a:r>
              <a:rPr lang="en-US" i="1" dirty="0" smtClean="0">
                <a:solidFill>
                  <a:srgbClr val="30507B"/>
                </a:solidFill>
                <a:latin typeface="Verdana" pitchFamily="34" charset="0"/>
                <a:ea typeface="ＭＳ Ｐゴシック" pitchFamily="34" charset="-128"/>
              </a:rPr>
              <a:t>Important Points!</a:t>
            </a:r>
          </a:p>
        </p:txBody>
      </p:sp>
      <p:sp>
        <p:nvSpPr>
          <p:cNvPr id="67586" name="Content Placeholder 2"/>
          <p:cNvSpPr>
            <a:spLocks noGrp="1"/>
          </p:cNvSpPr>
          <p:nvPr>
            <p:ph idx="1"/>
          </p:nvPr>
        </p:nvSpPr>
        <p:spPr>
          <a:xfrm>
            <a:off x="457200" y="1487488"/>
            <a:ext cx="5170488" cy="4549775"/>
          </a:xfrm>
        </p:spPr>
        <p:txBody>
          <a:bodyPr/>
          <a:lstStyle/>
          <a:p>
            <a:pPr marL="0" indent="0" eaLnBrk="1" hangingPunct="1">
              <a:spcBef>
                <a:spcPts val="600"/>
              </a:spcBef>
              <a:buClr>
                <a:srgbClr val="0A3363"/>
              </a:buClr>
              <a:buFont typeface="Wingdings" pitchFamily="2" charset="2"/>
              <a:buNone/>
            </a:pPr>
            <a:r>
              <a:rPr lang="en-US" sz="2800" dirty="0" smtClean="0">
                <a:solidFill>
                  <a:srgbClr val="30507B"/>
                </a:solidFill>
                <a:latin typeface="Verdana" pitchFamily="34" charset="0"/>
                <a:ea typeface="ＭＳ Ｐゴシック" pitchFamily="34" charset="-128"/>
              </a:rPr>
              <a:t>Post-secondary goals means</a:t>
            </a:r>
            <a:r>
              <a:rPr lang="en-US" sz="2800" b="1" i="1" dirty="0" smtClean="0">
                <a:solidFill>
                  <a:srgbClr val="30507B"/>
                </a:solidFill>
                <a:latin typeface="Verdana" pitchFamily="34" charset="0"/>
                <a:ea typeface="ＭＳ Ｐゴシック" pitchFamily="34" charset="-128"/>
              </a:rPr>
              <a:t> adult life</a:t>
            </a:r>
            <a:r>
              <a:rPr lang="en-US" sz="2800" dirty="0" smtClean="0">
                <a:solidFill>
                  <a:srgbClr val="30507B"/>
                </a:solidFill>
                <a:latin typeface="Verdana" pitchFamily="34" charset="0"/>
                <a:ea typeface="ＭＳ Ｐゴシック" pitchFamily="34" charset="-128"/>
              </a:rPr>
              <a:t> goals</a:t>
            </a:r>
          </a:p>
          <a:p>
            <a:pPr lvl="1" eaLnBrk="1" hangingPunct="1">
              <a:buClr>
                <a:srgbClr val="0A3363"/>
              </a:buClr>
              <a:buSzPct val="130000"/>
              <a:buFont typeface="Arial" pitchFamily="34" charset="0"/>
              <a:buChar char="•"/>
            </a:pPr>
            <a:r>
              <a:rPr lang="en-US" sz="2800" dirty="0" smtClean="0">
                <a:solidFill>
                  <a:srgbClr val="30507B"/>
                </a:solidFill>
                <a:latin typeface="Verdana" pitchFamily="34" charset="0"/>
                <a:ea typeface="ＭＳ Ｐゴシック" pitchFamily="34" charset="-128"/>
              </a:rPr>
              <a:t>These occur </a:t>
            </a:r>
            <a:r>
              <a:rPr lang="en-US" sz="2800" b="1" i="1" dirty="0" smtClean="0">
                <a:solidFill>
                  <a:srgbClr val="30507B"/>
                </a:solidFill>
                <a:latin typeface="Verdana" pitchFamily="34" charset="0"/>
                <a:ea typeface="ＭＳ Ｐゴシック" pitchFamily="34" charset="-128"/>
              </a:rPr>
              <a:t>after</a:t>
            </a:r>
            <a:r>
              <a:rPr lang="en-US" sz="2800" dirty="0" smtClean="0">
                <a:solidFill>
                  <a:srgbClr val="30507B"/>
                </a:solidFill>
                <a:latin typeface="Verdana" pitchFamily="34" charset="0"/>
                <a:ea typeface="ＭＳ Ｐゴシック" pitchFamily="34" charset="-128"/>
              </a:rPr>
              <a:t> graduation or leaving high school</a:t>
            </a:r>
          </a:p>
          <a:p>
            <a:pPr marL="0" indent="0" eaLnBrk="1" hangingPunct="1">
              <a:spcBef>
                <a:spcPts val="600"/>
              </a:spcBef>
              <a:buClr>
                <a:srgbClr val="0A3363"/>
              </a:buClr>
              <a:buSzPct val="130000"/>
              <a:buFont typeface="Wingdings" pitchFamily="2" charset="2"/>
              <a:buNone/>
            </a:pPr>
            <a:r>
              <a:rPr lang="en-US" sz="2800" dirty="0" smtClean="0">
                <a:solidFill>
                  <a:srgbClr val="30507B"/>
                </a:solidFill>
                <a:latin typeface="Verdana" pitchFamily="34" charset="0"/>
                <a:ea typeface="ＭＳ Ｐゴシック" pitchFamily="34" charset="-128"/>
              </a:rPr>
              <a:t>Are </a:t>
            </a:r>
            <a:r>
              <a:rPr lang="en-US" sz="2800" b="1" i="1" dirty="0" smtClean="0">
                <a:solidFill>
                  <a:srgbClr val="30507B"/>
                </a:solidFill>
                <a:latin typeface="Verdana" pitchFamily="34" charset="0"/>
                <a:ea typeface="ＭＳ Ｐゴシック" pitchFamily="34" charset="-128"/>
              </a:rPr>
              <a:t>Measureable</a:t>
            </a:r>
          </a:p>
          <a:p>
            <a:pPr lvl="1" eaLnBrk="1" hangingPunct="1">
              <a:buClr>
                <a:srgbClr val="0A3363"/>
              </a:buClr>
              <a:buSzPct val="130000"/>
              <a:buFont typeface="Arial" pitchFamily="34" charset="0"/>
              <a:buChar char="•"/>
            </a:pPr>
            <a:r>
              <a:rPr lang="en-US" sz="2800" dirty="0" smtClean="0">
                <a:solidFill>
                  <a:srgbClr val="30507B"/>
                </a:solidFill>
                <a:latin typeface="Verdana" pitchFamily="34" charset="0"/>
                <a:ea typeface="ＭＳ Ｐゴシック" pitchFamily="34" charset="-128"/>
              </a:rPr>
              <a:t>Can answer </a:t>
            </a:r>
            <a:r>
              <a:rPr lang="ja-JP" altLang="en-US" sz="2800" dirty="0" smtClean="0">
                <a:solidFill>
                  <a:srgbClr val="30507B"/>
                </a:solidFill>
                <a:latin typeface="Verdana" pitchFamily="34" charset="0"/>
                <a:ea typeface="ＭＳ Ｐゴシック" pitchFamily="34" charset="-128"/>
              </a:rPr>
              <a:t>“</a:t>
            </a:r>
            <a:r>
              <a:rPr lang="en-US" altLang="ja-JP" sz="2800" dirty="0" smtClean="0">
                <a:solidFill>
                  <a:srgbClr val="30507B"/>
                </a:solidFill>
                <a:latin typeface="Verdana" pitchFamily="34" charset="0"/>
                <a:ea typeface="ＭＳ Ｐゴシック" pitchFamily="34" charset="-128"/>
              </a:rPr>
              <a:t>yes</a:t>
            </a:r>
            <a:r>
              <a:rPr lang="ja-JP" altLang="en-US" sz="2800" dirty="0" smtClean="0">
                <a:solidFill>
                  <a:srgbClr val="30507B"/>
                </a:solidFill>
                <a:latin typeface="Verdana" pitchFamily="34" charset="0"/>
                <a:ea typeface="ＭＳ Ｐゴシック" pitchFamily="34" charset="-128"/>
              </a:rPr>
              <a:t>”</a:t>
            </a:r>
            <a:r>
              <a:rPr lang="en-US" altLang="ja-JP" sz="2800" dirty="0" smtClean="0">
                <a:solidFill>
                  <a:srgbClr val="30507B"/>
                </a:solidFill>
                <a:latin typeface="Verdana" pitchFamily="34" charset="0"/>
                <a:ea typeface="ＭＳ Ｐゴシック" pitchFamily="34" charset="-128"/>
              </a:rPr>
              <a:t> or </a:t>
            </a:r>
            <a:r>
              <a:rPr lang="ja-JP" altLang="en-US" sz="2800" dirty="0" smtClean="0">
                <a:solidFill>
                  <a:srgbClr val="30507B"/>
                </a:solidFill>
                <a:latin typeface="Verdana" pitchFamily="34" charset="0"/>
                <a:ea typeface="ＭＳ Ｐゴシック" pitchFamily="34" charset="-128"/>
              </a:rPr>
              <a:t>“</a:t>
            </a:r>
            <a:r>
              <a:rPr lang="en-US" altLang="ja-JP" sz="2800" dirty="0" smtClean="0">
                <a:solidFill>
                  <a:srgbClr val="30507B"/>
                </a:solidFill>
                <a:latin typeface="Verdana" pitchFamily="34" charset="0"/>
                <a:ea typeface="ＭＳ Ｐゴシック" pitchFamily="34" charset="-128"/>
              </a:rPr>
              <a:t>no</a:t>
            </a:r>
            <a:r>
              <a:rPr lang="ja-JP" altLang="en-US" sz="2800" dirty="0" smtClean="0">
                <a:solidFill>
                  <a:srgbClr val="30507B"/>
                </a:solidFill>
                <a:latin typeface="Verdana" pitchFamily="34" charset="0"/>
                <a:ea typeface="ＭＳ Ｐゴシック" pitchFamily="34" charset="-128"/>
              </a:rPr>
              <a:t>”</a:t>
            </a:r>
            <a:r>
              <a:rPr lang="en-US" altLang="ja-JP" sz="2800" dirty="0" smtClean="0">
                <a:solidFill>
                  <a:srgbClr val="30507B"/>
                </a:solidFill>
                <a:latin typeface="Verdana" pitchFamily="34" charset="0"/>
                <a:ea typeface="ＭＳ Ｐゴシック" pitchFamily="34" charset="-128"/>
              </a:rPr>
              <a:t> to the question, </a:t>
            </a:r>
            <a:r>
              <a:rPr lang="ja-JP" altLang="en-US" sz="2800" dirty="0" smtClean="0">
                <a:solidFill>
                  <a:srgbClr val="30507B"/>
                </a:solidFill>
                <a:latin typeface="Verdana" pitchFamily="34" charset="0"/>
                <a:ea typeface="ＭＳ Ｐゴシック" pitchFamily="34" charset="-128"/>
              </a:rPr>
              <a:t>“</a:t>
            </a:r>
            <a:r>
              <a:rPr lang="en-US" altLang="ja-JP" sz="2800" i="1" dirty="0" smtClean="0">
                <a:solidFill>
                  <a:srgbClr val="30507B"/>
                </a:solidFill>
                <a:latin typeface="Verdana" pitchFamily="34" charset="0"/>
                <a:ea typeface="ＭＳ Ｐゴシック" pitchFamily="34" charset="-128"/>
              </a:rPr>
              <a:t>Did that goal take place</a:t>
            </a:r>
            <a:r>
              <a:rPr lang="ja-JP" altLang="en-US" sz="2800" i="1" dirty="0" smtClean="0">
                <a:solidFill>
                  <a:srgbClr val="30507B"/>
                </a:solidFill>
                <a:latin typeface="Verdana" pitchFamily="34" charset="0"/>
                <a:ea typeface="ＭＳ Ｐゴシック" pitchFamily="34" charset="-128"/>
              </a:rPr>
              <a:t>”</a:t>
            </a:r>
            <a:r>
              <a:rPr lang="en-US" altLang="ja-JP" sz="2800" dirty="0" smtClean="0">
                <a:solidFill>
                  <a:srgbClr val="30507B"/>
                </a:solidFill>
                <a:latin typeface="Verdana" pitchFamily="34" charset="0"/>
                <a:ea typeface="ＭＳ Ｐゴシック" pitchFamily="34" charset="-128"/>
              </a:rPr>
              <a:t>? </a:t>
            </a:r>
            <a:endParaRPr lang="en-US" sz="2800" dirty="0" smtClean="0">
              <a:solidFill>
                <a:srgbClr val="30507B"/>
              </a:solidFill>
              <a:latin typeface="Verdana" pitchFamily="34" charset="0"/>
              <a:ea typeface="ＭＳ Ｐゴシック" pitchFamily="34" charset="-128"/>
            </a:endParaRPr>
          </a:p>
        </p:txBody>
      </p:sp>
      <p:pic>
        <p:nvPicPr>
          <p:cNvPr id="65539"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26113" y="2209800"/>
            <a:ext cx="2960687" cy="317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p:cNvSpPr>
            <a:spLocks noGrp="1"/>
          </p:cNvSpPr>
          <p:nvPr>
            <p:ph type="title"/>
          </p:nvPr>
        </p:nvSpPr>
        <p:spPr>
          <a:xfrm>
            <a:off x="457200" y="823913"/>
            <a:ext cx="8229600" cy="1143000"/>
          </a:xfrm>
        </p:spPr>
        <p:txBody>
          <a:bodyPr/>
          <a:lstStyle/>
          <a:p>
            <a:pPr eaLnBrk="1" hangingPunct="1"/>
            <a:r>
              <a:rPr lang="en-US" sz="4000" dirty="0" smtClean="0">
                <a:solidFill>
                  <a:srgbClr val="30507B"/>
                </a:solidFill>
                <a:latin typeface="Verdana" pitchFamily="34" charset="0"/>
                <a:ea typeface="ＭＳ Ｐゴシック" pitchFamily="34" charset="-128"/>
              </a:rPr>
              <a:t>Example of a Proper Post Secondary Goal</a:t>
            </a:r>
          </a:p>
        </p:txBody>
      </p:sp>
      <p:sp>
        <p:nvSpPr>
          <p:cNvPr id="69634" name="Content Placeholder 2"/>
          <p:cNvSpPr>
            <a:spLocks noGrp="1"/>
          </p:cNvSpPr>
          <p:nvPr>
            <p:ph idx="1"/>
          </p:nvPr>
        </p:nvSpPr>
        <p:spPr>
          <a:xfrm>
            <a:off x="739775" y="1954213"/>
            <a:ext cx="7662863" cy="4040187"/>
          </a:xfrm>
        </p:spPr>
        <p:txBody>
          <a:bodyPr/>
          <a:lstStyle/>
          <a:p>
            <a:pPr lvl="1" eaLnBrk="1" hangingPunct="1">
              <a:buFont typeface="Wingdings" charset="0"/>
              <a:buChar char="S"/>
              <a:defRPr/>
            </a:pPr>
            <a:endParaRPr lang="en-US" sz="2600" dirty="0">
              <a:solidFill>
                <a:srgbClr val="30507B"/>
              </a:solidFill>
              <a:latin typeface="Arial"/>
              <a:ea typeface="ＭＳ Ｐゴシック" charset="0"/>
            </a:endParaRPr>
          </a:p>
          <a:p>
            <a:pPr marL="349250" lvl="1" indent="0" algn="ctr" eaLnBrk="1" hangingPunct="1">
              <a:buFont typeface="Wingdings" charset="0"/>
              <a:buNone/>
              <a:defRPr/>
            </a:pPr>
            <a:r>
              <a:rPr lang="en-US" sz="3600" dirty="0">
                <a:solidFill>
                  <a:srgbClr val="30507B"/>
                </a:solidFill>
                <a:latin typeface="Verdana" charset="0"/>
                <a:ea typeface="ＭＳ Ｐゴシック" charset="0"/>
              </a:rPr>
              <a:t>Following </a:t>
            </a:r>
            <a:r>
              <a:rPr lang="en-US" sz="3600" dirty="0" smtClean="0">
                <a:solidFill>
                  <a:srgbClr val="30507B"/>
                </a:solidFill>
                <a:latin typeface="Verdana" charset="0"/>
                <a:ea typeface="ＭＳ Ｐゴシック" charset="0"/>
              </a:rPr>
              <a:t>high school </a:t>
            </a:r>
            <a:r>
              <a:rPr lang="en-US" sz="3600" dirty="0">
                <a:solidFill>
                  <a:srgbClr val="30507B"/>
                </a:solidFill>
                <a:latin typeface="Verdana" charset="0"/>
                <a:ea typeface="ＭＳ Ｐゴシック" charset="0"/>
              </a:rPr>
              <a:t>graduation, John will attend South College fulltime to become a vet tech.</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p:cNvSpPr>
            <a:spLocks noGrp="1"/>
          </p:cNvSpPr>
          <p:nvPr>
            <p:ph type="title"/>
          </p:nvPr>
        </p:nvSpPr>
        <p:spPr/>
        <p:txBody>
          <a:bodyPr/>
          <a:lstStyle/>
          <a:p>
            <a:pPr algn="l" eaLnBrk="1" hangingPunct="1"/>
            <a:r>
              <a:rPr lang="en-US" dirty="0" smtClean="0">
                <a:solidFill>
                  <a:srgbClr val="30507B"/>
                </a:solidFill>
                <a:latin typeface="Verdana" pitchFamily="34" charset="0"/>
                <a:ea typeface="ＭＳ Ｐゴシック" pitchFamily="34" charset="-128"/>
              </a:rPr>
              <a:t>Why it is…</a:t>
            </a:r>
          </a:p>
        </p:txBody>
      </p:sp>
      <p:sp>
        <p:nvSpPr>
          <p:cNvPr id="69634" name="Content Placeholder 2"/>
          <p:cNvSpPr>
            <a:spLocks noGrp="1"/>
          </p:cNvSpPr>
          <p:nvPr>
            <p:ph idx="1"/>
          </p:nvPr>
        </p:nvSpPr>
        <p:spPr>
          <a:xfrm>
            <a:off x="739775" y="1997075"/>
            <a:ext cx="7662863" cy="4040188"/>
          </a:xfrm>
        </p:spPr>
        <p:txBody>
          <a:bodyPr/>
          <a:lstStyle/>
          <a:p>
            <a:pPr lvl="1" eaLnBrk="1" hangingPunct="1"/>
            <a:endParaRPr lang="en-US" sz="2600" dirty="0" smtClean="0">
              <a:solidFill>
                <a:srgbClr val="0A3363"/>
              </a:solidFill>
              <a:latin typeface="Arial" pitchFamily="34" charset="0"/>
              <a:ea typeface="ＭＳ Ｐゴシック" pitchFamily="34" charset="-128"/>
            </a:endParaRPr>
          </a:p>
          <a:p>
            <a:pPr lvl="1" eaLnBrk="1" hangingPunct="1"/>
            <a:r>
              <a:rPr lang="en-US" sz="3600" dirty="0" smtClean="0">
                <a:solidFill>
                  <a:srgbClr val="30507B"/>
                </a:solidFill>
                <a:latin typeface="Verdana" pitchFamily="34" charset="0"/>
                <a:ea typeface="ＭＳ Ｐゴシック" pitchFamily="34" charset="-128"/>
              </a:rPr>
              <a:t>Following High School graduation, John will attend South College fulltime to become a vet tech.</a:t>
            </a:r>
          </a:p>
        </p:txBody>
      </p:sp>
      <p:sp>
        <p:nvSpPr>
          <p:cNvPr id="4" name="Cloud Callout 3"/>
          <p:cNvSpPr/>
          <p:nvPr/>
        </p:nvSpPr>
        <p:spPr>
          <a:xfrm>
            <a:off x="3673613" y="537378"/>
            <a:ext cx="3697794" cy="1900220"/>
          </a:xfrm>
          <a:prstGeom prst="cloudCallout">
            <a:avLst>
              <a:gd name="adj1" fmla="val -61730"/>
              <a:gd name="adj2" fmla="val 50684"/>
            </a:avLst>
          </a:prstGeom>
          <a:ln/>
        </p:spPr>
        <p:style>
          <a:lnRef idx="1">
            <a:schemeClr val="accent1"/>
          </a:lnRef>
          <a:fillRef idx="3">
            <a:schemeClr val="accent1"/>
          </a:fillRef>
          <a:effectRef idx="2">
            <a:schemeClr val="accent1"/>
          </a:effectRef>
          <a:fontRef idx="minor">
            <a:schemeClr val="lt1"/>
          </a:fontRef>
        </p:style>
        <p:txBody>
          <a:bodyPr/>
          <a:lstStyle/>
          <a:p>
            <a:pPr algn="ctr">
              <a:defRPr/>
            </a:pPr>
            <a:r>
              <a:rPr lang="en-US" dirty="0">
                <a:solidFill>
                  <a:srgbClr val="000000"/>
                </a:solidFill>
                <a:latin typeface="Verdana"/>
                <a:cs typeface="Verdana"/>
              </a:rPr>
              <a:t>“Following high school”…Yes, it occurs AFTER graduation …so it is an adult goal</a:t>
            </a:r>
          </a:p>
        </p:txBody>
      </p:sp>
      <p:sp>
        <p:nvSpPr>
          <p:cNvPr id="6" name="Cloud Callout 5"/>
          <p:cNvSpPr/>
          <p:nvPr/>
        </p:nvSpPr>
        <p:spPr>
          <a:xfrm>
            <a:off x="5768078" y="4463202"/>
            <a:ext cx="3206658" cy="2204297"/>
          </a:xfrm>
          <a:prstGeom prst="cloudCallout">
            <a:avLst>
              <a:gd name="adj1" fmla="val 4752"/>
              <a:gd name="adj2" fmla="val -88501"/>
            </a:avLst>
          </a:prstGeom>
          <a:ln/>
        </p:spPr>
        <p:style>
          <a:lnRef idx="1">
            <a:schemeClr val="accent1"/>
          </a:lnRef>
          <a:fillRef idx="3">
            <a:schemeClr val="accent1"/>
          </a:fillRef>
          <a:effectRef idx="2">
            <a:schemeClr val="accent1"/>
          </a:effectRef>
          <a:fontRef idx="minor">
            <a:schemeClr val="lt1"/>
          </a:fontRef>
        </p:style>
        <p:txBody>
          <a:bodyPr/>
          <a:lstStyle/>
          <a:p>
            <a:pPr algn="ctr">
              <a:defRPr/>
            </a:pPr>
            <a:r>
              <a:rPr lang="en-US" dirty="0">
                <a:solidFill>
                  <a:schemeClr val="tx1"/>
                </a:solidFill>
                <a:latin typeface="Verdana"/>
                <a:cs typeface="Verdana"/>
              </a:rPr>
              <a:t>“Will attend”…Yes, that can be answered with a “yes or no”…so it is measurable</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1"/>
          <p:cNvSpPr>
            <a:spLocks noGrp="1"/>
          </p:cNvSpPr>
          <p:nvPr>
            <p:ph type="title"/>
          </p:nvPr>
        </p:nvSpPr>
        <p:spPr/>
        <p:txBody>
          <a:bodyPr/>
          <a:lstStyle/>
          <a:p>
            <a:pPr eaLnBrk="1" hangingPunct="1"/>
            <a:r>
              <a:rPr lang="en-US" sz="4000" dirty="0" smtClean="0">
                <a:solidFill>
                  <a:srgbClr val="FF0000"/>
                </a:solidFill>
                <a:latin typeface="Verdana" pitchFamily="34" charset="0"/>
                <a:ea typeface="ＭＳ Ｐゴシック" pitchFamily="34" charset="-128"/>
              </a:rPr>
              <a:t>NON</a:t>
            </a:r>
            <a:r>
              <a:rPr lang="en-US" sz="4000" dirty="0" smtClean="0">
                <a:solidFill>
                  <a:srgbClr val="30507B"/>
                </a:solidFill>
                <a:latin typeface="Verdana" pitchFamily="34" charset="0"/>
                <a:ea typeface="ＭＳ Ｐゴシック" pitchFamily="34" charset="-128"/>
              </a:rPr>
              <a:t>-Example of Post Secondary Goal</a:t>
            </a:r>
          </a:p>
        </p:txBody>
      </p:sp>
      <p:sp>
        <p:nvSpPr>
          <p:cNvPr id="71682" name="Content Placeholder 2"/>
          <p:cNvSpPr>
            <a:spLocks noGrp="1"/>
          </p:cNvSpPr>
          <p:nvPr>
            <p:ph idx="1"/>
          </p:nvPr>
        </p:nvSpPr>
        <p:spPr>
          <a:xfrm>
            <a:off x="739775" y="1487488"/>
            <a:ext cx="7662863" cy="4549775"/>
          </a:xfrm>
        </p:spPr>
        <p:txBody>
          <a:bodyPr/>
          <a:lstStyle/>
          <a:p>
            <a:pPr marL="349250" lvl="1" indent="0" eaLnBrk="1" hangingPunct="1">
              <a:buFont typeface="Wingdings" pitchFamily="2" charset="2"/>
              <a:buNone/>
            </a:pPr>
            <a:endParaRPr lang="en-US" sz="4000" dirty="0" smtClean="0">
              <a:solidFill>
                <a:srgbClr val="30507B"/>
              </a:solidFill>
              <a:latin typeface="Verdana" pitchFamily="34" charset="0"/>
              <a:ea typeface="ＭＳ Ｐゴシック" pitchFamily="34" charset="-128"/>
            </a:endParaRPr>
          </a:p>
          <a:p>
            <a:pPr marL="349250" lvl="1" indent="0" algn="ctr" eaLnBrk="1" hangingPunct="1">
              <a:buFont typeface="Wingdings" pitchFamily="2" charset="2"/>
              <a:buNone/>
            </a:pPr>
            <a:r>
              <a:rPr lang="en-US" sz="4000" dirty="0" smtClean="0">
                <a:solidFill>
                  <a:srgbClr val="30507B"/>
                </a:solidFill>
                <a:latin typeface="Verdana" pitchFamily="34" charset="0"/>
                <a:ea typeface="ＭＳ Ｐゴシック" pitchFamily="34" charset="-128"/>
              </a:rPr>
              <a:t>During the last year of high </a:t>
            </a:r>
            <a:r>
              <a:rPr lang="en-US" sz="4000" dirty="0">
                <a:solidFill>
                  <a:srgbClr val="30507B"/>
                </a:solidFill>
                <a:latin typeface="Verdana" pitchFamily="34" charset="0"/>
                <a:ea typeface="ＭＳ Ｐゴシック" pitchFamily="34" charset="-128"/>
              </a:rPr>
              <a:t>s</a:t>
            </a:r>
            <a:r>
              <a:rPr lang="en-US" sz="4000" dirty="0" smtClean="0">
                <a:solidFill>
                  <a:srgbClr val="30507B"/>
                </a:solidFill>
                <a:latin typeface="Verdana" pitchFamily="34" charset="0"/>
                <a:ea typeface="ＭＳ Ｐゴシック" pitchFamily="34" charset="-128"/>
              </a:rPr>
              <a:t>chool, John hopes to audit classes at South College to be ready to attend the vet tech program. </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p:cNvSpPr>
            <a:spLocks noGrp="1"/>
          </p:cNvSpPr>
          <p:nvPr>
            <p:ph type="title"/>
          </p:nvPr>
        </p:nvSpPr>
        <p:spPr/>
        <p:txBody>
          <a:bodyPr/>
          <a:lstStyle/>
          <a:p>
            <a:pPr algn="l" eaLnBrk="1" hangingPunct="1"/>
            <a:r>
              <a:rPr lang="en-US" dirty="0" smtClean="0">
                <a:solidFill>
                  <a:srgbClr val="30507B"/>
                </a:solidFill>
                <a:latin typeface="Verdana" pitchFamily="34" charset="0"/>
                <a:ea typeface="ＭＳ Ｐゴシック" pitchFamily="34" charset="-128"/>
              </a:rPr>
              <a:t>Why it is a </a:t>
            </a:r>
            <a:br>
              <a:rPr lang="en-US" dirty="0" smtClean="0">
                <a:solidFill>
                  <a:srgbClr val="30507B"/>
                </a:solidFill>
                <a:latin typeface="Verdana" pitchFamily="34" charset="0"/>
                <a:ea typeface="ＭＳ Ｐゴシック" pitchFamily="34" charset="-128"/>
              </a:rPr>
            </a:br>
            <a:r>
              <a:rPr lang="en-US" dirty="0" smtClean="0">
                <a:solidFill>
                  <a:srgbClr val="FF0000"/>
                </a:solidFill>
                <a:latin typeface="Verdana" pitchFamily="34" charset="0"/>
                <a:ea typeface="ＭＳ Ｐゴシック" pitchFamily="34" charset="-128"/>
              </a:rPr>
              <a:t>NON-</a:t>
            </a:r>
            <a:r>
              <a:rPr lang="en-US" dirty="0" smtClean="0">
                <a:solidFill>
                  <a:srgbClr val="30507B"/>
                </a:solidFill>
                <a:latin typeface="Verdana" pitchFamily="34" charset="0"/>
                <a:ea typeface="ＭＳ Ｐゴシック" pitchFamily="34" charset="-128"/>
              </a:rPr>
              <a:t>Example…</a:t>
            </a:r>
          </a:p>
        </p:txBody>
      </p:sp>
      <p:sp>
        <p:nvSpPr>
          <p:cNvPr id="75778" name="Content Placeholder 2"/>
          <p:cNvSpPr>
            <a:spLocks noGrp="1"/>
          </p:cNvSpPr>
          <p:nvPr>
            <p:ph idx="1"/>
          </p:nvPr>
        </p:nvSpPr>
        <p:spPr>
          <a:xfrm>
            <a:off x="739775" y="1487488"/>
            <a:ext cx="7662863" cy="4549775"/>
          </a:xfrm>
        </p:spPr>
        <p:txBody>
          <a:bodyPr/>
          <a:lstStyle/>
          <a:p>
            <a:pPr lvl="1" eaLnBrk="1" hangingPunct="1">
              <a:buFont typeface="Wingdings" charset="0"/>
              <a:buChar char="S"/>
              <a:defRPr/>
            </a:pPr>
            <a:endParaRPr lang="en-US" sz="2800" dirty="0">
              <a:latin typeface="Arial"/>
              <a:ea typeface="ＭＳ Ｐゴシック" charset="0"/>
            </a:endParaRPr>
          </a:p>
          <a:p>
            <a:pPr marL="349250" lvl="1" indent="0" eaLnBrk="1" hangingPunct="1">
              <a:buFont typeface="Wingdings" charset="0"/>
              <a:buNone/>
              <a:defRPr/>
            </a:pPr>
            <a:r>
              <a:rPr lang="en-US" sz="3200" dirty="0">
                <a:solidFill>
                  <a:srgbClr val="30507B"/>
                </a:solidFill>
                <a:latin typeface="Verdana" charset="0"/>
                <a:ea typeface="ＭＳ Ｐゴシック" charset="0"/>
              </a:rPr>
              <a:t>During </a:t>
            </a:r>
            <a:r>
              <a:rPr lang="en-US" sz="3200" dirty="0" smtClean="0">
                <a:solidFill>
                  <a:srgbClr val="30507B"/>
                </a:solidFill>
                <a:latin typeface="Verdana" charset="0"/>
                <a:ea typeface="ＭＳ Ｐゴシック" charset="0"/>
              </a:rPr>
              <a:t>the last </a:t>
            </a:r>
            <a:r>
              <a:rPr lang="en-US" sz="3200" dirty="0">
                <a:solidFill>
                  <a:srgbClr val="30507B"/>
                </a:solidFill>
                <a:latin typeface="Verdana" charset="0"/>
                <a:ea typeface="ＭＳ Ｐゴシック" charset="0"/>
              </a:rPr>
              <a:t>year of High School, John hopes to audit classes </a:t>
            </a:r>
            <a:r>
              <a:rPr lang="en-US" sz="3200" dirty="0" smtClean="0">
                <a:solidFill>
                  <a:srgbClr val="30507B"/>
                </a:solidFill>
                <a:latin typeface="Verdana" charset="0"/>
                <a:ea typeface="ＭＳ Ｐゴシック" charset="0"/>
              </a:rPr>
              <a:t>at </a:t>
            </a:r>
            <a:r>
              <a:rPr lang="en-US" sz="3200" dirty="0">
                <a:solidFill>
                  <a:srgbClr val="30507B"/>
                </a:solidFill>
                <a:latin typeface="Verdana" charset="0"/>
                <a:ea typeface="ＭＳ Ｐゴシック" charset="0"/>
              </a:rPr>
              <a:t>South College to be ready to attend the vet tech program</a:t>
            </a:r>
            <a:r>
              <a:rPr lang="en-US" sz="3200" dirty="0">
                <a:solidFill>
                  <a:srgbClr val="000090"/>
                </a:solidFill>
                <a:latin typeface="Verdana" charset="0"/>
                <a:ea typeface="ＭＳ Ｐゴシック" charset="0"/>
              </a:rPr>
              <a:t>.</a:t>
            </a:r>
            <a:r>
              <a:rPr lang="en-US" sz="3600" dirty="0">
                <a:solidFill>
                  <a:srgbClr val="000090"/>
                </a:solidFill>
                <a:latin typeface="Verdana" charset="0"/>
                <a:ea typeface="ＭＳ Ｐゴシック" charset="0"/>
              </a:rPr>
              <a:t> </a:t>
            </a:r>
          </a:p>
        </p:txBody>
      </p:sp>
      <p:sp>
        <p:nvSpPr>
          <p:cNvPr id="4" name="Cloud Callout 3"/>
          <p:cNvSpPr/>
          <p:nvPr/>
        </p:nvSpPr>
        <p:spPr>
          <a:xfrm>
            <a:off x="4768928" y="0"/>
            <a:ext cx="4162386" cy="1930400"/>
          </a:xfrm>
          <a:prstGeom prst="cloudCallout">
            <a:avLst>
              <a:gd name="adj1" fmla="val -50841"/>
              <a:gd name="adj2" fmla="val 60040"/>
            </a:avLst>
          </a:prstGeom>
          <a:ln/>
        </p:spPr>
        <p:style>
          <a:lnRef idx="1">
            <a:schemeClr val="accent1"/>
          </a:lnRef>
          <a:fillRef idx="3">
            <a:schemeClr val="accent1"/>
          </a:fillRef>
          <a:effectRef idx="2">
            <a:schemeClr val="accent1"/>
          </a:effectRef>
          <a:fontRef idx="minor">
            <a:schemeClr val="lt1"/>
          </a:fontRef>
        </p:style>
        <p:txBody>
          <a:bodyPr/>
          <a:lstStyle/>
          <a:p>
            <a:pPr algn="ctr">
              <a:defRPr/>
            </a:pPr>
            <a:r>
              <a:rPr lang="en-US" dirty="0">
                <a:solidFill>
                  <a:srgbClr val="0A3363"/>
                </a:solidFill>
                <a:latin typeface="Verdana"/>
                <a:cs typeface="Verdana"/>
              </a:rPr>
              <a:t>Occurs during high school…. </a:t>
            </a:r>
            <a:r>
              <a:rPr lang="en-US" b="1" dirty="0">
                <a:solidFill>
                  <a:srgbClr val="0A3363"/>
                </a:solidFill>
                <a:latin typeface="Verdana"/>
                <a:cs typeface="Verdana"/>
              </a:rPr>
              <a:t>NOT</a:t>
            </a:r>
            <a:r>
              <a:rPr lang="en-US" dirty="0">
                <a:solidFill>
                  <a:srgbClr val="0A3363"/>
                </a:solidFill>
                <a:latin typeface="Verdana"/>
                <a:cs typeface="Verdana"/>
              </a:rPr>
              <a:t> after graduation</a:t>
            </a:r>
            <a:r>
              <a:rPr lang="en-US" dirty="0" smtClean="0">
                <a:solidFill>
                  <a:srgbClr val="0A3363"/>
                </a:solidFill>
                <a:latin typeface="Verdana"/>
                <a:cs typeface="Verdana"/>
              </a:rPr>
              <a:t>…… </a:t>
            </a:r>
            <a:endParaRPr lang="en-US" dirty="0">
              <a:solidFill>
                <a:srgbClr val="0A3363"/>
              </a:solidFill>
              <a:latin typeface="Verdana"/>
              <a:cs typeface="Verdana"/>
            </a:endParaRPr>
          </a:p>
          <a:p>
            <a:pPr algn="ctr">
              <a:defRPr/>
            </a:pPr>
            <a:r>
              <a:rPr lang="en-US" dirty="0">
                <a:solidFill>
                  <a:srgbClr val="0A3363"/>
                </a:solidFill>
                <a:latin typeface="Verdana"/>
                <a:cs typeface="Verdana"/>
              </a:rPr>
              <a:t>NOT a </a:t>
            </a:r>
            <a:r>
              <a:rPr lang="en-US" dirty="0" smtClean="0">
                <a:solidFill>
                  <a:srgbClr val="0A3363"/>
                </a:solidFill>
                <a:latin typeface="Verdana"/>
                <a:cs typeface="Verdana"/>
              </a:rPr>
              <a:t>post </a:t>
            </a:r>
            <a:r>
              <a:rPr lang="en-US" dirty="0">
                <a:solidFill>
                  <a:srgbClr val="0A3363"/>
                </a:solidFill>
                <a:latin typeface="Verdana"/>
                <a:cs typeface="Verdana"/>
              </a:rPr>
              <a:t>school goal</a:t>
            </a:r>
          </a:p>
        </p:txBody>
      </p:sp>
      <p:sp>
        <p:nvSpPr>
          <p:cNvPr id="6" name="Cloud Callout 5"/>
          <p:cNvSpPr/>
          <p:nvPr/>
        </p:nvSpPr>
        <p:spPr>
          <a:xfrm>
            <a:off x="292100" y="4546600"/>
            <a:ext cx="3982396" cy="2142422"/>
          </a:xfrm>
          <a:prstGeom prst="cloudCallout">
            <a:avLst>
              <a:gd name="adj1" fmla="val 45730"/>
              <a:gd name="adj2" fmla="val -74107"/>
            </a:avLst>
          </a:prstGeom>
          <a:ln/>
        </p:spPr>
        <p:style>
          <a:lnRef idx="1">
            <a:schemeClr val="accent1"/>
          </a:lnRef>
          <a:fillRef idx="3">
            <a:schemeClr val="accent1"/>
          </a:fillRef>
          <a:effectRef idx="2">
            <a:schemeClr val="accent1"/>
          </a:effectRef>
          <a:fontRef idx="minor">
            <a:schemeClr val="lt1"/>
          </a:fontRef>
        </p:style>
        <p:txBody>
          <a:bodyPr/>
          <a:lstStyle/>
          <a:p>
            <a:pPr algn="ctr">
              <a:defRPr/>
            </a:pPr>
            <a:r>
              <a:rPr lang="en-US" dirty="0">
                <a:solidFill>
                  <a:srgbClr val="0A3363"/>
                </a:solidFill>
                <a:latin typeface="Verdana"/>
                <a:cs typeface="Verdana"/>
              </a:rPr>
              <a:t>“Hopes”. </a:t>
            </a:r>
          </a:p>
          <a:p>
            <a:pPr algn="ctr">
              <a:defRPr/>
            </a:pPr>
            <a:r>
              <a:rPr lang="en-US" dirty="0">
                <a:solidFill>
                  <a:srgbClr val="0A3363"/>
                </a:solidFill>
                <a:latin typeface="Verdana"/>
                <a:cs typeface="Verdana"/>
              </a:rPr>
              <a:t>Can </a:t>
            </a:r>
            <a:r>
              <a:rPr lang="en-US" b="1" dirty="0">
                <a:solidFill>
                  <a:srgbClr val="0A3363"/>
                </a:solidFill>
                <a:latin typeface="Verdana"/>
                <a:cs typeface="Verdana"/>
              </a:rPr>
              <a:t>NOT</a:t>
            </a:r>
            <a:r>
              <a:rPr lang="en-US" dirty="0">
                <a:solidFill>
                  <a:srgbClr val="0A3363"/>
                </a:solidFill>
                <a:latin typeface="Verdana"/>
                <a:cs typeface="Verdana"/>
              </a:rPr>
              <a:t> accurately measure “hope” with a “ yes or no” …it is </a:t>
            </a:r>
            <a:r>
              <a:rPr lang="en-US" b="1" dirty="0">
                <a:solidFill>
                  <a:srgbClr val="0A3363"/>
                </a:solidFill>
                <a:latin typeface="Verdana"/>
                <a:cs typeface="Verdana"/>
              </a:rPr>
              <a:t>NOT</a:t>
            </a:r>
            <a:r>
              <a:rPr lang="en-US" dirty="0">
                <a:solidFill>
                  <a:srgbClr val="0A3363"/>
                </a:solidFill>
                <a:latin typeface="Verdana"/>
                <a:cs typeface="Verdana"/>
              </a:rPr>
              <a:t> measurable..</a:t>
            </a:r>
            <a:r>
              <a:rPr lang="en-US" dirty="0">
                <a:solidFill>
                  <a:srgbClr val="000000"/>
                </a:solidFill>
                <a:latin typeface="Verdana"/>
                <a:cs typeface="Verdana"/>
              </a:rPr>
              <a:t>.</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p:cNvSpPr>
            <a:spLocks noGrp="1"/>
          </p:cNvSpPr>
          <p:nvPr>
            <p:ph type="title"/>
          </p:nvPr>
        </p:nvSpPr>
        <p:spPr>
          <a:xfrm>
            <a:off x="457200" y="344488"/>
            <a:ext cx="8229600" cy="528637"/>
          </a:xfrm>
        </p:spPr>
        <p:txBody>
          <a:bodyPr/>
          <a:lstStyle/>
          <a:p>
            <a:pPr eaLnBrk="1" hangingPunct="1"/>
            <a:r>
              <a:rPr lang="en-US" dirty="0" smtClean="0">
                <a:solidFill>
                  <a:srgbClr val="30507B"/>
                </a:solidFill>
                <a:latin typeface="Verdana" pitchFamily="34" charset="0"/>
                <a:ea typeface="ＭＳ Ｐゴシック" pitchFamily="34" charset="-128"/>
              </a:rPr>
              <a:t>Other </a:t>
            </a:r>
            <a:r>
              <a:rPr lang="en-US" dirty="0" smtClean="0">
                <a:solidFill>
                  <a:srgbClr val="FF0000"/>
                </a:solidFill>
                <a:latin typeface="Verdana" pitchFamily="34" charset="0"/>
                <a:ea typeface="ＭＳ Ｐゴシック" pitchFamily="34" charset="-128"/>
              </a:rPr>
              <a:t>NON-</a:t>
            </a:r>
            <a:r>
              <a:rPr lang="en-US" dirty="0" smtClean="0">
                <a:solidFill>
                  <a:srgbClr val="30507B"/>
                </a:solidFill>
                <a:latin typeface="Verdana" pitchFamily="34" charset="0"/>
                <a:ea typeface="ＭＳ Ｐゴシック" pitchFamily="34" charset="-128"/>
              </a:rPr>
              <a:t>Examples</a:t>
            </a:r>
          </a:p>
        </p:txBody>
      </p:sp>
      <p:sp>
        <p:nvSpPr>
          <p:cNvPr id="77826" name="Content Placeholder 2"/>
          <p:cNvSpPr>
            <a:spLocks noGrp="1"/>
          </p:cNvSpPr>
          <p:nvPr>
            <p:ph idx="1"/>
          </p:nvPr>
        </p:nvSpPr>
        <p:spPr>
          <a:xfrm>
            <a:off x="565150" y="1085850"/>
            <a:ext cx="8383588" cy="1289050"/>
          </a:xfrm>
        </p:spPr>
        <p:txBody>
          <a:bodyPr/>
          <a:lstStyle/>
          <a:p>
            <a:pPr marL="0" indent="0" eaLnBrk="1" hangingPunct="1">
              <a:buFont typeface="Wingdings" charset="0"/>
              <a:buNone/>
              <a:defRPr/>
            </a:pPr>
            <a:r>
              <a:rPr lang="en-US" sz="2800" b="1" dirty="0">
                <a:solidFill>
                  <a:srgbClr val="30507B"/>
                </a:solidFill>
                <a:latin typeface="Verdana" charset="0"/>
                <a:ea typeface="ＭＳ Ｐゴシック" charset="0"/>
              </a:rPr>
              <a:t>Education</a:t>
            </a:r>
          </a:p>
          <a:p>
            <a:pPr marL="349250" lvl="1" indent="0" eaLnBrk="1" hangingPunct="1">
              <a:buClr>
                <a:schemeClr val="bg2">
                  <a:lumMod val="25000"/>
                </a:schemeClr>
              </a:buClr>
              <a:buFont typeface="Wingdings" charset="0"/>
              <a:buNone/>
              <a:defRPr/>
            </a:pPr>
            <a:r>
              <a:rPr lang="en-US" sz="2200" dirty="0">
                <a:solidFill>
                  <a:srgbClr val="30507B"/>
                </a:solidFill>
                <a:latin typeface="Verdana" charset="0"/>
                <a:ea typeface="ＭＳ Ｐゴシック" charset="0"/>
              </a:rPr>
              <a:t>JT wants to work and hopes to receive on the job training to develop necessary skills to work in a factory. </a:t>
            </a:r>
          </a:p>
          <a:p>
            <a:pPr lvl="1" eaLnBrk="1" hangingPunct="1">
              <a:buClr>
                <a:schemeClr val="bg2">
                  <a:lumMod val="25000"/>
                </a:schemeClr>
              </a:buClr>
              <a:buFont typeface="Arial"/>
              <a:buChar char="•"/>
              <a:defRPr/>
            </a:pPr>
            <a:endParaRPr lang="en-US" sz="2200" dirty="0">
              <a:solidFill>
                <a:srgbClr val="30507B"/>
              </a:solidFill>
              <a:latin typeface="Verdana" charset="0"/>
              <a:ea typeface="ＭＳ Ｐゴシック" charset="0"/>
            </a:endParaRPr>
          </a:p>
          <a:p>
            <a:pPr lvl="2" eaLnBrk="1" hangingPunct="1">
              <a:buClr>
                <a:schemeClr val="bg2">
                  <a:lumMod val="25000"/>
                </a:schemeClr>
              </a:buClr>
              <a:buFont typeface="Arial"/>
              <a:buChar char="•"/>
              <a:defRPr/>
            </a:pPr>
            <a:endParaRPr lang="en-US" sz="2200" dirty="0">
              <a:solidFill>
                <a:srgbClr val="0A3363"/>
              </a:solidFill>
              <a:latin typeface="Verdana" charset="0"/>
              <a:ea typeface="ＭＳ Ｐゴシック" charset="0"/>
            </a:endParaRPr>
          </a:p>
        </p:txBody>
      </p:sp>
      <p:sp>
        <p:nvSpPr>
          <p:cNvPr id="4" name="Content Placeholder 2"/>
          <p:cNvSpPr txBox="1">
            <a:spLocks/>
          </p:cNvSpPr>
          <p:nvPr/>
        </p:nvSpPr>
        <p:spPr bwMode="auto">
          <a:xfrm>
            <a:off x="457200" y="3232150"/>
            <a:ext cx="8383588" cy="224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pitchFamily="34" charset="0"/>
                <a:ea typeface="ＭＳ Ｐゴシック" pitchFamily="34" charset="-128"/>
              </a:defRPr>
            </a:lvl1pPr>
            <a:lvl2pPr marL="685800" indent="-336550" eaLnBrk="0" hangingPunct="0">
              <a:defRPr sz="2400">
                <a:solidFill>
                  <a:schemeClr val="tx1"/>
                </a:solidFill>
                <a:latin typeface="Arial" pitchFamily="34" charset="0"/>
                <a:ea typeface="ＭＳ Ｐゴシック" pitchFamily="34" charset="-128"/>
              </a:defRPr>
            </a:lvl2pPr>
            <a:lvl3pPr marL="1028700" indent="-3429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lvl="1" defTabSz="914400" eaLnBrk="1" hangingPunct="1">
              <a:spcBef>
                <a:spcPts val="600"/>
              </a:spcBef>
              <a:buClr>
                <a:srgbClr val="C1F944"/>
              </a:buClr>
              <a:buSzPct val="90000"/>
              <a:buFont typeface="Wingdings" pitchFamily="2" charset="2"/>
              <a:buChar char="S"/>
            </a:pPr>
            <a:endParaRPr lang="en-US" sz="800" dirty="0">
              <a:solidFill>
                <a:srgbClr val="30507B"/>
              </a:solidFill>
              <a:cs typeface="Arial" pitchFamily="34" charset="0"/>
            </a:endParaRPr>
          </a:p>
          <a:p>
            <a:pPr lvl="1" defTabSz="914400" eaLnBrk="1" hangingPunct="1">
              <a:spcBef>
                <a:spcPts val="600"/>
              </a:spcBef>
              <a:buClr>
                <a:srgbClr val="C1F944"/>
              </a:buClr>
              <a:buSzPct val="130000"/>
            </a:pPr>
            <a:r>
              <a:rPr lang="en-US" sz="2200" dirty="0">
                <a:solidFill>
                  <a:srgbClr val="30507B"/>
                </a:solidFill>
                <a:latin typeface="Verdana" pitchFamily="34" charset="0"/>
              </a:rPr>
              <a:t>Juanita</a:t>
            </a:r>
            <a:r>
              <a:rPr lang="ja-JP" altLang="en-US" sz="2200" dirty="0">
                <a:solidFill>
                  <a:srgbClr val="30507B"/>
                </a:solidFill>
                <a:latin typeface="Verdana" pitchFamily="34" charset="0"/>
              </a:rPr>
              <a:t>’</a:t>
            </a:r>
            <a:r>
              <a:rPr lang="en-US" altLang="ja-JP" sz="2200" dirty="0">
                <a:solidFill>
                  <a:srgbClr val="30507B"/>
                </a:solidFill>
                <a:latin typeface="Verdana" pitchFamily="34" charset="0"/>
              </a:rPr>
              <a:t>s parents believe she is interested in attending adult education classes to continue to develop independent living skills.</a:t>
            </a:r>
            <a:r>
              <a:rPr lang="en-US" altLang="ja-JP" dirty="0">
                <a:solidFill>
                  <a:srgbClr val="30507B"/>
                </a:solidFill>
                <a:cs typeface="Arial" pitchFamily="34" charset="0"/>
              </a:rPr>
              <a:t> </a:t>
            </a:r>
          </a:p>
          <a:p>
            <a:pPr lvl="2" defTabSz="914400" eaLnBrk="1" hangingPunct="1">
              <a:spcBef>
                <a:spcPts val="600"/>
              </a:spcBef>
              <a:buClr>
                <a:srgbClr val="0A3363"/>
              </a:buClr>
              <a:buSzPct val="130000"/>
              <a:buFont typeface="Arial" pitchFamily="34" charset="0"/>
              <a:buChar char="•"/>
            </a:pPr>
            <a:r>
              <a:rPr lang="en-US" sz="2200" i="1" dirty="0">
                <a:solidFill>
                  <a:srgbClr val="30507B"/>
                </a:solidFill>
                <a:latin typeface="Verdana" pitchFamily="34" charset="0"/>
              </a:rPr>
              <a:t>Does NOT tell us it is </a:t>
            </a:r>
            <a:r>
              <a:rPr lang="en-US" sz="2200" b="1" i="1" dirty="0">
                <a:solidFill>
                  <a:srgbClr val="30507B"/>
                </a:solidFill>
                <a:latin typeface="Verdana" pitchFamily="34" charset="0"/>
              </a:rPr>
              <a:t>after</a:t>
            </a:r>
            <a:r>
              <a:rPr lang="en-US" sz="2200" i="1" dirty="0">
                <a:solidFill>
                  <a:srgbClr val="30507B"/>
                </a:solidFill>
                <a:latin typeface="Verdana" pitchFamily="34" charset="0"/>
              </a:rPr>
              <a:t> high school</a:t>
            </a:r>
          </a:p>
          <a:p>
            <a:pPr lvl="2" defTabSz="914400" eaLnBrk="1" hangingPunct="1">
              <a:spcBef>
                <a:spcPts val="600"/>
              </a:spcBef>
              <a:buClr>
                <a:srgbClr val="0A3363"/>
              </a:buClr>
              <a:buSzPct val="130000"/>
              <a:buFont typeface="Arial" pitchFamily="34" charset="0"/>
              <a:buChar char="•"/>
            </a:pPr>
            <a:r>
              <a:rPr lang="ja-JP" altLang="en-US" sz="2200" i="1" dirty="0">
                <a:solidFill>
                  <a:srgbClr val="30507B"/>
                </a:solidFill>
                <a:latin typeface="Verdana" pitchFamily="34" charset="0"/>
              </a:rPr>
              <a:t>“</a:t>
            </a:r>
            <a:r>
              <a:rPr lang="en-US" altLang="ja-JP" sz="2200" i="1" dirty="0">
                <a:solidFill>
                  <a:srgbClr val="30507B"/>
                </a:solidFill>
                <a:latin typeface="Verdana" pitchFamily="34" charset="0"/>
              </a:rPr>
              <a:t>Believe</a:t>
            </a:r>
            <a:r>
              <a:rPr lang="ja-JP" altLang="en-US" sz="2200" i="1" dirty="0">
                <a:solidFill>
                  <a:srgbClr val="30507B"/>
                </a:solidFill>
                <a:latin typeface="Verdana" pitchFamily="34" charset="0"/>
              </a:rPr>
              <a:t>”</a:t>
            </a:r>
            <a:r>
              <a:rPr lang="en-US" altLang="ja-JP" sz="2200" i="1" dirty="0">
                <a:solidFill>
                  <a:srgbClr val="30507B"/>
                </a:solidFill>
                <a:latin typeface="Verdana" pitchFamily="34" charset="0"/>
              </a:rPr>
              <a:t> is </a:t>
            </a:r>
            <a:r>
              <a:rPr lang="en-US" altLang="ja-JP" sz="2200" b="1" i="1" dirty="0">
                <a:solidFill>
                  <a:srgbClr val="30507B"/>
                </a:solidFill>
                <a:latin typeface="Verdana" pitchFamily="34" charset="0"/>
              </a:rPr>
              <a:t>not</a:t>
            </a:r>
            <a:r>
              <a:rPr lang="en-US" altLang="ja-JP" sz="2200" i="1" dirty="0">
                <a:solidFill>
                  <a:srgbClr val="30507B"/>
                </a:solidFill>
                <a:latin typeface="Verdana" pitchFamily="34" charset="0"/>
              </a:rPr>
              <a:t> measureable</a:t>
            </a:r>
          </a:p>
          <a:p>
            <a:pPr lvl="2" defTabSz="914400" eaLnBrk="1" hangingPunct="1">
              <a:spcBef>
                <a:spcPts val="600"/>
              </a:spcBef>
              <a:buClr>
                <a:srgbClr val="0A3363"/>
              </a:buClr>
              <a:buSzPct val="130000"/>
              <a:buFont typeface="Arial" pitchFamily="34" charset="0"/>
              <a:buChar char="•"/>
            </a:pPr>
            <a:r>
              <a:rPr lang="en-US" sz="2200" i="1" dirty="0">
                <a:solidFill>
                  <a:srgbClr val="30507B"/>
                </a:solidFill>
                <a:latin typeface="Verdana" pitchFamily="34" charset="0"/>
              </a:rPr>
              <a:t>Needs to state what Juanita will do, not what her parents want her to do </a:t>
            </a:r>
          </a:p>
          <a:p>
            <a:pPr lvl="2" defTabSz="914400" eaLnBrk="1" hangingPunct="1">
              <a:spcBef>
                <a:spcPts val="600"/>
              </a:spcBef>
              <a:buClr>
                <a:schemeClr val="accent1"/>
              </a:buClr>
              <a:buSzPct val="90000"/>
              <a:buFont typeface="Wingdings" pitchFamily="2" charset="2"/>
              <a:buChar char="S"/>
            </a:pPr>
            <a:endParaRPr lang="en-US" sz="2200" dirty="0">
              <a:solidFill>
                <a:srgbClr val="000000"/>
              </a:solidFill>
              <a:cs typeface="Arial" pitchFamily="34" charset="0"/>
            </a:endParaRPr>
          </a:p>
        </p:txBody>
      </p:sp>
      <p:sp>
        <p:nvSpPr>
          <p:cNvPr id="5" name="Content Placeholder 2"/>
          <p:cNvSpPr txBox="1">
            <a:spLocks/>
          </p:cNvSpPr>
          <p:nvPr/>
        </p:nvSpPr>
        <p:spPr bwMode="auto">
          <a:xfrm>
            <a:off x="457200" y="2511425"/>
            <a:ext cx="8383588"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pitchFamily="34" charset="0"/>
                <a:ea typeface="ＭＳ Ｐゴシック" pitchFamily="34" charset="-128"/>
              </a:defRPr>
            </a:lvl1pPr>
            <a:lvl2pPr marL="685800" indent="-336550" eaLnBrk="0" hangingPunct="0">
              <a:defRPr sz="2400">
                <a:solidFill>
                  <a:schemeClr val="tx1"/>
                </a:solidFill>
                <a:latin typeface="Arial" pitchFamily="34" charset="0"/>
                <a:ea typeface="ＭＳ Ｐゴシック" pitchFamily="34" charset="-128"/>
              </a:defRPr>
            </a:lvl2pPr>
            <a:lvl3pPr marL="1035050" indent="-34925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lvl="2" defTabSz="914400" eaLnBrk="1" hangingPunct="1">
              <a:spcBef>
                <a:spcPts val="600"/>
              </a:spcBef>
              <a:buClr>
                <a:srgbClr val="0A3363"/>
              </a:buClr>
              <a:buSzPct val="130000"/>
              <a:buFont typeface="Arial" pitchFamily="34" charset="0"/>
              <a:buChar char="•"/>
            </a:pPr>
            <a:r>
              <a:rPr lang="en-US" i="1" dirty="0">
                <a:solidFill>
                  <a:srgbClr val="30507B"/>
                </a:solidFill>
                <a:latin typeface="Verdana" pitchFamily="34" charset="0"/>
              </a:rPr>
              <a:t>NOT sure this is </a:t>
            </a:r>
            <a:r>
              <a:rPr lang="en-US" b="1" i="1" dirty="0">
                <a:solidFill>
                  <a:srgbClr val="30507B"/>
                </a:solidFill>
                <a:latin typeface="Verdana" pitchFamily="34" charset="0"/>
              </a:rPr>
              <a:t>after</a:t>
            </a:r>
            <a:r>
              <a:rPr lang="en-US" i="1" dirty="0">
                <a:solidFill>
                  <a:srgbClr val="30507B"/>
                </a:solidFill>
                <a:latin typeface="Verdana" pitchFamily="34" charset="0"/>
              </a:rPr>
              <a:t> high school</a:t>
            </a:r>
          </a:p>
          <a:p>
            <a:pPr lvl="2" defTabSz="914400" eaLnBrk="1" hangingPunct="1">
              <a:spcBef>
                <a:spcPts val="600"/>
              </a:spcBef>
              <a:buClr>
                <a:srgbClr val="0A3363"/>
              </a:buClr>
              <a:buSzPct val="130000"/>
              <a:buFont typeface="Arial" pitchFamily="34" charset="0"/>
              <a:buChar char="•"/>
            </a:pPr>
            <a:r>
              <a:rPr lang="ja-JP" altLang="en-US" i="1" dirty="0">
                <a:solidFill>
                  <a:srgbClr val="30507B"/>
                </a:solidFill>
                <a:latin typeface="Verdana" pitchFamily="34" charset="0"/>
              </a:rPr>
              <a:t>“</a:t>
            </a:r>
            <a:r>
              <a:rPr lang="en-US" altLang="ja-JP" i="1" dirty="0">
                <a:solidFill>
                  <a:srgbClr val="30507B"/>
                </a:solidFill>
                <a:latin typeface="Verdana" pitchFamily="34" charset="0"/>
              </a:rPr>
              <a:t>Wants</a:t>
            </a:r>
            <a:r>
              <a:rPr lang="ja-JP" altLang="en-US" i="1" dirty="0">
                <a:solidFill>
                  <a:srgbClr val="30507B"/>
                </a:solidFill>
                <a:latin typeface="Verdana" pitchFamily="34" charset="0"/>
              </a:rPr>
              <a:t>”</a:t>
            </a:r>
            <a:r>
              <a:rPr lang="en-US" altLang="ja-JP" i="1" dirty="0">
                <a:solidFill>
                  <a:srgbClr val="30507B"/>
                </a:solidFill>
                <a:latin typeface="Verdana" pitchFamily="34" charset="0"/>
              </a:rPr>
              <a:t> and </a:t>
            </a:r>
            <a:r>
              <a:rPr lang="ja-JP" altLang="en-US" i="1" dirty="0">
                <a:solidFill>
                  <a:srgbClr val="30507B"/>
                </a:solidFill>
                <a:latin typeface="Verdana" pitchFamily="34" charset="0"/>
              </a:rPr>
              <a:t>“</a:t>
            </a:r>
            <a:r>
              <a:rPr lang="en-US" altLang="ja-JP" i="1" dirty="0">
                <a:solidFill>
                  <a:srgbClr val="30507B"/>
                </a:solidFill>
                <a:latin typeface="Verdana" pitchFamily="34" charset="0"/>
              </a:rPr>
              <a:t>Hopes</a:t>
            </a:r>
            <a:r>
              <a:rPr lang="ja-JP" altLang="en-US" i="1" dirty="0">
                <a:solidFill>
                  <a:srgbClr val="30507B"/>
                </a:solidFill>
                <a:latin typeface="Verdana" pitchFamily="34" charset="0"/>
              </a:rPr>
              <a:t>”</a:t>
            </a:r>
            <a:r>
              <a:rPr lang="en-US" altLang="ja-JP" i="1" dirty="0">
                <a:solidFill>
                  <a:srgbClr val="30507B"/>
                </a:solidFill>
                <a:latin typeface="Verdana" pitchFamily="34" charset="0"/>
              </a:rPr>
              <a:t> are </a:t>
            </a:r>
            <a:r>
              <a:rPr lang="en-US" altLang="ja-JP" b="1" i="1" dirty="0">
                <a:solidFill>
                  <a:srgbClr val="30507B"/>
                </a:solidFill>
                <a:latin typeface="Verdana" pitchFamily="34" charset="0"/>
              </a:rPr>
              <a:t>not</a:t>
            </a:r>
            <a:r>
              <a:rPr lang="en-US" altLang="ja-JP" i="1" dirty="0">
                <a:solidFill>
                  <a:srgbClr val="30507B"/>
                </a:solidFill>
                <a:latin typeface="Verdana" pitchFamily="34" charset="0"/>
              </a:rPr>
              <a:t> measureable</a:t>
            </a:r>
          </a:p>
          <a:p>
            <a:pPr lvl="1" defTabSz="914400" eaLnBrk="1" hangingPunct="1">
              <a:spcBef>
                <a:spcPts val="600"/>
              </a:spcBef>
              <a:buClr>
                <a:srgbClr val="C1F944"/>
              </a:buClr>
              <a:buSzPct val="130000"/>
              <a:buFont typeface="Wingdings" pitchFamily="2" charset="2"/>
              <a:buChar char="S"/>
            </a:pPr>
            <a:endParaRPr lang="en-US" sz="800" dirty="0">
              <a:solidFill>
                <a:srgbClr val="000081"/>
              </a:solidFill>
              <a:cs typeface="Arial" pitchFamily="34" charset="0"/>
            </a:endParaRPr>
          </a:p>
          <a:p>
            <a:pPr lvl="2" defTabSz="914400" eaLnBrk="1" hangingPunct="1">
              <a:spcBef>
                <a:spcPts val="600"/>
              </a:spcBef>
              <a:buClr>
                <a:schemeClr val="accent1"/>
              </a:buClr>
              <a:buSzPct val="130000"/>
            </a:pPr>
            <a:endParaRPr lang="en-US" sz="2200" dirty="0">
              <a:solidFill>
                <a:srgbClr val="000081"/>
              </a:solidFill>
              <a:cs typeface="Arial" pitchFamily="34"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1"/>
          <p:cNvSpPr>
            <a:spLocks noGrp="1"/>
          </p:cNvSpPr>
          <p:nvPr>
            <p:ph type="title"/>
          </p:nvPr>
        </p:nvSpPr>
        <p:spPr/>
        <p:txBody>
          <a:bodyPr/>
          <a:lstStyle/>
          <a:p>
            <a:pPr eaLnBrk="1" hangingPunct="1"/>
            <a:r>
              <a:rPr lang="en-US" sz="4000" dirty="0" smtClean="0">
                <a:solidFill>
                  <a:srgbClr val="30507B"/>
                </a:solidFill>
                <a:latin typeface="Verdana" pitchFamily="34" charset="0"/>
                <a:ea typeface="ＭＳ Ｐゴシック" pitchFamily="34" charset="-128"/>
              </a:rPr>
              <a:t>Examples Corrected</a:t>
            </a:r>
          </a:p>
        </p:txBody>
      </p:sp>
      <p:sp>
        <p:nvSpPr>
          <p:cNvPr id="79874" name="Content Placeholder 2"/>
          <p:cNvSpPr>
            <a:spLocks noGrp="1"/>
          </p:cNvSpPr>
          <p:nvPr>
            <p:ph idx="1"/>
          </p:nvPr>
        </p:nvSpPr>
        <p:spPr>
          <a:xfrm>
            <a:off x="739775" y="1487488"/>
            <a:ext cx="7662863" cy="4549775"/>
          </a:xfrm>
        </p:spPr>
        <p:txBody>
          <a:bodyPr/>
          <a:lstStyle/>
          <a:p>
            <a:pPr marL="0" indent="0" eaLnBrk="1" hangingPunct="1">
              <a:buClr>
                <a:schemeClr val="bg2">
                  <a:lumMod val="25000"/>
                </a:schemeClr>
              </a:buClr>
              <a:buSzPct val="130000"/>
              <a:buFont typeface="Wingdings" charset="0"/>
              <a:buNone/>
              <a:defRPr/>
            </a:pPr>
            <a:r>
              <a:rPr lang="en-US" sz="3200" b="1" dirty="0">
                <a:solidFill>
                  <a:srgbClr val="30507B"/>
                </a:solidFill>
                <a:latin typeface="Verdana" charset="0"/>
                <a:ea typeface="ＭＳ Ｐゴシック" charset="0"/>
              </a:rPr>
              <a:t>Education</a:t>
            </a:r>
          </a:p>
          <a:p>
            <a:pPr lvl="1" eaLnBrk="1" hangingPunct="1">
              <a:buClr>
                <a:schemeClr val="bg2">
                  <a:lumMod val="25000"/>
                </a:schemeClr>
              </a:buClr>
              <a:buSzPct val="130000"/>
              <a:buFont typeface="Arial"/>
              <a:buChar char="•"/>
              <a:defRPr/>
            </a:pPr>
            <a:r>
              <a:rPr lang="en-US" sz="2800" i="1" dirty="0">
                <a:solidFill>
                  <a:srgbClr val="30507B"/>
                </a:solidFill>
                <a:latin typeface="Verdana" charset="0"/>
                <a:ea typeface="ＭＳ Ｐゴシック" charset="0"/>
              </a:rPr>
              <a:t>After graduation</a:t>
            </a:r>
            <a:r>
              <a:rPr lang="en-US" sz="2800" dirty="0">
                <a:solidFill>
                  <a:srgbClr val="30507B"/>
                </a:solidFill>
                <a:latin typeface="Verdana" charset="0"/>
                <a:ea typeface="ＭＳ Ｐゴシック" charset="0"/>
              </a:rPr>
              <a:t> from High School, JT will receive </a:t>
            </a:r>
            <a:r>
              <a:rPr lang="en-US" sz="2800" i="1" dirty="0">
                <a:solidFill>
                  <a:srgbClr val="30507B"/>
                </a:solidFill>
                <a:latin typeface="Verdana" charset="0"/>
                <a:ea typeface="ＭＳ Ｐゴシック" charset="0"/>
              </a:rPr>
              <a:t>on the job training</a:t>
            </a:r>
            <a:r>
              <a:rPr lang="en-US" sz="2800" dirty="0">
                <a:solidFill>
                  <a:srgbClr val="30507B"/>
                </a:solidFill>
                <a:latin typeface="Verdana" charset="0"/>
                <a:ea typeface="ＭＳ Ｐゴシック" charset="0"/>
              </a:rPr>
              <a:t> to develop necessary skills to maintain his factory job. </a:t>
            </a:r>
          </a:p>
          <a:p>
            <a:pPr lvl="1" eaLnBrk="1" hangingPunct="1">
              <a:buClr>
                <a:schemeClr val="bg2">
                  <a:lumMod val="25000"/>
                </a:schemeClr>
              </a:buClr>
              <a:buSzPct val="130000"/>
              <a:buFont typeface="Arial"/>
              <a:buChar char="•"/>
              <a:defRPr/>
            </a:pPr>
            <a:endParaRPr lang="en-US" sz="1800" dirty="0">
              <a:solidFill>
                <a:srgbClr val="30507B"/>
              </a:solidFill>
              <a:latin typeface="Verdana" charset="0"/>
              <a:ea typeface="ＭＳ Ｐゴシック" charset="0"/>
            </a:endParaRPr>
          </a:p>
          <a:p>
            <a:pPr lvl="1" eaLnBrk="1" hangingPunct="1">
              <a:buClr>
                <a:schemeClr val="bg2">
                  <a:lumMod val="25000"/>
                </a:schemeClr>
              </a:buClr>
              <a:buSzPct val="130000"/>
              <a:buFont typeface="Arial"/>
              <a:buChar char="•"/>
              <a:defRPr/>
            </a:pPr>
            <a:r>
              <a:rPr lang="en-US" sz="2800" i="1" dirty="0">
                <a:solidFill>
                  <a:srgbClr val="30507B"/>
                </a:solidFill>
                <a:latin typeface="Verdana" charset="0"/>
                <a:ea typeface="ＭＳ Ｐゴシック" charset="0"/>
              </a:rPr>
              <a:t>After leaving</a:t>
            </a:r>
            <a:r>
              <a:rPr lang="en-US" sz="2800" dirty="0">
                <a:solidFill>
                  <a:srgbClr val="30507B"/>
                </a:solidFill>
                <a:latin typeface="Verdana" charset="0"/>
                <a:ea typeface="ＭＳ Ｐゴシック" charset="0"/>
              </a:rPr>
              <a:t> high school, Juanita will attend </a:t>
            </a:r>
            <a:r>
              <a:rPr lang="en-US" sz="2800" i="1" dirty="0">
                <a:solidFill>
                  <a:srgbClr val="30507B"/>
                </a:solidFill>
                <a:latin typeface="Verdana" charset="0"/>
                <a:ea typeface="ＭＳ Ｐゴシック" charset="0"/>
              </a:rPr>
              <a:t>adult education classes</a:t>
            </a:r>
            <a:r>
              <a:rPr lang="en-US" sz="2800" dirty="0">
                <a:solidFill>
                  <a:srgbClr val="30507B"/>
                </a:solidFill>
                <a:latin typeface="Verdana" charset="0"/>
                <a:ea typeface="ＭＳ Ｐゴシック" charset="0"/>
              </a:rPr>
              <a:t> to continue to develop independent living skills</a:t>
            </a:r>
            <a:r>
              <a:rPr lang="en-US" sz="2400" dirty="0">
                <a:solidFill>
                  <a:srgbClr val="30507B"/>
                </a:solidFill>
                <a:latin typeface="Verdana" charset="0"/>
                <a:ea typeface="ＭＳ Ｐゴシック" charset="0"/>
              </a:rPr>
              <a:t>. </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Content Placeholder 6"/>
          <p:cNvSpPr>
            <a:spLocks noGrp="1"/>
          </p:cNvSpPr>
          <p:nvPr>
            <p:ph sz="half" idx="2"/>
          </p:nvPr>
        </p:nvSpPr>
        <p:spPr>
          <a:xfrm>
            <a:off x="4838700" y="1819275"/>
            <a:ext cx="3767138" cy="2890838"/>
          </a:xfrm>
        </p:spPr>
        <p:txBody>
          <a:bodyPr/>
          <a:lstStyle/>
          <a:p>
            <a:pPr>
              <a:buClr>
                <a:schemeClr val="bg2">
                  <a:lumMod val="25000"/>
                </a:schemeClr>
              </a:buClr>
              <a:buFont typeface="Arial"/>
              <a:buChar char="•"/>
              <a:defRPr/>
            </a:pPr>
            <a:r>
              <a:rPr lang="en-US" sz="3000" dirty="0">
                <a:solidFill>
                  <a:srgbClr val="30507B"/>
                </a:solidFill>
                <a:latin typeface="Verdana" charset="0"/>
                <a:ea typeface="ＭＳ Ｐゴシック" charset="0"/>
              </a:rPr>
              <a:t>Future Planning</a:t>
            </a:r>
          </a:p>
          <a:p>
            <a:pPr>
              <a:buClr>
                <a:schemeClr val="bg2">
                  <a:lumMod val="25000"/>
                </a:schemeClr>
              </a:buClr>
              <a:buFont typeface="Arial"/>
              <a:buChar char="•"/>
              <a:defRPr/>
            </a:pPr>
            <a:r>
              <a:rPr lang="en-US" sz="3000" dirty="0" smtClean="0">
                <a:solidFill>
                  <a:srgbClr val="30507B"/>
                </a:solidFill>
                <a:latin typeface="Verdana" charset="0"/>
                <a:ea typeface="ＭＳ Ｐゴシック" charset="0"/>
              </a:rPr>
              <a:t>Meaningful </a:t>
            </a:r>
            <a:r>
              <a:rPr lang="en-US" sz="3000" dirty="0">
                <a:solidFill>
                  <a:srgbClr val="30507B"/>
                </a:solidFill>
                <a:latin typeface="Verdana" charset="0"/>
                <a:ea typeface="ＭＳ Ｐゴシック" charset="0"/>
              </a:rPr>
              <a:t>Post Secondary Goals</a:t>
            </a:r>
          </a:p>
          <a:p>
            <a:pPr>
              <a:buClr>
                <a:schemeClr val="bg2">
                  <a:lumMod val="25000"/>
                </a:schemeClr>
              </a:buClr>
              <a:buFont typeface="Arial"/>
              <a:buChar char="•"/>
              <a:defRPr/>
            </a:pPr>
            <a:r>
              <a:rPr lang="en-US" sz="3000" dirty="0">
                <a:solidFill>
                  <a:srgbClr val="30507B"/>
                </a:solidFill>
                <a:latin typeface="Verdana" charset="0"/>
                <a:ea typeface="ＭＳ Ｐゴシック" charset="0"/>
              </a:rPr>
              <a:t>Age Appropriate Transition Assessment</a:t>
            </a:r>
          </a:p>
        </p:txBody>
      </p:sp>
      <p:pic>
        <p:nvPicPr>
          <p:cNvPr id="20483" name="Picture 8" descr="iStock_000003134086Medium.jpg"/>
          <p:cNvPicPr>
            <a:picLocks noChangeAspect="1"/>
          </p:cNvPicPr>
          <p:nvPr/>
        </p:nvPicPr>
        <p:blipFill>
          <a:blip r:embed="rId3"/>
          <a:srcRect/>
          <a:stretch>
            <a:fillRect/>
          </a:stretch>
        </p:blipFill>
        <p:spPr bwMode="auto">
          <a:xfrm>
            <a:off x="1134098" y="2017438"/>
            <a:ext cx="2874169" cy="3316562"/>
          </a:xfrm>
          <a:prstGeom prst="rect">
            <a:avLst/>
          </a:prstGeom>
          <a:noFill/>
          <a:ln w="9525">
            <a:noFill/>
            <a:miter lim="800000"/>
            <a:headEnd/>
            <a:tailEnd/>
          </a:ln>
          <a:effectLst>
            <a:glow rad="215900">
              <a:schemeClr val="accent3">
                <a:lumMod val="50000"/>
                <a:alpha val="45000"/>
              </a:schemeClr>
            </a:glow>
            <a:outerShdw blurRad="50800" dist="38100" dir="8820000" sx="91000" sy="91000" algn="tl" rotWithShape="0">
              <a:srgbClr val="000000">
                <a:alpha val="43000"/>
              </a:srgbClr>
            </a:outerShdw>
            <a:softEdge rad="393700"/>
          </a:effectLst>
          <a:scene3d>
            <a:camera prst="orthographicFront"/>
            <a:lightRig rig="threePt" dir="t"/>
          </a:scene3d>
          <a:sp3d>
            <a:bevelT w="158750" h="171450"/>
            <a:bevelB w="222250" h="266700"/>
          </a:sp3d>
        </p:spPr>
      </p:pic>
      <p:sp>
        <p:nvSpPr>
          <p:cNvPr id="24579" name="Rectangle 10"/>
          <p:cNvSpPr>
            <a:spLocks noChangeArrowheads="1"/>
          </p:cNvSpPr>
          <p:nvPr/>
        </p:nvSpPr>
        <p:spPr bwMode="auto">
          <a:xfrm>
            <a:off x="279400" y="438150"/>
            <a:ext cx="845820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b="1" dirty="0">
                <a:solidFill>
                  <a:srgbClr val="30507B"/>
                </a:solidFill>
                <a:latin typeface="Verdana" pitchFamily="34" charset="0"/>
              </a:rPr>
              <a:t>Transition Planning: </a:t>
            </a:r>
          </a:p>
          <a:p>
            <a:pPr algn="ctr"/>
            <a:r>
              <a:rPr lang="en-US" sz="4400" b="1" dirty="0">
                <a:solidFill>
                  <a:srgbClr val="30507B"/>
                </a:solidFill>
                <a:latin typeface="Verdana" pitchFamily="34" charset="0"/>
              </a:rPr>
              <a:t>Where to Begin?</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1"/>
          <p:cNvSpPr>
            <a:spLocks noGrp="1"/>
          </p:cNvSpPr>
          <p:nvPr>
            <p:ph type="title"/>
          </p:nvPr>
        </p:nvSpPr>
        <p:spPr>
          <a:xfrm>
            <a:off x="242888" y="344488"/>
            <a:ext cx="8618537" cy="963612"/>
          </a:xfrm>
        </p:spPr>
        <p:txBody>
          <a:bodyPr/>
          <a:lstStyle/>
          <a:p>
            <a:pPr eaLnBrk="1" hangingPunct="1"/>
            <a:r>
              <a:rPr lang="en-US" sz="4000" dirty="0" smtClean="0">
                <a:solidFill>
                  <a:srgbClr val="30507B"/>
                </a:solidFill>
                <a:latin typeface="Verdana" pitchFamily="34" charset="0"/>
                <a:ea typeface="ＭＳ Ｐゴシック" pitchFamily="34" charset="-128"/>
              </a:rPr>
              <a:t>Employment Examples</a:t>
            </a:r>
          </a:p>
        </p:txBody>
      </p:sp>
      <p:sp>
        <p:nvSpPr>
          <p:cNvPr id="81922" name="Content Placeholder 2"/>
          <p:cNvSpPr>
            <a:spLocks noGrp="1"/>
          </p:cNvSpPr>
          <p:nvPr>
            <p:ph idx="1"/>
          </p:nvPr>
        </p:nvSpPr>
        <p:spPr>
          <a:xfrm>
            <a:off x="457200" y="1308100"/>
            <a:ext cx="8404225" cy="5164138"/>
          </a:xfrm>
        </p:spPr>
        <p:txBody>
          <a:bodyPr/>
          <a:lstStyle/>
          <a:p>
            <a:pPr lvl="1" eaLnBrk="1" hangingPunct="1">
              <a:buClr>
                <a:schemeClr val="bg2">
                  <a:lumMod val="25000"/>
                </a:schemeClr>
              </a:buClr>
              <a:buSzPct val="130000"/>
              <a:buFont typeface="Arial"/>
              <a:buChar char="•"/>
              <a:defRPr/>
            </a:pPr>
            <a:r>
              <a:rPr lang="en-US" sz="2400" i="1" dirty="0" smtClean="0">
                <a:solidFill>
                  <a:srgbClr val="30507B"/>
                </a:solidFill>
                <a:latin typeface="Verdana" charset="0"/>
                <a:ea typeface="ＭＳ Ｐゴシック" charset="0"/>
              </a:rPr>
              <a:t>After </a:t>
            </a:r>
            <a:r>
              <a:rPr lang="en-US" sz="2400" i="1" dirty="0">
                <a:solidFill>
                  <a:srgbClr val="30507B"/>
                </a:solidFill>
                <a:latin typeface="Verdana" charset="0"/>
                <a:ea typeface="ＭＳ Ｐゴシック" charset="0"/>
              </a:rPr>
              <a:t>leaving </a:t>
            </a:r>
            <a:r>
              <a:rPr lang="en-US" sz="2400" dirty="0">
                <a:solidFill>
                  <a:srgbClr val="30507B"/>
                </a:solidFill>
                <a:latin typeface="Verdana" charset="0"/>
                <a:ea typeface="ＭＳ Ｐゴシック" charset="0"/>
              </a:rPr>
              <a:t>high school, Shawn will work </a:t>
            </a:r>
            <a:r>
              <a:rPr lang="en-US" sz="2400" i="1" dirty="0">
                <a:solidFill>
                  <a:srgbClr val="30507B"/>
                </a:solidFill>
                <a:latin typeface="Verdana" charset="0"/>
                <a:ea typeface="ＭＳ Ｐゴシック" charset="0"/>
              </a:rPr>
              <a:t>full time in a local bakery</a:t>
            </a:r>
          </a:p>
          <a:p>
            <a:pPr lvl="1" eaLnBrk="1" hangingPunct="1">
              <a:buClr>
                <a:schemeClr val="bg2">
                  <a:lumMod val="25000"/>
                </a:schemeClr>
              </a:buClr>
              <a:buSzPct val="130000"/>
              <a:buFont typeface="Arial"/>
              <a:buChar char="•"/>
              <a:defRPr/>
            </a:pPr>
            <a:r>
              <a:rPr lang="en-US" sz="2400" i="1" dirty="0">
                <a:solidFill>
                  <a:srgbClr val="30507B"/>
                </a:solidFill>
                <a:latin typeface="Verdana" charset="0"/>
                <a:ea typeface="ＭＳ Ｐゴシック" charset="0"/>
              </a:rPr>
              <a:t>Following</a:t>
            </a:r>
            <a:r>
              <a:rPr lang="en-US" sz="2400" dirty="0">
                <a:solidFill>
                  <a:srgbClr val="30507B"/>
                </a:solidFill>
                <a:latin typeface="Verdana" charset="0"/>
                <a:ea typeface="ＭＳ Ｐゴシック" charset="0"/>
              </a:rPr>
              <a:t> </a:t>
            </a:r>
            <a:r>
              <a:rPr lang="en-US" sz="2400" dirty="0" smtClean="0">
                <a:solidFill>
                  <a:srgbClr val="30507B"/>
                </a:solidFill>
                <a:latin typeface="Verdana" charset="0"/>
                <a:ea typeface="ＭＳ Ｐゴシック" charset="0"/>
              </a:rPr>
              <a:t>graduation, </a:t>
            </a:r>
            <a:r>
              <a:rPr lang="en-US" sz="2400" dirty="0">
                <a:solidFill>
                  <a:srgbClr val="30507B"/>
                </a:solidFill>
                <a:latin typeface="Verdana" charset="0"/>
                <a:ea typeface="ＭＳ Ｐゴシック" charset="0"/>
              </a:rPr>
              <a:t>Mary will </a:t>
            </a:r>
            <a:r>
              <a:rPr lang="en-US" sz="2400" i="1" dirty="0">
                <a:solidFill>
                  <a:srgbClr val="30507B"/>
                </a:solidFill>
                <a:latin typeface="Verdana" charset="0"/>
                <a:ea typeface="ＭＳ Ｐゴシック" charset="0"/>
              </a:rPr>
              <a:t>work part-time in supported </a:t>
            </a:r>
            <a:r>
              <a:rPr lang="en-US" sz="2400" i="1" dirty="0" smtClean="0">
                <a:solidFill>
                  <a:srgbClr val="30507B"/>
                </a:solidFill>
                <a:latin typeface="Verdana" charset="0"/>
                <a:ea typeface="ＭＳ Ｐゴシック" charset="0"/>
              </a:rPr>
              <a:t>employment </a:t>
            </a:r>
            <a:r>
              <a:rPr lang="en-US" sz="2400" dirty="0">
                <a:solidFill>
                  <a:srgbClr val="30507B"/>
                </a:solidFill>
                <a:latin typeface="Verdana" charset="0"/>
                <a:ea typeface="ＭＳ Ｐゴシック" charset="0"/>
              </a:rPr>
              <a:t>in a local community retailer</a:t>
            </a:r>
          </a:p>
          <a:p>
            <a:pPr lvl="1" eaLnBrk="1" hangingPunct="1">
              <a:buClr>
                <a:schemeClr val="bg2">
                  <a:lumMod val="25000"/>
                </a:schemeClr>
              </a:buClr>
              <a:buSzPct val="130000"/>
              <a:buFont typeface="Arial"/>
              <a:buChar char="•"/>
              <a:defRPr/>
            </a:pPr>
            <a:r>
              <a:rPr lang="en-US" sz="2400" i="1" dirty="0">
                <a:solidFill>
                  <a:srgbClr val="30507B"/>
                </a:solidFill>
                <a:latin typeface="Verdana" charset="0"/>
                <a:ea typeface="ＭＳ Ｐゴシック" charset="0"/>
              </a:rPr>
              <a:t>Following</a:t>
            </a:r>
            <a:r>
              <a:rPr lang="en-US" sz="2400" dirty="0">
                <a:solidFill>
                  <a:srgbClr val="30507B"/>
                </a:solidFill>
                <a:latin typeface="Verdana" charset="0"/>
                <a:ea typeface="ＭＳ Ｐゴシック" charset="0"/>
              </a:rPr>
              <a:t> graduation, Dwayne will </a:t>
            </a:r>
            <a:r>
              <a:rPr lang="en-US" sz="2400" i="1" dirty="0">
                <a:solidFill>
                  <a:srgbClr val="30507B"/>
                </a:solidFill>
                <a:latin typeface="Verdana" charset="0"/>
                <a:ea typeface="ＭＳ Ｐゴシック" charset="0"/>
              </a:rPr>
              <a:t>work several hours a week for a local veterinarian</a:t>
            </a:r>
            <a:r>
              <a:rPr lang="en-US" sz="2400" dirty="0">
                <a:solidFill>
                  <a:srgbClr val="30507B"/>
                </a:solidFill>
                <a:latin typeface="Verdana" charset="0"/>
                <a:ea typeface="ＭＳ Ｐゴシック" charset="0"/>
              </a:rPr>
              <a:t> while studying to be a vet tech. </a:t>
            </a:r>
          </a:p>
          <a:p>
            <a:pPr lvl="1" eaLnBrk="1" hangingPunct="1">
              <a:buClr>
                <a:schemeClr val="bg2">
                  <a:lumMod val="25000"/>
                </a:schemeClr>
              </a:buClr>
              <a:buSzPct val="130000"/>
              <a:buFont typeface="Arial"/>
              <a:buChar char="•"/>
              <a:defRPr/>
            </a:pPr>
            <a:r>
              <a:rPr lang="en-US" sz="2400" i="1" dirty="0">
                <a:solidFill>
                  <a:srgbClr val="30507B"/>
                </a:solidFill>
                <a:latin typeface="Verdana" charset="0"/>
                <a:ea typeface="ＭＳ Ｐゴシック" charset="0"/>
              </a:rPr>
              <a:t>Following</a:t>
            </a:r>
            <a:r>
              <a:rPr lang="en-US" sz="2400" dirty="0">
                <a:solidFill>
                  <a:srgbClr val="30507B"/>
                </a:solidFill>
                <a:latin typeface="Verdana" charset="0"/>
                <a:ea typeface="ＭＳ Ｐゴシック" charset="0"/>
              </a:rPr>
              <a:t> graduation from high school , John will </a:t>
            </a:r>
            <a:r>
              <a:rPr lang="en-US" sz="2400" i="1" dirty="0">
                <a:solidFill>
                  <a:srgbClr val="30507B"/>
                </a:solidFill>
                <a:latin typeface="Verdana" charset="0"/>
                <a:ea typeface="ＭＳ Ｐゴシック" charset="0"/>
              </a:rPr>
              <a:t>attend a vocational training program</a:t>
            </a:r>
            <a:r>
              <a:rPr lang="en-US" sz="2400" dirty="0">
                <a:solidFill>
                  <a:srgbClr val="30507B"/>
                </a:solidFill>
                <a:latin typeface="Verdana" charset="0"/>
                <a:ea typeface="ＭＳ Ｐゴシック" charset="0"/>
              </a:rPr>
              <a:t> full time so that upon completion he will be employed in the local community as a welder. </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1"/>
          <p:cNvSpPr>
            <a:spLocks noGrp="1"/>
          </p:cNvSpPr>
          <p:nvPr>
            <p:ph type="title"/>
          </p:nvPr>
        </p:nvSpPr>
        <p:spPr>
          <a:xfrm>
            <a:off x="457200" y="344488"/>
            <a:ext cx="8229600" cy="573087"/>
          </a:xfrm>
        </p:spPr>
        <p:txBody>
          <a:bodyPr/>
          <a:lstStyle/>
          <a:p>
            <a:pPr eaLnBrk="1" hangingPunct="1"/>
            <a:r>
              <a:rPr lang="en-US" sz="4000" dirty="0" smtClean="0">
                <a:solidFill>
                  <a:srgbClr val="30507B"/>
                </a:solidFill>
                <a:latin typeface="Arial" pitchFamily="34" charset="0"/>
                <a:ea typeface="ＭＳ Ｐゴシック" pitchFamily="34" charset="-128"/>
              </a:rPr>
              <a:t>I</a:t>
            </a:r>
            <a:r>
              <a:rPr lang="en-US" dirty="0" smtClean="0">
                <a:solidFill>
                  <a:srgbClr val="30507B"/>
                </a:solidFill>
                <a:latin typeface="Verdana" pitchFamily="34" charset="0"/>
                <a:ea typeface="ＭＳ Ｐゴシック" pitchFamily="34" charset="-128"/>
              </a:rPr>
              <a:t>ndependent Living</a:t>
            </a:r>
            <a:br>
              <a:rPr lang="en-US" dirty="0" smtClean="0">
                <a:solidFill>
                  <a:srgbClr val="30507B"/>
                </a:solidFill>
                <a:latin typeface="Verdana" pitchFamily="34" charset="0"/>
                <a:ea typeface="ＭＳ Ｐゴシック" pitchFamily="34" charset="-128"/>
              </a:rPr>
            </a:br>
            <a:r>
              <a:rPr lang="en-US" dirty="0" smtClean="0">
                <a:solidFill>
                  <a:srgbClr val="30507B"/>
                </a:solidFill>
                <a:latin typeface="Verdana" pitchFamily="34" charset="0"/>
                <a:ea typeface="ＭＳ Ｐゴシック" pitchFamily="34" charset="-128"/>
              </a:rPr>
              <a:t>Examples</a:t>
            </a:r>
          </a:p>
        </p:txBody>
      </p:sp>
      <p:sp>
        <p:nvSpPr>
          <p:cNvPr id="83970" name="Content Placeholder 2"/>
          <p:cNvSpPr>
            <a:spLocks noGrp="1"/>
          </p:cNvSpPr>
          <p:nvPr>
            <p:ph idx="1"/>
          </p:nvPr>
        </p:nvSpPr>
        <p:spPr>
          <a:xfrm>
            <a:off x="457200" y="1357313"/>
            <a:ext cx="8229600" cy="5241925"/>
          </a:xfrm>
        </p:spPr>
        <p:txBody>
          <a:bodyPr/>
          <a:lstStyle/>
          <a:p>
            <a:pPr lvl="1" eaLnBrk="1" hangingPunct="1">
              <a:buClr>
                <a:srgbClr val="0A3363"/>
              </a:buClr>
              <a:buSzPct val="130000"/>
              <a:buFont typeface="Arial" pitchFamily="34" charset="0"/>
              <a:buChar char="•"/>
            </a:pPr>
            <a:r>
              <a:rPr lang="en-US" sz="2400" i="1" dirty="0" smtClean="0">
                <a:solidFill>
                  <a:srgbClr val="30507B"/>
                </a:solidFill>
                <a:latin typeface="Verdana" pitchFamily="34" charset="0"/>
                <a:ea typeface="ＭＳ Ｐゴシック" pitchFamily="34" charset="-128"/>
              </a:rPr>
              <a:t>After</a:t>
            </a:r>
            <a:r>
              <a:rPr lang="en-US" sz="2400" dirty="0" smtClean="0">
                <a:solidFill>
                  <a:srgbClr val="30507B"/>
                </a:solidFill>
                <a:latin typeface="Verdana" pitchFamily="34" charset="0"/>
                <a:ea typeface="ＭＳ Ｐゴシック" pitchFamily="34" charset="-128"/>
              </a:rPr>
              <a:t> leaving high school, Cary </a:t>
            </a:r>
            <a:r>
              <a:rPr lang="en-US" sz="2400" i="1" dirty="0" smtClean="0">
                <a:solidFill>
                  <a:srgbClr val="30507B"/>
                </a:solidFill>
                <a:latin typeface="Verdana" pitchFamily="34" charset="0"/>
                <a:ea typeface="ＭＳ Ｐゴシック" pitchFamily="34" charset="-128"/>
              </a:rPr>
              <a:t>will live in an apartment</a:t>
            </a:r>
            <a:r>
              <a:rPr lang="en-US" sz="2400" dirty="0" smtClean="0">
                <a:solidFill>
                  <a:srgbClr val="30507B"/>
                </a:solidFill>
                <a:latin typeface="Verdana" pitchFamily="34" charset="0"/>
                <a:ea typeface="ＭＳ Ｐゴシック" pitchFamily="34" charset="-128"/>
              </a:rPr>
              <a:t> with the necessary supports to be safe and productive </a:t>
            </a:r>
          </a:p>
          <a:p>
            <a:pPr lvl="1" eaLnBrk="1" hangingPunct="1">
              <a:buClr>
                <a:srgbClr val="0A3363"/>
              </a:buClr>
              <a:buSzPct val="130000"/>
              <a:buFont typeface="Arial" pitchFamily="34" charset="0"/>
              <a:buChar char="•"/>
            </a:pPr>
            <a:r>
              <a:rPr lang="en-US" sz="2400" dirty="0" smtClean="0">
                <a:solidFill>
                  <a:srgbClr val="30507B"/>
                </a:solidFill>
                <a:latin typeface="Verdana" pitchFamily="34" charset="0"/>
                <a:ea typeface="ＭＳ Ｐゴシック" pitchFamily="34" charset="-128"/>
              </a:rPr>
              <a:t>Immediately </a:t>
            </a:r>
            <a:r>
              <a:rPr lang="en-US" sz="2400" i="1" dirty="0" smtClean="0">
                <a:solidFill>
                  <a:srgbClr val="30507B"/>
                </a:solidFill>
                <a:latin typeface="Verdana" pitchFamily="34" charset="0"/>
                <a:ea typeface="ＭＳ Ｐゴシック" pitchFamily="34" charset="-128"/>
              </a:rPr>
              <a:t>after</a:t>
            </a:r>
            <a:r>
              <a:rPr lang="en-US" sz="2400" dirty="0" smtClean="0">
                <a:solidFill>
                  <a:srgbClr val="30507B"/>
                </a:solidFill>
                <a:latin typeface="Verdana" pitchFamily="34" charset="0"/>
                <a:ea typeface="ＭＳ Ｐゴシック" pitchFamily="34" charset="-128"/>
              </a:rPr>
              <a:t> graduation, Joe </a:t>
            </a:r>
            <a:r>
              <a:rPr lang="en-US" sz="2400" i="1" dirty="0" smtClean="0">
                <a:solidFill>
                  <a:srgbClr val="30507B"/>
                </a:solidFill>
                <a:latin typeface="Verdana" pitchFamily="34" charset="0"/>
                <a:ea typeface="ＭＳ Ｐゴシック" pitchFamily="34" charset="-128"/>
              </a:rPr>
              <a:t>will live in the family home </a:t>
            </a:r>
            <a:r>
              <a:rPr lang="en-US" sz="2400" dirty="0" smtClean="0">
                <a:solidFill>
                  <a:srgbClr val="30507B"/>
                </a:solidFill>
                <a:latin typeface="Verdana" pitchFamily="34" charset="0"/>
                <a:ea typeface="ＭＳ Ｐゴシック" pitchFamily="34" charset="-128"/>
              </a:rPr>
              <a:t>with his parent</a:t>
            </a:r>
            <a:r>
              <a:rPr lang="ja-JP" altLang="en-US" sz="2400" dirty="0" smtClean="0">
                <a:solidFill>
                  <a:srgbClr val="30507B"/>
                </a:solidFill>
                <a:latin typeface="Verdana" pitchFamily="34" charset="0"/>
                <a:ea typeface="ＭＳ Ｐゴシック" pitchFamily="34" charset="-128"/>
              </a:rPr>
              <a:t>’</a:t>
            </a:r>
            <a:r>
              <a:rPr lang="en-US" altLang="ja-JP" sz="2400" dirty="0" smtClean="0">
                <a:solidFill>
                  <a:srgbClr val="30507B"/>
                </a:solidFill>
                <a:latin typeface="Verdana" pitchFamily="34" charset="0"/>
                <a:ea typeface="ＭＳ Ｐゴシック" pitchFamily="34" charset="-128"/>
              </a:rPr>
              <a:t>s support, moving to a group home in 2-3 years with full time support </a:t>
            </a:r>
          </a:p>
          <a:p>
            <a:pPr lvl="1" eaLnBrk="1" hangingPunct="1">
              <a:buClr>
                <a:srgbClr val="0A3363"/>
              </a:buClr>
              <a:buSzPct val="130000"/>
              <a:buFont typeface="Arial" pitchFamily="34" charset="0"/>
              <a:buChar char="•"/>
            </a:pPr>
            <a:r>
              <a:rPr lang="en-US" sz="2400" i="1" dirty="0" smtClean="0">
                <a:solidFill>
                  <a:srgbClr val="30507B"/>
                </a:solidFill>
                <a:latin typeface="Verdana" pitchFamily="34" charset="0"/>
                <a:ea typeface="ＭＳ Ｐゴシック" pitchFamily="34" charset="-128"/>
              </a:rPr>
              <a:t>Following</a:t>
            </a:r>
            <a:r>
              <a:rPr lang="en-US" sz="2400" dirty="0" smtClean="0">
                <a:solidFill>
                  <a:srgbClr val="30507B"/>
                </a:solidFill>
                <a:latin typeface="Verdana" pitchFamily="34" charset="0"/>
                <a:ea typeface="ＭＳ Ｐゴシック" pitchFamily="34" charset="-128"/>
              </a:rPr>
              <a:t> graduation, John </a:t>
            </a:r>
            <a:r>
              <a:rPr lang="en-US" sz="2400" i="1" dirty="0" smtClean="0">
                <a:solidFill>
                  <a:srgbClr val="30507B"/>
                </a:solidFill>
                <a:latin typeface="Verdana" pitchFamily="34" charset="0"/>
                <a:ea typeface="ＭＳ Ｐゴシック" pitchFamily="34" charset="-128"/>
              </a:rPr>
              <a:t>will live independently in a dorm</a:t>
            </a:r>
            <a:r>
              <a:rPr lang="en-US" sz="2400" dirty="0" smtClean="0">
                <a:solidFill>
                  <a:srgbClr val="30507B"/>
                </a:solidFill>
                <a:latin typeface="Verdana" pitchFamily="34" charset="0"/>
                <a:ea typeface="ＭＳ Ｐゴシック" pitchFamily="34" charset="-128"/>
              </a:rPr>
              <a:t> on campus and in the family home during the summer months</a:t>
            </a:r>
          </a:p>
          <a:p>
            <a:pPr lvl="1" eaLnBrk="1" hangingPunct="1">
              <a:buClr>
                <a:srgbClr val="0A3363"/>
              </a:buClr>
              <a:buSzPct val="130000"/>
              <a:buFont typeface="Arial" pitchFamily="34" charset="0"/>
              <a:buChar char="•"/>
            </a:pPr>
            <a:r>
              <a:rPr lang="en-US" sz="2400" i="1" dirty="0" smtClean="0">
                <a:solidFill>
                  <a:srgbClr val="30507B"/>
                </a:solidFill>
                <a:latin typeface="Verdana" pitchFamily="34" charset="0"/>
                <a:ea typeface="ＭＳ Ｐゴシック" pitchFamily="34" charset="-128"/>
              </a:rPr>
              <a:t>Following</a:t>
            </a:r>
            <a:r>
              <a:rPr lang="en-US" sz="2400" dirty="0" smtClean="0">
                <a:solidFill>
                  <a:srgbClr val="30507B"/>
                </a:solidFill>
                <a:latin typeface="Verdana" pitchFamily="34" charset="0"/>
                <a:ea typeface="ＭＳ Ｐゴシック" pitchFamily="34" charset="-128"/>
              </a:rPr>
              <a:t> high school, CJ will </a:t>
            </a:r>
            <a:r>
              <a:rPr lang="en-US" sz="2400" i="1" dirty="0" smtClean="0">
                <a:solidFill>
                  <a:srgbClr val="30507B"/>
                </a:solidFill>
                <a:latin typeface="Verdana" pitchFamily="34" charset="0"/>
                <a:ea typeface="ＭＳ Ｐゴシック" pitchFamily="34" charset="-128"/>
              </a:rPr>
              <a:t>live with his brother in the family home </a:t>
            </a:r>
            <a:r>
              <a:rPr lang="en-US" sz="2400" dirty="0" smtClean="0">
                <a:solidFill>
                  <a:srgbClr val="30507B"/>
                </a:solidFill>
                <a:latin typeface="Verdana" pitchFamily="34" charset="0"/>
                <a:ea typeface="ＭＳ Ｐゴシック" pitchFamily="34" charset="-128"/>
              </a:rPr>
              <a:t>with assistance only in the evening</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p:cNvSpPr>
            <a:spLocks noGrp="1"/>
          </p:cNvSpPr>
          <p:nvPr>
            <p:ph type="title"/>
          </p:nvPr>
        </p:nvSpPr>
        <p:spPr>
          <a:xfrm>
            <a:off x="457200" y="457200"/>
            <a:ext cx="8229600" cy="1143000"/>
          </a:xfrm>
        </p:spPr>
        <p:txBody>
          <a:bodyPr/>
          <a:lstStyle/>
          <a:p>
            <a:r>
              <a:rPr lang="en-US" sz="3200" dirty="0" smtClean="0">
                <a:solidFill>
                  <a:srgbClr val="30507B"/>
                </a:solidFill>
                <a:latin typeface="Verdana" pitchFamily="34" charset="0"/>
                <a:ea typeface="ＭＳ Ｐゴシック" pitchFamily="34" charset="-128"/>
              </a:rPr>
              <a:t>Is the School Responsible to see that my Child Accomplishes his Post-School Goals?</a:t>
            </a:r>
          </a:p>
        </p:txBody>
      </p:sp>
      <p:sp>
        <p:nvSpPr>
          <p:cNvPr id="83970" name="Content Placeholder 2"/>
          <p:cNvSpPr>
            <a:spLocks noGrp="1"/>
          </p:cNvSpPr>
          <p:nvPr>
            <p:ph idx="1"/>
          </p:nvPr>
        </p:nvSpPr>
        <p:spPr>
          <a:xfrm>
            <a:off x="739775" y="4546600"/>
            <a:ext cx="7662863" cy="1531938"/>
          </a:xfrm>
        </p:spPr>
        <p:txBody>
          <a:bodyPr/>
          <a:lstStyle/>
          <a:p>
            <a:pPr marL="0" indent="0">
              <a:buFont typeface="Wingdings" pitchFamily="2" charset="2"/>
              <a:buNone/>
            </a:pPr>
            <a:r>
              <a:rPr lang="en-US" sz="2400" dirty="0" smtClean="0">
                <a:solidFill>
                  <a:srgbClr val="30507B"/>
                </a:solidFill>
                <a:latin typeface="Verdana" pitchFamily="34" charset="0"/>
                <a:ea typeface="ＭＳ Ｐゴシック" pitchFamily="34" charset="-128"/>
              </a:rPr>
              <a:t>The school </a:t>
            </a:r>
            <a:r>
              <a:rPr lang="en-US" sz="2400" b="1" i="1" dirty="0" smtClean="0">
                <a:solidFill>
                  <a:srgbClr val="30507B"/>
                </a:solidFill>
                <a:latin typeface="Verdana" pitchFamily="34" charset="0"/>
                <a:ea typeface="ＭＳ Ｐゴシック" pitchFamily="34" charset="-128"/>
              </a:rPr>
              <a:t>is responsible</a:t>
            </a:r>
            <a:r>
              <a:rPr lang="en-US" sz="2400" dirty="0" smtClean="0">
                <a:solidFill>
                  <a:srgbClr val="30507B"/>
                </a:solidFill>
                <a:latin typeface="Verdana" pitchFamily="34" charset="0"/>
                <a:ea typeface="ＭＳ Ｐゴシック" pitchFamily="34" charset="-128"/>
              </a:rPr>
              <a:t> to design a program that will allow the student </a:t>
            </a:r>
            <a:r>
              <a:rPr lang="en-US" sz="2400" b="1" i="1" dirty="0" smtClean="0">
                <a:solidFill>
                  <a:srgbClr val="30507B"/>
                </a:solidFill>
                <a:latin typeface="Verdana" pitchFamily="34" charset="0"/>
                <a:ea typeface="ＭＳ Ｐゴシック" pitchFamily="34" charset="-128"/>
              </a:rPr>
              <a:t>to be ready</a:t>
            </a:r>
            <a:r>
              <a:rPr lang="en-US" sz="2400" dirty="0" smtClean="0">
                <a:solidFill>
                  <a:srgbClr val="30507B"/>
                </a:solidFill>
                <a:latin typeface="Verdana" pitchFamily="34" charset="0"/>
                <a:ea typeface="ＭＳ Ｐゴシック" pitchFamily="34" charset="-128"/>
              </a:rPr>
              <a:t> to pursue the identified post school goals</a:t>
            </a:r>
            <a:r>
              <a:rPr lang="en-US" dirty="0" smtClean="0">
                <a:solidFill>
                  <a:srgbClr val="30507B"/>
                </a:solidFill>
                <a:latin typeface="Verdana" pitchFamily="34" charset="0"/>
                <a:ea typeface="ＭＳ Ｐゴシック" pitchFamily="34" charset="-128"/>
              </a:rPr>
              <a:t> </a:t>
            </a:r>
          </a:p>
        </p:txBody>
      </p:sp>
      <p:sp>
        <p:nvSpPr>
          <p:cNvPr id="83971" name="Content Placeholder 2"/>
          <p:cNvSpPr txBox="1">
            <a:spLocks/>
          </p:cNvSpPr>
          <p:nvPr/>
        </p:nvSpPr>
        <p:spPr bwMode="auto">
          <a:xfrm>
            <a:off x="739775" y="1868488"/>
            <a:ext cx="7815263"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914400">
              <a:spcBef>
                <a:spcPts val="2000"/>
              </a:spcBef>
              <a:buClr>
                <a:schemeClr val="accent1"/>
              </a:buClr>
              <a:buSzPct val="90000"/>
            </a:pPr>
            <a:r>
              <a:rPr lang="en-US" sz="3200" b="1" dirty="0">
                <a:solidFill>
                  <a:srgbClr val="30507B"/>
                </a:solidFill>
                <a:latin typeface="Verdana" pitchFamily="34" charset="0"/>
              </a:rPr>
              <a:t>No. </a:t>
            </a:r>
          </a:p>
          <a:p>
            <a:pPr defTabSz="914400">
              <a:spcBef>
                <a:spcPts val="2000"/>
              </a:spcBef>
              <a:buClr>
                <a:schemeClr val="accent1"/>
              </a:buClr>
              <a:buSzPct val="90000"/>
            </a:pPr>
            <a:r>
              <a:rPr lang="en-US" b="1" dirty="0">
                <a:solidFill>
                  <a:srgbClr val="30507B"/>
                </a:solidFill>
                <a:latin typeface="Verdana" pitchFamily="34" charset="0"/>
              </a:rPr>
              <a:t>However…</a:t>
            </a:r>
          </a:p>
          <a:p>
            <a:pPr defTabSz="914400">
              <a:spcBef>
                <a:spcPts val="2000"/>
              </a:spcBef>
              <a:buClr>
                <a:schemeClr val="accent1"/>
              </a:buClr>
              <a:buSzPct val="90000"/>
            </a:pPr>
            <a:r>
              <a:rPr lang="en-US" dirty="0">
                <a:solidFill>
                  <a:srgbClr val="30507B"/>
                </a:solidFill>
                <a:latin typeface="Verdana" pitchFamily="34" charset="0"/>
              </a:rPr>
              <a:t>The school </a:t>
            </a:r>
            <a:r>
              <a:rPr lang="en-US" b="1" i="1" dirty="0">
                <a:solidFill>
                  <a:srgbClr val="30507B"/>
                </a:solidFill>
                <a:latin typeface="Verdana" pitchFamily="34" charset="0"/>
              </a:rPr>
              <a:t>is responsible</a:t>
            </a:r>
            <a:r>
              <a:rPr lang="en-US" dirty="0">
                <a:solidFill>
                  <a:srgbClr val="30507B"/>
                </a:solidFill>
                <a:latin typeface="Verdana" pitchFamily="34" charset="0"/>
              </a:rPr>
              <a:t> for assuring that the education program, goals and services connect to the post school goals</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p:cNvSpPr>
            <a:spLocks noGrp="1"/>
          </p:cNvSpPr>
          <p:nvPr>
            <p:ph type="title"/>
          </p:nvPr>
        </p:nvSpPr>
        <p:spPr>
          <a:xfrm>
            <a:off x="457200" y="344488"/>
            <a:ext cx="8229600" cy="696912"/>
          </a:xfrm>
        </p:spPr>
        <p:txBody>
          <a:bodyPr/>
          <a:lstStyle/>
          <a:p>
            <a:r>
              <a:rPr lang="en-US" sz="4000" dirty="0" smtClean="0">
                <a:solidFill>
                  <a:srgbClr val="30507B"/>
                </a:solidFill>
                <a:latin typeface="Verdana" pitchFamily="34" charset="0"/>
                <a:ea typeface="ＭＳ Ｐゴシック" pitchFamily="34" charset="-128"/>
              </a:rPr>
              <a:t>Check Point for Parents!</a:t>
            </a:r>
          </a:p>
        </p:txBody>
      </p:sp>
      <p:sp>
        <p:nvSpPr>
          <p:cNvPr id="87042" name="Content Placeholder 2"/>
          <p:cNvSpPr>
            <a:spLocks noGrp="1"/>
          </p:cNvSpPr>
          <p:nvPr>
            <p:ph idx="1"/>
          </p:nvPr>
        </p:nvSpPr>
        <p:spPr>
          <a:xfrm>
            <a:off x="228600" y="1041400"/>
            <a:ext cx="8612188" cy="4322763"/>
          </a:xfrm>
        </p:spPr>
        <p:txBody>
          <a:bodyPr/>
          <a:lstStyle/>
          <a:p>
            <a:pPr marL="0" indent="0">
              <a:buClr>
                <a:srgbClr val="0A3363"/>
              </a:buClr>
              <a:buFont typeface="Wingdings" pitchFamily="2" charset="2"/>
              <a:buNone/>
            </a:pPr>
            <a:r>
              <a:rPr lang="en-US" sz="2400" dirty="0" smtClean="0">
                <a:solidFill>
                  <a:srgbClr val="30507B"/>
                </a:solidFill>
                <a:latin typeface="Verdana" pitchFamily="34" charset="0"/>
                <a:ea typeface="Verdana" pitchFamily="34" charset="0"/>
                <a:cs typeface="Verdana" pitchFamily="34" charset="0"/>
              </a:rPr>
              <a:t>REVIEW YOUR CHILD</a:t>
            </a:r>
            <a:r>
              <a:rPr lang="ja-JP" altLang="en-US" sz="2400" dirty="0" smtClean="0">
                <a:solidFill>
                  <a:srgbClr val="30507B"/>
                </a:solidFill>
                <a:latin typeface="Verdana" pitchFamily="34" charset="0"/>
                <a:ea typeface="ＭＳ Ｐゴシック" pitchFamily="34" charset="-128"/>
                <a:cs typeface="Verdana" pitchFamily="34" charset="0"/>
              </a:rPr>
              <a:t>’</a:t>
            </a:r>
            <a:r>
              <a:rPr lang="en-US" altLang="ja-JP" sz="2400" dirty="0" smtClean="0">
                <a:solidFill>
                  <a:srgbClr val="30507B"/>
                </a:solidFill>
                <a:latin typeface="Verdana" pitchFamily="34" charset="0"/>
                <a:ea typeface="Verdana" pitchFamily="34" charset="0"/>
                <a:cs typeface="Verdana" pitchFamily="34" charset="0"/>
              </a:rPr>
              <a:t>S POST-SECONDARY GOALS</a:t>
            </a:r>
          </a:p>
          <a:p>
            <a:pPr lvl="1">
              <a:buClr>
                <a:srgbClr val="0A3363"/>
              </a:buClr>
              <a:buSzPct val="130000"/>
              <a:buFont typeface="Arial" pitchFamily="34" charset="0"/>
              <a:buChar char="•"/>
            </a:pPr>
            <a:r>
              <a:rPr lang="en-US" sz="2400" dirty="0" smtClean="0">
                <a:solidFill>
                  <a:srgbClr val="30507B"/>
                </a:solidFill>
                <a:latin typeface="Verdana" pitchFamily="34" charset="0"/>
                <a:ea typeface="Verdana" pitchFamily="34" charset="0"/>
                <a:cs typeface="Verdana" pitchFamily="34" charset="0"/>
              </a:rPr>
              <a:t>Do you believe they are appropriate and accurate as written?</a:t>
            </a:r>
          </a:p>
          <a:p>
            <a:pPr lvl="1">
              <a:buClr>
                <a:srgbClr val="0A3363"/>
              </a:buClr>
              <a:buSzPct val="130000"/>
              <a:buFont typeface="Arial" pitchFamily="34" charset="0"/>
              <a:buChar char="•"/>
            </a:pPr>
            <a:r>
              <a:rPr lang="en-US" sz="2400" dirty="0" smtClean="0">
                <a:solidFill>
                  <a:srgbClr val="30507B"/>
                </a:solidFill>
                <a:latin typeface="Verdana" pitchFamily="34" charset="0"/>
                <a:ea typeface="Verdana" pitchFamily="34" charset="0"/>
                <a:cs typeface="Verdana" pitchFamily="34" charset="0"/>
              </a:rPr>
              <a:t>Draft changes or additions you would like the IEP team to consider</a:t>
            </a:r>
          </a:p>
          <a:p>
            <a:pPr marL="0" indent="0">
              <a:buClr>
                <a:srgbClr val="0A3363"/>
              </a:buClr>
              <a:buSzPct val="130000"/>
              <a:buFont typeface="Wingdings" pitchFamily="2" charset="2"/>
              <a:buNone/>
            </a:pPr>
            <a:r>
              <a:rPr lang="en-US" sz="2400" dirty="0" smtClean="0">
                <a:solidFill>
                  <a:srgbClr val="30507B"/>
                </a:solidFill>
                <a:latin typeface="Verdana" pitchFamily="34" charset="0"/>
                <a:ea typeface="Verdana" pitchFamily="34" charset="0"/>
                <a:cs typeface="Verdana" pitchFamily="34" charset="0"/>
              </a:rPr>
              <a:t>IF YOUR CHILD DOES NOT YET HAVE POST-SCHOOL GOALS</a:t>
            </a:r>
          </a:p>
          <a:p>
            <a:pPr lvl="1">
              <a:buClr>
                <a:srgbClr val="0A3363"/>
              </a:buClr>
              <a:buSzPct val="130000"/>
              <a:buFont typeface="Wingdings" pitchFamily="2" charset="2"/>
              <a:buNone/>
            </a:pPr>
            <a:r>
              <a:rPr lang="en-US" sz="2400" dirty="0" smtClean="0">
                <a:solidFill>
                  <a:srgbClr val="30507B"/>
                </a:solidFill>
                <a:latin typeface="Verdana" pitchFamily="34" charset="0"/>
                <a:ea typeface="Verdana" pitchFamily="34" charset="0"/>
                <a:cs typeface="Verdana" pitchFamily="34" charset="0"/>
              </a:rPr>
              <a:t>It is never too soon to start identifying goals for the future in the areas of:</a:t>
            </a:r>
          </a:p>
          <a:p>
            <a:pPr lvl="2">
              <a:buClr>
                <a:srgbClr val="0A3363"/>
              </a:buClr>
              <a:buSzPct val="130000"/>
              <a:buFont typeface="Arial" pitchFamily="34" charset="0"/>
              <a:buChar char="•"/>
            </a:pPr>
            <a:r>
              <a:rPr lang="en-US" sz="2000" dirty="0" smtClean="0">
                <a:solidFill>
                  <a:srgbClr val="30507B"/>
                </a:solidFill>
                <a:latin typeface="Verdana" pitchFamily="34" charset="0"/>
                <a:ea typeface="Verdana" pitchFamily="34" charset="0"/>
                <a:cs typeface="Verdana" pitchFamily="34" charset="0"/>
              </a:rPr>
              <a:t>Education/Training</a:t>
            </a:r>
          </a:p>
          <a:p>
            <a:pPr lvl="2">
              <a:buClr>
                <a:srgbClr val="0A3363"/>
              </a:buClr>
              <a:buSzPct val="130000"/>
              <a:buFont typeface="Arial" pitchFamily="34" charset="0"/>
              <a:buChar char="•"/>
            </a:pPr>
            <a:r>
              <a:rPr lang="en-US" sz="2000" dirty="0" smtClean="0">
                <a:solidFill>
                  <a:srgbClr val="30507B"/>
                </a:solidFill>
                <a:latin typeface="Verdana" pitchFamily="34" charset="0"/>
                <a:ea typeface="Verdana" pitchFamily="34" charset="0"/>
                <a:cs typeface="Verdana" pitchFamily="34" charset="0"/>
              </a:rPr>
              <a:t>Employment</a:t>
            </a:r>
          </a:p>
          <a:p>
            <a:pPr lvl="2">
              <a:buClr>
                <a:srgbClr val="0A3363"/>
              </a:buClr>
              <a:buSzPct val="130000"/>
              <a:buFont typeface="Arial" pitchFamily="34" charset="0"/>
              <a:buChar char="•"/>
            </a:pPr>
            <a:r>
              <a:rPr lang="en-US" sz="2000" dirty="0" smtClean="0">
                <a:solidFill>
                  <a:srgbClr val="30507B"/>
                </a:solidFill>
                <a:latin typeface="Verdana" pitchFamily="34" charset="0"/>
                <a:ea typeface="Verdana" pitchFamily="34" charset="0"/>
                <a:cs typeface="Verdana" pitchFamily="34" charset="0"/>
              </a:rPr>
              <a:t>Independent Living</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3"/>
          <p:cNvSpPr>
            <a:spLocks noGrp="1"/>
          </p:cNvSpPr>
          <p:nvPr>
            <p:ph type="ctrTitle"/>
          </p:nvPr>
        </p:nvSpPr>
        <p:spPr>
          <a:xfrm>
            <a:off x="457200" y="1577975"/>
            <a:ext cx="8228013" cy="1927225"/>
          </a:xfrm>
        </p:spPr>
        <p:txBody>
          <a:bodyPr/>
          <a:lstStyle/>
          <a:p>
            <a:r>
              <a:rPr lang="en-US" sz="4800" dirty="0" smtClean="0">
                <a:solidFill>
                  <a:srgbClr val="30507B"/>
                </a:solidFill>
                <a:latin typeface="Verdana" pitchFamily="34" charset="0"/>
                <a:ea typeface="ＭＳ Ｐゴシック" pitchFamily="34" charset="-128"/>
              </a:rPr>
              <a:t>Part Three: </a:t>
            </a:r>
            <a:br>
              <a:rPr lang="en-US" sz="4800" dirty="0" smtClean="0">
                <a:solidFill>
                  <a:srgbClr val="30507B"/>
                </a:solidFill>
                <a:latin typeface="Verdana" pitchFamily="34" charset="0"/>
                <a:ea typeface="ＭＳ Ｐゴシック" pitchFamily="34" charset="-128"/>
              </a:rPr>
            </a:br>
            <a:r>
              <a:rPr lang="en-US" sz="4800" dirty="0" smtClean="0">
                <a:solidFill>
                  <a:srgbClr val="30507B"/>
                </a:solidFill>
                <a:latin typeface="Verdana" pitchFamily="34" charset="0"/>
                <a:ea typeface="ＭＳ Ｐゴシック" pitchFamily="34" charset="-128"/>
              </a:rPr>
              <a:t/>
            </a:r>
            <a:br>
              <a:rPr lang="en-US" sz="4800" dirty="0" smtClean="0">
                <a:solidFill>
                  <a:srgbClr val="30507B"/>
                </a:solidFill>
                <a:latin typeface="Verdana" pitchFamily="34" charset="0"/>
                <a:ea typeface="ＭＳ Ｐゴシック" pitchFamily="34" charset="-128"/>
              </a:rPr>
            </a:br>
            <a:r>
              <a:rPr lang="en-US" sz="4800" dirty="0" smtClean="0">
                <a:solidFill>
                  <a:srgbClr val="30507B"/>
                </a:solidFill>
                <a:latin typeface="Verdana" pitchFamily="34" charset="0"/>
                <a:ea typeface="ＭＳ Ｐゴシック" pitchFamily="34" charset="-128"/>
              </a:rPr>
              <a:t>Age Appropriate Transition Assessment</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3"/>
          <p:cNvSpPr>
            <a:spLocks noGrp="1"/>
          </p:cNvSpPr>
          <p:nvPr>
            <p:ph type="title"/>
          </p:nvPr>
        </p:nvSpPr>
        <p:spPr/>
        <p:txBody>
          <a:bodyPr/>
          <a:lstStyle/>
          <a:p>
            <a:pPr algn="l"/>
            <a:r>
              <a:rPr lang="en-US" sz="4000" b="1" dirty="0" smtClean="0">
                <a:solidFill>
                  <a:srgbClr val="000000"/>
                </a:solidFill>
                <a:latin typeface="Verdana" pitchFamily="34" charset="0"/>
                <a:ea typeface="ＭＳ Ｐゴシック" pitchFamily="34" charset="-128"/>
              </a:rPr>
              <a:t/>
            </a:r>
            <a:br>
              <a:rPr lang="en-US" sz="4000" b="1" dirty="0" smtClean="0">
                <a:solidFill>
                  <a:srgbClr val="000000"/>
                </a:solidFill>
                <a:latin typeface="Verdana" pitchFamily="34" charset="0"/>
                <a:ea typeface="ＭＳ Ｐゴシック" pitchFamily="34" charset="-128"/>
              </a:rPr>
            </a:br>
            <a:endParaRPr lang="en-US" b="1" dirty="0" smtClean="0">
              <a:solidFill>
                <a:srgbClr val="30507B"/>
              </a:solidFill>
              <a:latin typeface="Arial" pitchFamily="34" charset="0"/>
              <a:ea typeface="ＭＳ Ｐゴシック" pitchFamily="34" charset="-128"/>
            </a:endParaRPr>
          </a:p>
        </p:txBody>
      </p:sp>
      <p:sp>
        <p:nvSpPr>
          <p:cNvPr id="5" name="Content Placeholder 4"/>
          <p:cNvSpPr>
            <a:spLocks noGrp="1"/>
          </p:cNvSpPr>
          <p:nvPr>
            <p:ph idx="1"/>
          </p:nvPr>
        </p:nvSpPr>
        <p:spPr>
          <a:xfrm>
            <a:off x="4284662" y="3567113"/>
            <a:ext cx="4681538" cy="2836863"/>
          </a:xfrm>
        </p:spPr>
        <p:txBody>
          <a:bodyPr/>
          <a:lstStyle/>
          <a:p>
            <a:pPr marL="0" indent="0" algn="ctr">
              <a:buNone/>
            </a:pPr>
            <a:r>
              <a:rPr lang="en-US" sz="3600" b="1" dirty="0" smtClean="0">
                <a:solidFill>
                  <a:srgbClr val="30507B"/>
                </a:solidFill>
                <a:latin typeface="Verdana" pitchFamily="34" charset="0"/>
                <a:ea typeface="Verdana" pitchFamily="34" charset="0"/>
                <a:cs typeface="Verdana" pitchFamily="34" charset="0"/>
              </a:rPr>
              <a:t>Age </a:t>
            </a:r>
            <a:br>
              <a:rPr lang="en-US" sz="3600" b="1" dirty="0" smtClean="0">
                <a:solidFill>
                  <a:srgbClr val="30507B"/>
                </a:solidFill>
                <a:latin typeface="Verdana" pitchFamily="34" charset="0"/>
                <a:ea typeface="Verdana" pitchFamily="34" charset="0"/>
                <a:cs typeface="Verdana" pitchFamily="34" charset="0"/>
              </a:rPr>
            </a:br>
            <a:r>
              <a:rPr lang="en-US" sz="3600" b="1" dirty="0" smtClean="0">
                <a:solidFill>
                  <a:srgbClr val="30507B"/>
                </a:solidFill>
                <a:latin typeface="Verdana" pitchFamily="34" charset="0"/>
                <a:ea typeface="Verdana" pitchFamily="34" charset="0"/>
                <a:cs typeface="Verdana" pitchFamily="34" charset="0"/>
              </a:rPr>
              <a:t>Appropriate Transition Assessment</a:t>
            </a:r>
            <a:endParaRPr lang="en-US" sz="3600" dirty="0">
              <a:latin typeface="Verdana" pitchFamily="34" charset="0"/>
              <a:ea typeface="Verdana" pitchFamily="34" charset="0"/>
              <a:cs typeface="Verdana" pitchFamily="34" charset="0"/>
            </a:endParaRPr>
          </a:p>
        </p:txBody>
      </p:sp>
      <p:pic>
        <p:nvPicPr>
          <p:cNvPr id="90114"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54100" y="3666331"/>
            <a:ext cx="3333750"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5"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0" y="35717"/>
            <a:ext cx="41783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7"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775200" y="681036"/>
            <a:ext cx="3505200" cy="282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3"/>
          <p:cNvSpPr>
            <a:spLocks noGrp="1"/>
          </p:cNvSpPr>
          <p:nvPr>
            <p:ph type="title"/>
          </p:nvPr>
        </p:nvSpPr>
        <p:spPr>
          <a:xfrm>
            <a:off x="98425" y="234156"/>
            <a:ext cx="6729413" cy="1988343"/>
          </a:xfrm>
        </p:spPr>
        <p:txBody>
          <a:bodyPr/>
          <a:lstStyle/>
          <a:p>
            <a:r>
              <a:rPr lang="en-US" dirty="0" smtClean="0">
                <a:solidFill>
                  <a:srgbClr val="30507B"/>
                </a:solidFill>
                <a:latin typeface="Verdana" pitchFamily="34" charset="0"/>
                <a:ea typeface="ＭＳ Ｐゴシック" pitchFamily="34" charset="-128"/>
              </a:rPr>
              <a:t>What is Age Appropriate </a:t>
            </a:r>
            <a:br>
              <a:rPr lang="en-US" dirty="0" smtClean="0">
                <a:solidFill>
                  <a:srgbClr val="30507B"/>
                </a:solidFill>
                <a:latin typeface="Verdana" pitchFamily="34" charset="0"/>
                <a:ea typeface="ＭＳ Ｐゴシック" pitchFamily="34" charset="-128"/>
              </a:rPr>
            </a:br>
            <a:r>
              <a:rPr lang="en-US" dirty="0" smtClean="0">
                <a:solidFill>
                  <a:srgbClr val="30507B"/>
                </a:solidFill>
                <a:latin typeface="Verdana" pitchFamily="34" charset="0"/>
                <a:ea typeface="ＭＳ Ｐゴシック" pitchFamily="34" charset="-128"/>
              </a:rPr>
              <a:t>Transition Assessment </a:t>
            </a:r>
            <a:br>
              <a:rPr lang="en-US" dirty="0" smtClean="0">
                <a:solidFill>
                  <a:srgbClr val="30507B"/>
                </a:solidFill>
                <a:latin typeface="Verdana" pitchFamily="34" charset="0"/>
                <a:ea typeface="ＭＳ Ｐゴシック" pitchFamily="34" charset="-128"/>
              </a:rPr>
            </a:br>
            <a:r>
              <a:rPr lang="en-US" dirty="0" smtClean="0">
                <a:solidFill>
                  <a:srgbClr val="30507B"/>
                </a:solidFill>
                <a:latin typeface="Verdana" pitchFamily="34" charset="0"/>
                <a:ea typeface="ＭＳ Ｐゴシック" pitchFamily="34" charset="-128"/>
              </a:rPr>
              <a:t>(AATA)?</a:t>
            </a:r>
          </a:p>
        </p:txBody>
      </p:sp>
      <p:sp>
        <p:nvSpPr>
          <p:cNvPr id="92162" name="Content Placeholder 4"/>
          <p:cNvSpPr>
            <a:spLocks noGrp="1"/>
          </p:cNvSpPr>
          <p:nvPr>
            <p:ph idx="1"/>
          </p:nvPr>
        </p:nvSpPr>
        <p:spPr>
          <a:xfrm>
            <a:off x="406400" y="2327274"/>
            <a:ext cx="8269288" cy="2428875"/>
          </a:xfrm>
        </p:spPr>
        <p:txBody>
          <a:bodyPr/>
          <a:lstStyle/>
          <a:p>
            <a:pPr marL="0" indent="0">
              <a:buFont typeface="Wingdings" pitchFamily="2" charset="2"/>
              <a:buNone/>
            </a:pPr>
            <a:r>
              <a:rPr lang="ja-JP" altLang="en-US" sz="2600" dirty="0" smtClean="0">
                <a:solidFill>
                  <a:srgbClr val="30507B"/>
                </a:solidFill>
                <a:latin typeface="Verdana" pitchFamily="34" charset="0"/>
                <a:ea typeface="ＭＳ Ｐゴシック" pitchFamily="34" charset="-128"/>
              </a:rPr>
              <a:t>“</a:t>
            </a:r>
            <a:r>
              <a:rPr lang="en-US" altLang="ja-JP" sz="2600" dirty="0" smtClean="0">
                <a:solidFill>
                  <a:srgbClr val="30507B"/>
                </a:solidFill>
                <a:latin typeface="Verdana" pitchFamily="34" charset="0"/>
                <a:ea typeface="ＭＳ Ｐゴシック" pitchFamily="34" charset="-128"/>
              </a:rPr>
              <a:t>...</a:t>
            </a:r>
            <a:r>
              <a:rPr lang="en-US" altLang="ja-JP" sz="2600" b="1" dirty="0" smtClean="0">
                <a:solidFill>
                  <a:srgbClr val="30507B"/>
                </a:solidFill>
                <a:latin typeface="Verdana" pitchFamily="34" charset="0"/>
                <a:ea typeface="ＭＳ Ｐゴシック" pitchFamily="34" charset="-128"/>
              </a:rPr>
              <a:t>ongoing</a:t>
            </a:r>
            <a:r>
              <a:rPr lang="en-US" altLang="ja-JP" sz="2600" dirty="0" smtClean="0">
                <a:solidFill>
                  <a:srgbClr val="30507B"/>
                </a:solidFill>
                <a:latin typeface="Verdana" pitchFamily="34" charset="0"/>
                <a:ea typeface="ＭＳ Ｐゴシック" pitchFamily="34" charset="-128"/>
              </a:rPr>
              <a:t> process of collecting data on the </a:t>
            </a:r>
            <a:r>
              <a:rPr lang="en-US" altLang="ja-JP" sz="2600" b="1" dirty="0" smtClean="0">
                <a:solidFill>
                  <a:srgbClr val="30507B"/>
                </a:solidFill>
                <a:latin typeface="Verdana" pitchFamily="34" charset="0"/>
                <a:ea typeface="ＭＳ Ｐゴシック" pitchFamily="34" charset="-128"/>
              </a:rPr>
              <a:t>individual</a:t>
            </a:r>
            <a:r>
              <a:rPr lang="ja-JP" altLang="en-US" sz="2600" b="1" dirty="0" smtClean="0">
                <a:solidFill>
                  <a:srgbClr val="30507B"/>
                </a:solidFill>
                <a:latin typeface="Verdana" pitchFamily="34" charset="0"/>
                <a:ea typeface="ＭＳ Ｐゴシック" pitchFamily="34" charset="-128"/>
              </a:rPr>
              <a:t>’</a:t>
            </a:r>
            <a:r>
              <a:rPr lang="en-US" altLang="ja-JP" sz="2600" b="1" dirty="0" smtClean="0">
                <a:solidFill>
                  <a:srgbClr val="30507B"/>
                </a:solidFill>
                <a:latin typeface="Verdana" pitchFamily="34" charset="0"/>
                <a:ea typeface="ＭＳ Ｐゴシック" pitchFamily="34" charset="-128"/>
              </a:rPr>
              <a:t>s</a:t>
            </a:r>
            <a:r>
              <a:rPr lang="en-US" altLang="ja-JP" sz="2600" dirty="0" smtClean="0">
                <a:solidFill>
                  <a:srgbClr val="30507B"/>
                </a:solidFill>
                <a:latin typeface="Verdana" pitchFamily="34" charset="0"/>
                <a:ea typeface="ＭＳ Ｐゴシック" pitchFamily="34" charset="-128"/>
              </a:rPr>
              <a:t> </a:t>
            </a:r>
            <a:r>
              <a:rPr lang="en-US" altLang="ja-JP" sz="2600" b="1" dirty="0" smtClean="0">
                <a:solidFill>
                  <a:srgbClr val="30507B"/>
                </a:solidFill>
                <a:latin typeface="Verdana" pitchFamily="34" charset="0"/>
                <a:ea typeface="ＭＳ Ｐゴシック" pitchFamily="34" charset="-128"/>
              </a:rPr>
              <a:t>needs, preferences, and interests</a:t>
            </a:r>
            <a:r>
              <a:rPr lang="en-US" altLang="ja-JP" sz="2600" dirty="0" smtClean="0">
                <a:solidFill>
                  <a:srgbClr val="30507B"/>
                </a:solidFill>
                <a:latin typeface="Verdana" pitchFamily="34" charset="0"/>
                <a:ea typeface="ＭＳ Ｐゴシック" pitchFamily="34" charset="-128"/>
              </a:rPr>
              <a:t> as they relate to the demands of </a:t>
            </a:r>
            <a:r>
              <a:rPr lang="en-US" altLang="ja-JP" sz="2600" b="1" dirty="0" smtClean="0">
                <a:solidFill>
                  <a:srgbClr val="30507B"/>
                </a:solidFill>
                <a:latin typeface="Verdana" pitchFamily="34" charset="0"/>
                <a:ea typeface="ＭＳ Ｐゴシック" pitchFamily="34" charset="-128"/>
              </a:rPr>
              <a:t>current and future</a:t>
            </a:r>
            <a:r>
              <a:rPr lang="en-US" altLang="ja-JP" sz="2600" dirty="0" smtClean="0">
                <a:solidFill>
                  <a:srgbClr val="30507B"/>
                </a:solidFill>
                <a:latin typeface="Verdana" pitchFamily="34" charset="0"/>
                <a:ea typeface="ＭＳ Ｐゴシック" pitchFamily="34" charset="-128"/>
              </a:rPr>
              <a:t> working, educational, living, and personal and social environments.</a:t>
            </a:r>
            <a:r>
              <a:rPr lang="ja-JP" altLang="en-US" sz="2600" dirty="0" smtClean="0">
                <a:solidFill>
                  <a:srgbClr val="30507B"/>
                </a:solidFill>
                <a:latin typeface="Verdana" pitchFamily="34" charset="0"/>
                <a:ea typeface="ＭＳ Ｐゴシック" pitchFamily="34" charset="-128"/>
              </a:rPr>
              <a:t>”</a:t>
            </a:r>
            <a:r>
              <a:rPr lang="en-US" altLang="ja-JP" sz="2600" dirty="0" smtClean="0">
                <a:solidFill>
                  <a:srgbClr val="30507B"/>
                </a:solidFill>
                <a:latin typeface="Verdana" pitchFamily="34" charset="0"/>
                <a:ea typeface="ＭＳ Ｐゴシック" pitchFamily="34" charset="-128"/>
              </a:rPr>
              <a:t>                    </a:t>
            </a:r>
            <a:r>
              <a:rPr lang="en-US" altLang="ja-JP" sz="1200" i="1" dirty="0" smtClean="0">
                <a:solidFill>
                  <a:srgbClr val="30507B"/>
                </a:solidFill>
                <a:latin typeface="Verdana" pitchFamily="34" charset="0"/>
                <a:ea typeface="ＭＳ Ｐゴシック" pitchFamily="34" charset="-128"/>
              </a:rPr>
              <a:t>Division on Career Development and Transition (DCDT) of the Council for Exceptional Children </a:t>
            </a:r>
            <a:endParaRPr lang="en-US" sz="1200" i="1" dirty="0" smtClean="0">
              <a:solidFill>
                <a:srgbClr val="30507B"/>
              </a:solidFill>
              <a:latin typeface="Verdana" pitchFamily="34" charset="0"/>
              <a:ea typeface="ＭＳ Ｐゴシック" pitchFamily="34" charset="-128"/>
            </a:endParaRPr>
          </a:p>
        </p:txBody>
      </p:sp>
      <p:pic>
        <p:nvPicPr>
          <p:cNvPr id="92163" name="Picture 5" descr="j0315598.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42138" y="373063"/>
            <a:ext cx="1976437"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4"/>
          <p:cNvSpPr txBox="1">
            <a:spLocks/>
          </p:cNvSpPr>
          <p:nvPr/>
        </p:nvSpPr>
        <p:spPr bwMode="auto">
          <a:xfrm>
            <a:off x="406400" y="4756150"/>
            <a:ext cx="8269288" cy="21018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defTabSz="914400">
              <a:spcBef>
                <a:spcPts val="2000"/>
              </a:spcBef>
              <a:buClr>
                <a:srgbClr val="0A3363"/>
              </a:buClr>
              <a:buSzPct val="90000"/>
            </a:pPr>
            <a:r>
              <a:rPr lang="en-US" b="1" dirty="0">
                <a:solidFill>
                  <a:srgbClr val="30507B"/>
                </a:solidFill>
                <a:latin typeface="Verdana" pitchFamily="34" charset="0"/>
              </a:rPr>
              <a:t>ONGOING…</a:t>
            </a:r>
          </a:p>
          <a:p>
            <a:pPr algn="ctr" defTabSz="914400">
              <a:spcBef>
                <a:spcPts val="2000"/>
              </a:spcBef>
              <a:buClr>
                <a:srgbClr val="0A3363"/>
              </a:buClr>
              <a:buSzPct val="90000"/>
            </a:pPr>
            <a:r>
              <a:rPr lang="en-US" b="1" dirty="0">
                <a:solidFill>
                  <a:srgbClr val="30507B"/>
                </a:solidFill>
                <a:latin typeface="Verdana" pitchFamily="34" charset="0"/>
              </a:rPr>
              <a:t>Individual Needs, Preferences, Interests</a:t>
            </a:r>
          </a:p>
          <a:p>
            <a:pPr algn="ctr" defTabSz="914400">
              <a:spcBef>
                <a:spcPts val="2000"/>
              </a:spcBef>
              <a:buClr>
                <a:srgbClr val="0A3363"/>
              </a:buClr>
              <a:buSzPct val="90000"/>
            </a:pPr>
            <a:r>
              <a:rPr lang="en-US" b="1" dirty="0">
                <a:solidFill>
                  <a:srgbClr val="30507B"/>
                </a:solidFill>
                <a:latin typeface="Verdana" pitchFamily="34" charset="0"/>
              </a:rPr>
              <a:t>Both Current and Future!</a:t>
            </a:r>
          </a:p>
          <a:p>
            <a:pPr algn="ctr" defTabSz="914400">
              <a:spcBef>
                <a:spcPts val="2000"/>
              </a:spcBef>
              <a:buClr>
                <a:schemeClr val="accent1"/>
              </a:buClr>
              <a:buSzPct val="90000"/>
              <a:buFont typeface="Wingdings" pitchFamily="2" charset="2"/>
              <a:buChar char="S"/>
            </a:pPr>
            <a:endParaRPr lang="en-US" b="1" dirty="0">
              <a:solidFill>
                <a:srgbClr val="30507B"/>
              </a:solidFill>
              <a:latin typeface="Verdana" pitchFamily="34"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1"/>
          <p:cNvSpPr>
            <a:spLocks noGrp="1"/>
          </p:cNvSpPr>
          <p:nvPr>
            <p:ph type="title"/>
          </p:nvPr>
        </p:nvSpPr>
        <p:spPr>
          <a:xfrm>
            <a:off x="114300" y="152400"/>
            <a:ext cx="8928100" cy="768350"/>
          </a:xfrm>
        </p:spPr>
        <p:txBody>
          <a:bodyPr/>
          <a:lstStyle/>
          <a:p>
            <a:r>
              <a:rPr lang="en-US" sz="3400" dirty="0" smtClean="0">
                <a:solidFill>
                  <a:srgbClr val="30507B"/>
                </a:solidFill>
                <a:latin typeface="Verdana" pitchFamily="34" charset="0"/>
                <a:ea typeface="ＭＳ Ｐゴシック" pitchFamily="34" charset="-128"/>
              </a:rPr>
              <a:t>Transition Assessment Information</a:t>
            </a:r>
          </a:p>
        </p:txBody>
      </p:sp>
      <p:pic>
        <p:nvPicPr>
          <p:cNvPr id="94210"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16200" y="1838325"/>
            <a:ext cx="3886200" cy="268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1"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73050" y="3832225"/>
            <a:ext cx="3463925"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2"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00638" y="3832225"/>
            <a:ext cx="3803650" cy="268922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2" name="Group 22"/>
          <p:cNvGrpSpPr>
            <a:grpSpLocks/>
          </p:cNvGrpSpPr>
          <p:nvPr/>
        </p:nvGrpSpPr>
        <p:grpSpPr bwMode="auto">
          <a:xfrm>
            <a:off x="606425" y="920750"/>
            <a:ext cx="2557463" cy="3021013"/>
            <a:chOff x="606754" y="921025"/>
            <a:chExt cx="2557483" cy="3020302"/>
          </a:xfrm>
        </p:grpSpPr>
        <p:sp>
          <p:nvSpPr>
            <p:cNvPr id="17" name="Down Arrow 16"/>
            <p:cNvSpPr/>
            <p:nvPr/>
          </p:nvSpPr>
          <p:spPr>
            <a:xfrm>
              <a:off x="1390245" y="921025"/>
              <a:ext cx="822960" cy="3020302"/>
            </a:xfrm>
            <a:prstGeom prst="downArrow">
              <a:avLst/>
            </a:prstGeom>
            <a:ln/>
          </p:spPr>
          <p:style>
            <a:lnRef idx="1">
              <a:schemeClr val="accent3"/>
            </a:lnRef>
            <a:fillRef idx="3">
              <a:schemeClr val="accent3"/>
            </a:fillRef>
            <a:effectRef idx="2">
              <a:schemeClr val="accent3"/>
            </a:effectRef>
            <a:fontRef idx="minor">
              <a:schemeClr val="lt1"/>
            </a:fontRef>
          </p:style>
          <p:txBody>
            <a:bodyPr vert="vert270"/>
            <a:lstStyle/>
            <a:p>
              <a:pPr>
                <a:defRPr/>
              </a:pPr>
              <a:endParaRPr lang="en-US" dirty="0">
                <a:solidFill>
                  <a:schemeClr val="tx1"/>
                </a:solidFill>
              </a:endParaRPr>
            </a:p>
          </p:txBody>
        </p:sp>
        <p:sp>
          <p:nvSpPr>
            <p:cNvPr id="94221" name="TextBox 18"/>
            <p:cNvSpPr txBox="1">
              <a:spLocks noChangeArrowheads="1"/>
            </p:cNvSpPr>
            <p:nvPr/>
          </p:nvSpPr>
          <p:spPr bwMode="auto">
            <a:xfrm>
              <a:off x="606754" y="1468840"/>
              <a:ext cx="2557483" cy="36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800" dirty="0">
                  <a:solidFill>
                    <a:srgbClr val="30507B"/>
                  </a:solidFill>
                  <a:latin typeface="Verdana" pitchFamily="34" charset="0"/>
                </a:rPr>
                <a:t>Helps </a:t>
              </a:r>
              <a:r>
                <a:rPr lang="en-US" sz="1800" b="1" i="1" dirty="0">
                  <a:solidFill>
                    <a:srgbClr val="30507B"/>
                  </a:solidFill>
                  <a:latin typeface="Verdana" pitchFamily="34" charset="0"/>
                </a:rPr>
                <a:t>Shape</a:t>
              </a:r>
              <a:r>
                <a:rPr lang="en-US" sz="1800" dirty="0">
                  <a:solidFill>
                    <a:srgbClr val="30507B"/>
                  </a:solidFill>
                  <a:latin typeface="Verdana" pitchFamily="34" charset="0"/>
                </a:rPr>
                <a:t> Goals</a:t>
              </a:r>
            </a:p>
          </p:txBody>
        </p:sp>
      </p:grpSp>
      <p:grpSp>
        <p:nvGrpSpPr>
          <p:cNvPr id="3" name="Group 23"/>
          <p:cNvGrpSpPr>
            <a:grpSpLocks/>
          </p:cNvGrpSpPr>
          <p:nvPr/>
        </p:nvGrpSpPr>
        <p:grpSpPr bwMode="auto">
          <a:xfrm>
            <a:off x="2525713" y="920750"/>
            <a:ext cx="3992562" cy="1371600"/>
            <a:chOff x="1940189" y="921025"/>
            <a:chExt cx="3994616" cy="1370775"/>
          </a:xfrm>
        </p:grpSpPr>
        <p:sp>
          <p:nvSpPr>
            <p:cNvPr id="18" name="Down Arrow 17"/>
            <p:cNvSpPr/>
            <p:nvPr/>
          </p:nvSpPr>
          <p:spPr>
            <a:xfrm>
              <a:off x="3098233" y="921025"/>
              <a:ext cx="822960" cy="1370775"/>
            </a:xfrm>
            <a:prstGeom prst="downArrow">
              <a:avLst/>
            </a:prstGeom>
            <a:ln/>
          </p:spPr>
          <p:style>
            <a:lnRef idx="1">
              <a:schemeClr val="accent3"/>
            </a:lnRef>
            <a:fillRef idx="3">
              <a:schemeClr val="accent3"/>
            </a:fillRef>
            <a:effectRef idx="2">
              <a:schemeClr val="accent3"/>
            </a:effectRef>
            <a:fontRef idx="minor">
              <a:schemeClr val="lt1"/>
            </a:fontRef>
          </p:style>
          <p:txBody>
            <a:bodyPr vert="vert270"/>
            <a:lstStyle/>
            <a:p>
              <a:pPr>
                <a:defRPr/>
              </a:pPr>
              <a:endParaRPr lang="en-US" dirty="0">
                <a:solidFill>
                  <a:schemeClr val="tx1"/>
                </a:solidFill>
              </a:endParaRPr>
            </a:p>
          </p:txBody>
        </p:sp>
        <p:sp>
          <p:nvSpPr>
            <p:cNvPr id="94219" name="TextBox 19"/>
            <p:cNvSpPr txBox="1">
              <a:spLocks noChangeArrowheads="1"/>
            </p:cNvSpPr>
            <p:nvPr/>
          </p:nvSpPr>
          <p:spPr bwMode="auto">
            <a:xfrm>
              <a:off x="1940189" y="1082907"/>
              <a:ext cx="3994616" cy="645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sz="1800" i="1" dirty="0">
                  <a:solidFill>
                    <a:srgbClr val="30507B"/>
                  </a:solidFill>
                  <a:latin typeface="Verdana" pitchFamily="34" charset="0"/>
                </a:rPr>
                <a:t>Describes the </a:t>
              </a:r>
              <a:r>
                <a:rPr lang="en-US" sz="1800" b="1" i="1" dirty="0">
                  <a:solidFill>
                    <a:srgbClr val="30507B"/>
                  </a:solidFill>
                  <a:latin typeface="Verdana" pitchFamily="34" charset="0"/>
                </a:rPr>
                <a:t>Current Picture</a:t>
              </a:r>
              <a:r>
                <a:rPr lang="en-US" sz="1800" i="1" dirty="0">
                  <a:solidFill>
                    <a:srgbClr val="30507B"/>
                  </a:solidFill>
                  <a:latin typeface="Verdana" pitchFamily="34" charset="0"/>
                </a:rPr>
                <a:t>:</a:t>
              </a:r>
            </a:p>
            <a:p>
              <a:pPr algn="ctr" eaLnBrk="1" hangingPunct="1"/>
              <a:r>
                <a:rPr lang="en-US" sz="1800" dirty="0">
                  <a:solidFill>
                    <a:srgbClr val="30507B"/>
                  </a:solidFill>
                  <a:latin typeface="Verdana" pitchFamily="34" charset="0"/>
                </a:rPr>
                <a:t>Student </a:t>
              </a:r>
              <a:r>
                <a:rPr lang="ja-JP" altLang="en-US" sz="1800" dirty="0">
                  <a:solidFill>
                    <a:srgbClr val="30507B"/>
                  </a:solidFill>
                  <a:latin typeface="Verdana" pitchFamily="34" charset="0"/>
                </a:rPr>
                <a:t>“</a:t>
              </a:r>
              <a:r>
                <a:rPr lang="en-US" altLang="ja-JP" sz="1800" dirty="0">
                  <a:solidFill>
                    <a:srgbClr val="30507B"/>
                  </a:solidFill>
                  <a:latin typeface="Verdana" pitchFamily="34" charset="0"/>
                </a:rPr>
                <a:t>Right Now</a:t>
              </a:r>
              <a:r>
                <a:rPr lang="ja-JP" altLang="en-US" sz="1800" dirty="0">
                  <a:solidFill>
                    <a:srgbClr val="000081"/>
                  </a:solidFill>
                  <a:latin typeface="Verdana" pitchFamily="34" charset="0"/>
                </a:rPr>
                <a:t>”</a:t>
              </a:r>
              <a:r>
                <a:rPr lang="en-US" altLang="ja-JP" sz="1800" dirty="0">
                  <a:solidFill>
                    <a:srgbClr val="000081"/>
                  </a:solidFill>
                  <a:latin typeface="Verdana" pitchFamily="34" charset="0"/>
                </a:rPr>
                <a:t> </a:t>
              </a:r>
              <a:endParaRPr lang="en-US" sz="1800" dirty="0">
                <a:solidFill>
                  <a:srgbClr val="000081"/>
                </a:solidFill>
                <a:latin typeface="Verdana" pitchFamily="34" charset="0"/>
              </a:endParaRPr>
            </a:p>
          </p:txBody>
        </p:sp>
      </p:grpSp>
      <p:grpSp>
        <p:nvGrpSpPr>
          <p:cNvPr id="4" name="Group 24"/>
          <p:cNvGrpSpPr>
            <a:grpSpLocks/>
          </p:cNvGrpSpPr>
          <p:nvPr/>
        </p:nvGrpSpPr>
        <p:grpSpPr bwMode="auto">
          <a:xfrm>
            <a:off x="6502400" y="920750"/>
            <a:ext cx="2184400" cy="3021013"/>
            <a:chOff x="6679265" y="878164"/>
            <a:chExt cx="2185419" cy="3020302"/>
          </a:xfrm>
        </p:grpSpPr>
        <p:sp>
          <p:nvSpPr>
            <p:cNvPr id="21" name="Down Arrow 20"/>
            <p:cNvSpPr/>
            <p:nvPr/>
          </p:nvSpPr>
          <p:spPr>
            <a:xfrm>
              <a:off x="7317545" y="878164"/>
              <a:ext cx="822960" cy="3020302"/>
            </a:xfrm>
            <a:prstGeom prst="downArrow">
              <a:avLst/>
            </a:prstGeom>
            <a:ln/>
          </p:spPr>
          <p:style>
            <a:lnRef idx="1">
              <a:schemeClr val="accent3"/>
            </a:lnRef>
            <a:fillRef idx="3">
              <a:schemeClr val="accent3"/>
            </a:fillRef>
            <a:effectRef idx="2">
              <a:schemeClr val="accent3"/>
            </a:effectRef>
            <a:fontRef idx="minor">
              <a:schemeClr val="lt1"/>
            </a:fontRef>
          </p:style>
          <p:txBody>
            <a:bodyPr vert="vert270"/>
            <a:lstStyle/>
            <a:p>
              <a:pPr>
                <a:defRPr/>
              </a:pPr>
              <a:endParaRPr lang="en-US" dirty="0">
                <a:solidFill>
                  <a:schemeClr val="tx1"/>
                </a:solidFill>
              </a:endParaRPr>
            </a:p>
          </p:txBody>
        </p:sp>
        <p:sp>
          <p:nvSpPr>
            <p:cNvPr id="94217" name="TextBox 21"/>
            <p:cNvSpPr txBox="1">
              <a:spLocks noChangeArrowheads="1"/>
            </p:cNvSpPr>
            <p:nvPr/>
          </p:nvSpPr>
          <p:spPr bwMode="auto">
            <a:xfrm>
              <a:off x="6679265" y="1279740"/>
              <a:ext cx="2185419" cy="1476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sz="1800" dirty="0">
                  <a:solidFill>
                    <a:srgbClr val="30507B"/>
                  </a:solidFill>
                  <a:latin typeface="Verdana" pitchFamily="34" charset="0"/>
                </a:rPr>
                <a:t>Assists to </a:t>
              </a:r>
              <a:r>
                <a:rPr lang="en-US" sz="1800" b="1" i="1" dirty="0">
                  <a:solidFill>
                    <a:srgbClr val="30507B"/>
                  </a:solidFill>
                  <a:latin typeface="Verdana" pitchFamily="34" charset="0"/>
                </a:rPr>
                <a:t>measure progress</a:t>
              </a:r>
              <a:r>
                <a:rPr lang="en-US" sz="1800" dirty="0">
                  <a:solidFill>
                    <a:srgbClr val="30507B"/>
                  </a:solidFill>
                  <a:latin typeface="Verdana" pitchFamily="34" charset="0"/>
                </a:rPr>
                <a:t> towards adult life goals</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1"/>
          <p:cNvSpPr>
            <a:spLocks noGrp="1"/>
          </p:cNvSpPr>
          <p:nvPr>
            <p:ph type="title"/>
          </p:nvPr>
        </p:nvSpPr>
        <p:spPr/>
        <p:txBody>
          <a:bodyPr/>
          <a:lstStyle/>
          <a:p>
            <a:pPr eaLnBrk="1" hangingPunct="1"/>
            <a:r>
              <a:rPr lang="en-US" dirty="0" smtClean="0">
                <a:solidFill>
                  <a:srgbClr val="30507B"/>
                </a:solidFill>
                <a:latin typeface="Verdana" pitchFamily="34" charset="0"/>
                <a:ea typeface="ＭＳ Ｐゴシック" pitchFamily="34" charset="-128"/>
              </a:rPr>
              <a:t>Age Appropriate Transition Assessment (AATA)</a:t>
            </a:r>
          </a:p>
        </p:txBody>
      </p:sp>
      <p:sp>
        <p:nvSpPr>
          <p:cNvPr id="96258" name="Content Placeholder 2"/>
          <p:cNvSpPr>
            <a:spLocks noGrp="1"/>
          </p:cNvSpPr>
          <p:nvPr>
            <p:ph idx="1"/>
          </p:nvPr>
        </p:nvSpPr>
        <p:spPr>
          <a:xfrm>
            <a:off x="457200" y="1685925"/>
            <a:ext cx="8229600" cy="1470025"/>
          </a:xfrm>
        </p:spPr>
        <p:txBody>
          <a:bodyPr/>
          <a:lstStyle/>
          <a:p>
            <a:pPr marL="0" indent="0" eaLnBrk="1" hangingPunct="1">
              <a:buFont typeface="Wingdings" pitchFamily="2" charset="2"/>
              <a:buNone/>
            </a:pPr>
            <a:r>
              <a:rPr lang="en-US" sz="2600" dirty="0" smtClean="0">
                <a:solidFill>
                  <a:srgbClr val="30507B"/>
                </a:solidFill>
                <a:latin typeface="Verdana" pitchFamily="34" charset="0"/>
                <a:ea typeface="ＭＳ Ｐゴシック" pitchFamily="34" charset="-128"/>
              </a:rPr>
              <a:t>AATA is </a:t>
            </a:r>
            <a:r>
              <a:rPr lang="en-US" sz="2600" b="1" dirty="0" smtClean="0">
                <a:solidFill>
                  <a:srgbClr val="30507B"/>
                </a:solidFill>
                <a:latin typeface="Verdana" pitchFamily="34" charset="0"/>
                <a:ea typeface="ＭＳ Ｐゴシック" pitchFamily="34" charset="-128"/>
              </a:rPr>
              <a:t>required</a:t>
            </a:r>
            <a:r>
              <a:rPr lang="en-US" sz="2600" dirty="0" smtClean="0">
                <a:solidFill>
                  <a:srgbClr val="30507B"/>
                </a:solidFill>
                <a:latin typeface="Verdana" pitchFamily="34" charset="0"/>
                <a:ea typeface="ＭＳ Ｐゴシック" pitchFamily="34" charset="-128"/>
              </a:rPr>
              <a:t> by IDEA</a:t>
            </a:r>
            <a:r>
              <a:rPr lang="en-US" sz="2600" b="1" dirty="0" smtClean="0">
                <a:solidFill>
                  <a:srgbClr val="30507B"/>
                </a:solidFill>
                <a:latin typeface="Verdana" pitchFamily="34" charset="0"/>
                <a:ea typeface="ＭＳ Ｐゴシック" pitchFamily="34" charset="-128"/>
              </a:rPr>
              <a:t> </a:t>
            </a:r>
            <a:r>
              <a:rPr lang="en-US" sz="2600" dirty="0" smtClean="0">
                <a:solidFill>
                  <a:srgbClr val="30507B"/>
                </a:solidFill>
                <a:latin typeface="Verdana" pitchFamily="34" charset="0"/>
                <a:ea typeface="ＭＳ Ｐゴシック" pitchFamily="34" charset="-128"/>
              </a:rPr>
              <a:t>as part of IEP</a:t>
            </a:r>
            <a:r>
              <a:rPr lang="en-US" sz="2600" b="1" dirty="0" smtClean="0">
                <a:solidFill>
                  <a:srgbClr val="30507B"/>
                </a:solidFill>
                <a:latin typeface="Verdana" pitchFamily="34" charset="0"/>
                <a:ea typeface="ＭＳ Ｐゴシック" pitchFamily="34" charset="-128"/>
              </a:rPr>
              <a:t>. </a:t>
            </a:r>
            <a:r>
              <a:rPr lang="en-US" sz="2600" dirty="0" smtClean="0">
                <a:solidFill>
                  <a:srgbClr val="30507B"/>
                </a:solidFill>
                <a:latin typeface="Verdana" pitchFamily="34" charset="0"/>
                <a:ea typeface="ＭＳ Ｐゴシック" pitchFamily="34" charset="-128"/>
              </a:rPr>
              <a:t>Assessment information must be </a:t>
            </a:r>
            <a:r>
              <a:rPr lang="en-US" sz="2600" b="1" dirty="0" smtClean="0">
                <a:solidFill>
                  <a:srgbClr val="30507B"/>
                </a:solidFill>
                <a:latin typeface="Verdana" pitchFamily="34" charset="0"/>
                <a:ea typeface="ＭＳ Ｐゴシック" pitchFamily="34" charset="-128"/>
              </a:rPr>
              <a:t>summarized on the IEP </a:t>
            </a:r>
            <a:r>
              <a:rPr lang="en-US" sz="2600" dirty="0" smtClean="0">
                <a:solidFill>
                  <a:srgbClr val="30507B"/>
                </a:solidFill>
                <a:latin typeface="Verdana" pitchFamily="34" charset="0"/>
                <a:ea typeface="ＭＳ Ｐゴシック" pitchFamily="34" charset="-128"/>
              </a:rPr>
              <a:t>when the student is</a:t>
            </a:r>
            <a:r>
              <a:rPr lang="en-US" altLang="ja-JP" sz="2600" dirty="0" smtClean="0">
                <a:solidFill>
                  <a:srgbClr val="30507B"/>
                </a:solidFill>
                <a:latin typeface="Verdana" pitchFamily="34" charset="0"/>
                <a:ea typeface="ＭＳ Ｐゴシック" pitchFamily="34" charset="-128"/>
              </a:rPr>
              <a:t> age 16.</a:t>
            </a:r>
            <a:endParaRPr lang="en-US" sz="2600" dirty="0" smtClean="0">
              <a:solidFill>
                <a:srgbClr val="30507B"/>
              </a:solidFill>
              <a:latin typeface="Verdana" pitchFamily="34" charset="0"/>
              <a:ea typeface="ＭＳ Ｐゴシック" pitchFamily="34" charset="-128"/>
            </a:endParaRPr>
          </a:p>
        </p:txBody>
      </p:sp>
      <p:sp>
        <p:nvSpPr>
          <p:cNvPr id="4" name="Content Placeholder 2"/>
          <p:cNvSpPr txBox="1">
            <a:spLocks/>
          </p:cNvSpPr>
          <p:nvPr/>
        </p:nvSpPr>
        <p:spPr bwMode="auto">
          <a:xfrm>
            <a:off x="457200" y="3155950"/>
            <a:ext cx="8229600" cy="3006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692150" indent="-34290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914400" eaLnBrk="1" hangingPunct="1">
              <a:spcBef>
                <a:spcPts val="2000"/>
              </a:spcBef>
              <a:buClr>
                <a:srgbClr val="0A3363"/>
              </a:buClr>
              <a:buSzPct val="90000"/>
            </a:pPr>
            <a:r>
              <a:rPr lang="en-US" sz="2600" dirty="0">
                <a:solidFill>
                  <a:srgbClr val="30507B"/>
                </a:solidFill>
                <a:latin typeface="Verdana" pitchFamily="34" charset="0"/>
              </a:rPr>
              <a:t>AATA will also be important in these other areas of the IEP:</a:t>
            </a:r>
          </a:p>
          <a:p>
            <a:pPr lvl="1" defTabSz="914400" eaLnBrk="1" hangingPunct="1">
              <a:spcBef>
                <a:spcPts val="600"/>
              </a:spcBef>
              <a:buClr>
                <a:srgbClr val="0A3363"/>
              </a:buClr>
              <a:buSzPct val="130000"/>
              <a:buFont typeface="Arial" pitchFamily="34" charset="0"/>
              <a:buChar char="•"/>
            </a:pPr>
            <a:r>
              <a:rPr lang="en-US" dirty="0">
                <a:solidFill>
                  <a:srgbClr val="30507B"/>
                </a:solidFill>
                <a:latin typeface="Verdana" pitchFamily="34" charset="0"/>
              </a:rPr>
              <a:t>Future Planning—I</a:t>
            </a:r>
            <a:r>
              <a:rPr lang="en-US" sz="2200" dirty="0">
                <a:solidFill>
                  <a:srgbClr val="30507B"/>
                </a:solidFill>
                <a:latin typeface="Verdana" pitchFamily="34" charset="0"/>
              </a:rPr>
              <a:t>nformation generated from future planning is part of AATA</a:t>
            </a:r>
          </a:p>
          <a:p>
            <a:pPr lvl="1" defTabSz="914400" eaLnBrk="1" hangingPunct="1">
              <a:spcBef>
                <a:spcPts val="600"/>
              </a:spcBef>
              <a:buClr>
                <a:srgbClr val="0A3363"/>
              </a:buClr>
              <a:buSzPct val="130000"/>
              <a:buFont typeface="Arial" pitchFamily="34" charset="0"/>
              <a:buChar char="•"/>
            </a:pPr>
            <a:endParaRPr lang="en-US" sz="2200" dirty="0">
              <a:solidFill>
                <a:srgbClr val="30507B"/>
              </a:solidFill>
              <a:latin typeface="Verdana" pitchFamily="34" charset="0"/>
            </a:endParaRPr>
          </a:p>
          <a:p>
            <a:pPr lvl="1" defTabSz="914400" eaLnBrk="1" hangingPunct="1">
              <a:spcBef>
                <a:spcPts val="600"/>
              </a:spcBef>
              <a:buClr>
                <a:srgbClr val="0A3363"/>
              </a:buClr>
              <a:buSzPct val="130000"/>
              <a:buFont typeface="Arial" pitchFamily="34" charset="0"/>
              <a:buChar char="•"/>
            </a:pPr>
            <a:r>
              <a:rPr lang="en-US" dirty="0">
                <a:solidFill>
                  <a:srgbClr val="30507B"/>
                </a:solidFill>
                <a:latin typeface="Verdana" pitchFamily="34" charset="0"/>
              </a:rPr>
              <a:t>Age 14 Statement—I</a:t>
            </a:r>
            <a:r>
              <a:rPr lang="en-US" sz="2200" dirty="0">
                <a:solidFill>
                  <a:srgbClr val="30507B"/>
                </a:solidFill>
                <a:latin typeface="Verdana" pitchFamily="34" charset="0"/>
              </a:rPr>
              <a:t>nformation used to develop the age 14 statement is part of AATA</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1"/>
          <p:cNvSpPr>
            <a:spLocks noGrp="1"/>
          </p:cNvSpPr>
          <p:nvPr>
            <p:ph type="title"/>
          </p:nvPr>
        </p:nvSpPr>
        <p:spPr>
          <a:xfrm>
            <a:off x="457200" y="955675"/>
            <a:ext cx="8229600" cy="731838"/>
          </a:xfrm>
        </p:spPr>
        <p:txBody>
          <a:bodyPr/>
          <a:lstStyle/>
          <a:p>
            <a:pPr eaLnBrk="1" hangingPunct="1"/>
            <a:r>
              <a:rPr lang="en-US" dirty="0" smtClean="0">
                <a:solidFill>
                  <a:srgbClr val="30507B"/>
                </a:solidFill>
                <a:latin typeface="Verdana" pitchFamily="34" charset="0"/>
                <a:ea typeface="Verdana" pitchFamily="34" charset="0"/>
                <a:cs typeface="Verdana" pitchFamily="34" charset="0"/>
              </a:rPr>
              <a:t>Age Appropriate Transition Assessment</a:t>
            </a:r>
            <a:r>
              <a:rPr lang="en-US" dirty="0">
                <a:solidFill>
                  <a:srgbClr val="30507B"/>
                </a:solidFill>
                <a:latin typeface="Verdana" pitchFamily="34" charset="0"/>
                <a:ea typeface="Verdana" pitchFamily="34" charset="0"/>
                <a:cs typeface="Verdana" pitchFamily="34" charset="0"/>
              </a:rPr>
              <a:t> </a:t>
            </a:r>
            <a:r>
              <a:rPr lang="en-US" dirty="0" smtClean="0">
                <a:solidFill>
                  <a:srgbClr val="30507B"/>
                </a:solidFill>
                <a:latin typeface="Verdana" pitchFamily="34" charset="0"/>
                <a:ea typeface="Verdana" pitchFamily="34" charset="0"/>
                <a:cs typeface="Verdana" pitchFamily="34" charset="0"/>
              </a:rPr>
              <a:t>- </a:t>
            </a:r>
            <a:r>
              <a:rPr lang="en-US" i="1" dirty="0" smtClean="0">
                <a:solidFill>
                  <a:srgbClr val="30507B"/>
                </a:solidFill>
                <a:latin typeface="Verdana" pitchFamily="34" charset="0"/>
                <a:ea typeface="Verdana" pitchFamily="34" charset="0"/>
                <a:cs typeface="Verdana" pitchFamily="34" charset="0"/>
              </a:rPr>
              <a:t>KEY POINTS</a:t>
            </a:r>
            <a:br>
              <a:rPr lang="en-US" i="1" dirty="0" smtClean="0">
                <a:solidFill>
                  <a:srgbClr val="30507B"/>
                </a:solidFill>
                <a:latin typeface="Verdana" pitchFamily="34" charset="0"/>
                <a:ea typeface="Verdana" pitchFamily="34" charset="0"/>
                <a:cs typeface="Verdana" pitchFamily="34" charset="0"/>
              </a:rPr>
            </a:br>
            <a:endParaRPr lang="en-US" dirty="0" smtClean="0">
              <a:solidFill>
                <a:srgbClr val="30507B"/>
              </a:solidFill>
              <a:latin typeface="Verdana" pitchFamily="34" charset="0"/>
              <a:ea typeface="Verdana" pitchFamily="34" charset="0"/>
              <a:cs typeface="Verdana" pitchFamily="34" charset="0"/>
            </a:endParaRPr>
          </a:p>
        </p:txBody>
      </p:sp>
      <p:sp>
        <p:nvSpPr>
          <p:cNvPr id="94210" name="Content Placeholder 2"/>
          <p:cNvSpPr>
            <a:spLocks noGrp="1"/>
          </p:cNvSpPr>
          <p:nvPr>
            <p:ph idx="1"/>
          </p:nvPr>
        </p:nvSpPr>
        <p:spPr>
          <a:xfrm>
            <a:off x="323850" y="2181225"/>
            <a:ext cx="4092575" cy="3227388"/>
          </a:xfrm>
        </p:spPr>
        <p:txBody>
          <a:bodyPr/>
          <a:lstStyle/>
          <a:p>
            <a:pPr marL="228600" indent="0" algn="ctr" eaLnBrk="1" hangingPunct="1">
              <a:spcBef>
                <a:spcPts val="600"/>
              </a:spcBef>
              <a:buFont typeface="Wingdings" charset="0"/>
              <a:buNone/>
              <a:defRPr/>
            </a:pPr>
            <a:r>
              <a:rPr lang="en-US" sz="3600" dirty="0" smtClean="0">
                <a:solidFill>
                  <a:srgbClr val="30507B"/>
                </a:solidFill>
                <a:latin typeface="Verdana" charset="0"/>
                <a:ea typeface="ＭＳ Ｐゴシック" charset="0"/>
              </a:rPr>
              <a:t>It includes </a:t>
            </a:r>
            <a:r>
              <a:rPr lang="en-US" sz="3600" dirty="0">
                <a:solidFill>
                  <a:srgbClr val="30507B"/>
                </a:solidFill>
                <a:latin typeface="Verdana" charset="0"/>
                <a:ea typeface="ＭＳ Ｐゴシック" charset="0"/>
              </a:rPr>
              <a:t>formal and informal assessments, tools and </a:t>
            </a:r>
            <a:r>
              <a:rPr lang="en-US" sz="3600" dirty="0" smtClean="0">
                <a:solidFill>
                  <a:srgbClr val="30507B"/>
                </a:solidFill>
                <a:latin typeface="Verdana" charset="0"/>
                <a:ea typeface="ＭＳ Ｐゴシック" charset="0"/>
              </a:rPr>
              <a:t>activities</a:t>
            </a:r>
            <a:endParaRPr lang="en-US" sz="3600" dirty="0">
              <a:solidFill>
                <a:srgbClr val="30507B"/>
              </a:solidFill>
              <a:latin typeface="Verdana" charset="0"/>
              <a:ea typeface="ＭＳ Ｐゴシック" charset="0"/>
            </a:endParaRPr>
          </a:p>
          <a:p>
            <a:pPr marL="685800" indent="-457200" eaLnBrk="1" hangingPunct="1">
              <a:spcBef>
                <a:spcPts val="600"/>
              </a:spcBef>
              <a:buFont typeface="Wingdings" charset="0"/>
              <a:buChar char="S"/>
              <a:defRPr/>
            </a:pPr>
            <a:endParaRPr lang="en-US" sz="3000" dirty="0">
              <a:latin typeface="Arial"/>
              <a:ea typeface="ＭＳ Ｐゴシック" charset="0"/>
            </a:endParaRPr>
          </a:p>
        </p:txBody>
      </p:sp>
      <p:pic>
        <p:nvPicPr>
          <p:cNvPr id="98307" name="Picture 3"/>
          <p:cNvPicPr>
            <a:picLocks noChangeAspect="1"/>
          </p:cNvPicPr>
          <p:nvPr/>
        </p:nvPicPr>
        <p:blipFill>
          <a:blip r:embed="rId3">
            <a:extLst>
              <a:ext uri="{28A0092B-C50C-407E-A947-70E740481C1C}">
                <a14:useLocalDpi xmlns:a14="http://schemas.microsoft.com/office/drawing/2010/main" val="0"/>
              </a:ext>
            </a:extLst>
          </a:blip>
          <a:srcRect r="52377"/>
          <a:stretch>
            <a:fillRect/>
          </a:stretch>
        </p:blipFill>
        <p:spPr bwMode="auto">
          <a:xfrm>
            <a:off x="4759325" y="2181225"/>
            <a:ext cx="1474788"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08" name="Picture 5"/>
          <p:cNvPicPr>
            <a:picLocks noChangeAspect="1"/>
          </p:cNvPicPr>
          <p:nvPr/>
        </p:nvPicPr>
        <p:blipFill>
          <a:blip r:embed="rId4">
            <a:extLst>
              <a:ext uri="{28A0092B-C50C-407E-A947-70E740481C1C}">
                <a14:useLocalDpi xmlns:a14="http://schemas.microsoft.com/office/drawing/2010/main" val="0"/>
              </a:ext>
            </a:extLst>
          </a:blip>
          <a:srcRect l="48978" b="8881"/>
          <a:stretch>
            <a:fillRect/>
          </a:stretch>
        </p:blipFill>
        <p:spPr bwMode="auto">
          <a:xfrm>
            <a:off x="7499350" y="2181225"/>
            <a:ext cx="1187450" cy="274955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Rectangle 6"/>
          <p:cNvSpPr/>
          <p:nvPr/>
        </p:nvSpPr>
        <p:spPr>
          <a:xfrm>
            <a:off x="6233319" y="3041464"/>
            <a:ext cx="1265464" cy="553998"/>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29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Lucida Handwriting"/>
                <a:ea typeface="ＭＳ Ｐゴシック" charset="-128"/>
                <a:cs typeface="Lucida Handwriting"/>
              </a:rPr>
              <a:t>and</a:t>
            </a:r>
          </a:p>
        </p:txBody>
      </p:sp>
      <p:sp>
        <p:nvSpPr>
          <p:cNvPr id="8" name="Rectangle 7"/>
          <p:cNvSpPr/>
          <p:nvPr/>
        </p:nvSpPr>
        <p:spPr>
          <a:xfrm rot="20160218">
            <a:off x="4776610" y="4334808"/>
            <a:ext cx="1265464" cy="353943"/>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17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Lucida Handwriting"/>
                <a:ea typeface="ＭＳ Ｐゴシック" charset="-128"/>
                <a:cs typeface="Lucida Handwriting"/>
              </a:rPr>
              <a:t>Formal</a:t>
            </a:r>
          </a:p>
        </p:txBody>
      </p:sp>
      <p:sp>
        <p:nvSpPr>
          <p:cNvPr id="9" name="Rectangle 8"/>
          <p:cNvSpPr/>
          <p:nvPr/>
        </p:nvSpPr>
        <p:spPr>
          <a:xfrm rot="19970613">
            <a:off x="7411340" y="4265314"/>
            <a:ext cx="1446815" cy="369332"/>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b="1" dirty="0">
                <a:ln w="11430">
                  <a:solidFill>
                    <a:srgbClr val="000090"/>
                  </a:solidFill>
                </a:ln>
                <a:solidFill>
                  <a:schemeClr val="tx1">
                    <a:lumMod val="95000"/>
                    <a:lumOff val="5000"/>
                  </a:schemeClr>
                </a:solidFill>
                <a:latin typeface="Lucida Handwriting"/>
                <a:ea typeface="ＭＳ Ｐゴシック" charset="-128"/>
                <a:cs typeface="Lucida Handwriting"/>
              </a:rPr>
              <a:t>Informal</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393700" y="574675"/>
            <a:ext cx="8229600" cy="1143000"/>
          </a:xfrm>
        </p:spPr>
        <p:txBody>
          <a:bodyPr/>
          <a:lstStyle/>
          <a:p>
            <a:r>
              <a:rPr lang="en-US" altLang="ja-JP" dirty="0" smtClean="0">
                <a:solidFill>
                  <a:srgbClr val="30507B"/>
                </a:solidFill>
                <a:latin typeface="Verdana" pitchFamily="34" charset="0"/>
                <a:ea typeface="ＭＳ Ｐゴシック" pitchFamily="34" charset="-128"/>
              </a:rPr>
              <a:t>TRANSITION </a:t>
            </a:r>
            <a:br>
              <a:rPr lang="en-US" altLang="ja-JP" dirty="0" smtClean="0">
                <a:solidFill>
                  <a:srgbClr val="30507B"/>
                </a:solidFill>
                <a:latin typeface="Verdana" pitchFamily="34" charset="0"/>
                <a:ea typeface="ＭＳ Ｐゴシック" pitchFamily="34" charset="-128"/>
              </a:rPr>
            </a:br>
            <a:r>
              <a:rPr lang="en-US" altLang="ja-JP" dirty="0" smtClean="0">
                <a:solidFill>
                  <a:srgbClr val="30507B"/>
                </a:solidFill>
                <a:latin typeface="Verdana" pitchFamily="34" charset="0"/>
                <a:ea typeface="ＭＳ Ｐゴシック" pitchFamily="34" charset="-128"/>
              </a:rPr>
              <a:t>What  Does It Mean? </a:t>
            </a:r>
            <a:br>
              <a:rPr lang="en-US" altLang="ja-JP" dirty="0" smtClean="0">
                <a:solidFill>
                  <a:srgbClr val="30507B"/>
                </a:solidFill>
                <a:latin typeface="Verdana" pitchFamily="34" charset="0"/>
                <a:ea typeface="ＭＳ Ｐゴシック" pitchFamily="34" charset="-128"/>
              </a:rPr>
            </a:br>
            <a:r>
              <a:rPr lang="en-US" altLang="ja-JP" dirty="0" smtClean="0">
                <a:solidFill>
                  <a:srgbClr val="30507B"/>
                </a:solidFill>
                <a:latin typeface="Verdana" pitchFamily="34" charset="0"/>
                <a:ea typeface="ＭＳ Ｐゴシック" pitchFamily="34" charset="-128"/>
              </a:rPr>
              <a:t>What Are The Implications?</a:t>
            </a:r>
            <a:r>
              <a:rPr lang="en-US" altLang="ja-JP" sz="2800" dirty="0" smtClean="0">
                <a:solidFill>
                  <a:srgbClr val="30507B"/>
                </a:solidFill>
                <a:latin typeface="Verdana" pitchFamily="34" charset="0"/>
                <a:ea typeface="ＭＳ Ｐゴシック" pitchFamily="34" charset="-128"/>
              </a:rPr>
              <a:t/>
            </a:r>
            <a:br>
              <a:rPr lang="en-US" altLang="ja-JP" sz="2800" dirty="0" smtClean="0">
                <a:solidFill>
                  <a:srgbClr val="30507B"/>
                </a:solidFill>
                <a:latin typeface="Verdana" pitchFamily="34" charset="0"/>
                <a:ea typeface="ＭＳ Ｐゴシック" pitchFamily="34" charset="-128"/>
              </a:rPr>
            </a:br>
            <a:endParaRPr lang="en-US" sz="2800" dirty="0" smtClean="0">
              <a:solidFill>
                <a:srgbClr val="30507B"/>
              </a:solidFill>
              <a:latin typeface="Verdana" pitchFamily="34" charset="0"/>
              <a:ea typeface="ＭＳ Ｐゴシック" pitchFamily="34" charset="-128"/>
            </a:endParaRPr>
          </a:p>
        </p:txBody>
      </p:sp>
      <p:sp>
        <p:nvSpPr>
          <p:cNvPr id="26626" name="Content Placeholder 2"/>
          <p:cNvSpPr>
            <a:spLocks noGrp="1"/>
          </p:cNvSpPr>
          <p:nvPr>
            <p:ph sz="half" idx="1"/>
          </p:nvPr>
        </p:nvSpPr>
        <p:spPr>
          <a:xfrm>
            <a:off x="393700" y="1976438"/>
            <a:ext cx="3973513" cy="3587750"/>
          </a:xfrm>
        </p:spPr>
        <p:txBody>
          <a:bodyPr/>
          <a:lstStyle/>
          <a:p>
            <a:pPr lvl="1">
              <a:buClr>
                <a:srgbClr val="2F4190"/>
              </a:buClr>
              <a:buSzPct val="130000"/>
              <a:buFont typeface="Arial" pitchFamily="34" charset="0"/>
              <a:buChar char="•"/>
            </a:pPr>
            <a:r>
              <a:rPr lang="en-US" sz="2400" dirty="0" smtClean="0">
                <a:solidFill>
                  <a:srgbClr val="30507B"/>
                </a:solidFill>
                <a:latin typeface="Verdana" pitchFamily="34" charset="0"/>
                <a:ea typeface="ＭＳ Ｐゴシック" pitchFamily="34" charset="-128"/>
              </a:rPr>
              <a:t>A Change</a:t>
            </a:r>
          </a:p>
          <a:p>
            <a:pPr lvl="1">
              <a:buClr>
                <a:srgbClr val="2F4190"/>
              </a:buClr>
              <a:buSzPct val="130000"/>
              <a:buFont typeface="Arial" pitchFamily="34" charset="0"/>
              <a:buChar char="•"/>
            </a:pPr>
            <a:r>
              <a:rPr lang="en-US" sz="2400" dirty="0" smtClean="0">
                <a:solidFill>
                  <a:srgbClr val="30507B"/>
                </a:solidFill>
                <a:latin typeface="Verdana" pitchFamily="34" charset="0"/>
                <a:ea typeface="ＭＳ Ｐゴシック" pitchFamily="34" charset="-128"/>
              </a:rPr>
              <a:t>Moving on</a:t>
            </a:r>
          </a:p>
          <a:p>
            <a:pPr lvl="1">
              <a:buClr>
                <a:srgbClr val="2F4190"/>
              </a:buClr>
              <a:buSzPct val="130000"/>
              <a:buFont typeface="Arial" pitchFamily="34" charset="0"/>
              <a:buChar char="•"/>
            </a:pPr>
            <a:r>
              <a:rPr lang="en-US" sz="2400" dirty="0" smtClean="0">
                <a:solidFill>
                  <a:srgbClr val="30507B"/>
                </a:solidFill>
                <a:latin typeface="Verdana" pitchFamily="34" charset="0"/>
                <a:ea typeface="ＭＳ Ｐゴシック" pitchFamily="34" charset="-128"/>
              </a:rPr>
              <a:t>New Beginnings</a:t>
            </a:r>
          </a:p>
          <a:p>
            <a:pPr lvl="1">
              <a:buClr>
                <a:srgbClr val="2F4190"/>
              </a:buClr>
              <a:buSzPct val="130000"/>
              <a:buFont typeface="Arial" pitchFamily="34" charset="0"/>
              <a:buChar char="•"/>
            </a:pPr>
            <a:r>
              <a:rPr lang="en-US" sz="2400" dirty="0" smtClean="0">
                <a:solidFill>
                  <a:srgbClr val="30507B"/>
                </a:solidFill>
                <a:latin typeface="Verdana" pitchFamily="34" charset="0"/>
                <a:ea typeface="ＭＳ Ｐゴシック" pitchFamily="34" charset="-128"/>
              </a:rPr>
              <a:t>Familiar to Unknown</a:t>
            </a:r>
          </a:p>
          <a:p>
            <a:pPr lvl="1">
              <a:buClr>
                <a:srgbClr val="2F4190"/>
              </a:buClr>
              <a:buSzPct val="130000"/>
              <a:buFont typeface="Arial" pitchFamily="34" charset="0"/>
              <a:buChar char="•"/>
            </a:pPr>
            <a:r>
              <a:rPr lang="en-US" sz="2400" dirty="0" smtClean="0">
                <a:solidFill>
                  <a:srgbClr val="30507B"/>
                </a:solidFill>
                <a:latin typeface="Verdana" pitchFamily="34" charset="0"/>
                <a:ea typeface="ＭＳ Ｐゴシック" pitchFamily="34" charset="-128"/>
              </a:rPr>
              <a:t>Excitement!</a:t>
            </a:r>
          </a:p>
          <a:p>
            <a:pPr lvl="1">
              <a:buClr>
                <a:srgbClr val="2F4190"/>
              </a:buClr>
              <a:buSzPct val="130000"/>
              <a:buFont typeface="Arial" pitchFamily="34" charset="0"/>
              <a:buChar char="•"/>
            </a:pPr>
            <a:r>
              <a:rPr lang="en-US" sz="2400" dirty="0" smtClean="0">
                <a:solidFill>
                  <a:srgbClr val="30507B"/>
                </a:solidFill>
                <a:latin typeface="Verdana" pitchFamily="34" charset="0"/>
                <a:ea typeface="ＭＳ Ｐゴシック" pitchFamily="34" charset="-128"/>
              </a:rPr>
              <a:t>Anxiety</a:t>
            </a:r>
          </a:p>
        </p:txBody>
      </p:sp>
      <p:sp>
        <p:nvSpPr>
          <p:cNvPr id="4" name="Content Placeholder 3"/>
          <p:cNvSpPr>
            <a:spLocks noGrp="1"/>
          </p:cNvSpPr>
          <p:nvPr>
            <p:ph sz="half" idx="2"/>
          </p:nvPr>
        </p:nvSpPr>
        <p:spPr>
          <a:xfrm>
            <a:off x="4635500" y="1976438"/>
            <a:ext cx="3987800" cy="3943350"/>
          </a:xfrm>
        </p:spPr>
        <p:txBody>
          <a:bodyPr/>
          <a:lstStyle/>
          <a:p>
            <a:pPr lvl="1">
              <a:buClrTx/>
              <a:buSzPct val="130000"/>
              <a:buFont typeface="Arial"/>
              <a:buChar char="•"/>
              <a:defRPr/>
            </a:pPr>
            <a:r>
              <a:rPr lang="en-US" sz="2400" dirty="0">
                <a:solidFill>
                  <a:srgbClr val="30507B"/>
                </a:solidFill>
                <a:latin typeface="Verdana" charset="0"/>
                <a:ea typeface="ＭＳ Ｐゴシック" charset="0"/>
              </a:rPr>
              <a:t>Fresh Beginnings</a:t>
            </a:r>
          </a:p>
          <a:p>
            <a:pPr lvl="1">
              <a:buClrTx/>
              <a:buSzPct val="130000"/>
              <a:buFont typeface="Arial"/>
              <a:buChar char="•"/>
              <a:defRPr/>
            </a:pPr>
            <a:r>
              <a:rPr lang="en-US" sz="2400" dirty="0">
                <a:solidFill>
                  <a:srgbClr val="30507B"/>
                </a:solidFill>
                <a:latin typeface="Verdana" charset="0"/>
                <a:ea typeface="ＭＳ Ｐゴシック" charset="0"/>
              </a:rPr>
              <a:t>A Sense of Loss?</a:t>
            </a:r>
          </a:p>
          <a:p>
            <a:pPr lvl="1">
              <a:buClrTx/>
              <a:buSzPct val="130000"/>
              <a:buFont typeface="Arial"/>
              <a:buChar char="•"/>
              <a:defRPr/>
            </a:pPr>
            <a:r>
              <a:rPr lang="en-US" sz="2400" dirty="0">
                <a:solidFill>
                  <a:srgbClr val="30507B"/>
                </a:solidFill>
                <a:latin typeface="Verdana" charset="0"/>
                <a:ea typeface="ＭＳ Ｐゴシック" charset="0"/>
              </a:rPr>
              <a:t>A Sense of Accomplishment?</a:t>
            </a:r>
          </a:p>
          <a:p>
            <a:pPr lvl="1">
              <a:buClrTx/>
              <a:buSzPct val="130000"/>
              <a:buFont typeface="Arial"/>
              <a:buChar char="•"/>
              <a:defRPr/>
            </a:pPr>
            <a:r>
              <a:rPr lang="en-US" sz="2400" dirty="0">
                <a:solidFill>
                  <a:srgbClr val="30507B"/>
                </a:solidFill>
                <a:latin typeface="Verdana" charset="0"/>
                <a:ea typeface="ＭＳ Ｐゴシック" charset="0"/>
              </a:rPr>
              <a:t>Something to Avoid?</a:t>
            </a:r>
          </a:p>
          <a:p>
            <a:pPr lvl="1">
              <a:buClrTx/>
              <a:buSzPct val="130000"/>
              <a:buFont typeface="Arial"/>
              <a:buChar char="•"/>
              <a:defRPr/>
            </a:pPr>
            <a:r>
              <a:rPr lang="en-US" sz="2400" dirty="0">
                <a:solidFill>
                  <a:srgbClr val="30507B"/>
                </a:solidFill>
                <a:latin typeface="Verdana" charset="0"/>
                <a:ea typeface="ＭＳ Ｐゴシック" charset="0"/>
              </a:rPr>
              <a:t>Something to Embrace?</a:t>
            </a:r>
          </a:p>
          <a:p>
            <a:pPr lvl="1">
              <a:buClr>
                <a:schemeClr val="bg2">
                  <a:lumMod val="25000"/>
                </a:schemeClr>
              </a:buClr>
              <a:buFont typeface="Arial"/>
              <a:buChar char="•"/>
              <a:defRPr/>
            </a:pPr>
            <a:endParaRPr lang="en-US" dirty="0">
              <a:latin typeface="Arial"/>
              <a:ea typeface="ＭＳ Ｐゴシック" charset="0"/>
            </a:endParaRPr>
          </a:p>
          <a:p>
            <a:pPr>
              <a:buFont typeface="Wingdings" charset="0"/>
              <a:buChar char="S"/>
              <a:defRPr/>
            </a:pPr>
            <a:endParaRPr lang="en-US" dirty="0">
              <a:latin typeface="Arial"/>
              <a:ea typeface="ＭＳ Ｐゴシック" charset="0"/>
            </a:endParaRPr>
          </a:p>
        </p:txBody>
      </p:sp>
      <p:sp>
        <p:nvSpPr>
          <p:cNvPr id="26628" name="TextBox 4"/>
          <p:cNvSpPr txBox="1">
            <a:spLocks noChangeArrowheads="1"/>
          </p:cNvSpPr>
          <p:nvPr/>
        </p:nvSpPr>
        <p:spPr bwMode="auto">
          <a:xfrm>
            <a:off x="987425" y="5776913"/>
            <a:ext cx="72961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sz="2700" b="1" i="1" dirty="0" smtClean="0">
                <a:solidFill>
                  <a:srgbClr val="30507B"/>
                </a:solidFill>
                <a:latin typeface="Verdana" pitchFamily="34" charset="0"/>
              </a:rPr>
              <a:t>SOMETHING </a:t>
            </a:r>
            <a:r>
              <a:rPr lang="en-US" sz="2700" b="1" i="1" dirty="0">
                <a:solidFill>
                  <a:srgbClr val="30507B"/>
                </a:solidFill>
                <a:latin typeface="Verdana" pitchFamily="34" charset="0"/>
              </a:rPr>
              <a:t>TO PREPARE FOR!</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1"/>
          <p:cNvSpPr>
            <a:spLocks noGrp="1"/>
          </p:cNvSpPr>
          <p:nvPr>
            <p:ph type="title"/>
          </p:nvPr>
        </p:nvSpPr>
        <p:spPr>
          <a:xfrm>
            <a:off x="457200" y="955675"/>
            <a:ext cx="8229600" cy="731838"/>
          </a:xfrm>
        </p:spPr>
        <p:txBody>
          <a:bodyPr/>
          <a:lstStyle/>
          <a:p>
            <a:pPr eaLnBrk="1" hangingPunct="1"/>
            <a:r>
              <a:rPr lang="en-US" dirty="0" smtClean="0">
                <a:solidFill>
                  <a:srgbClr val="30507B"/>
                </a:solidFill>
                <a:latin typeface="Verdana" pitchFamily="34" charset="0"/>
                <a:ea typeface="ＭＳ Ｐゴシック" pitchFamily="34" charset="-128"/>
              </a:rPr>
              <a:t>Age Appropriate Transition Assessment - </a:t>
            </a:r>
            <a:r>
              <a:rPr lang="en-US" i="1" dirty="0" smtClean="0">
                <a:solidFill>
                  <a:srgbClr val="30507B"/>
                </a:solidFill>
                <a:latin typeface="Verdana" pitchFamily="34" charset="0"/>
                <a:ea typeface="ＭＳ Ｐゴシック" pitchFamily="34" charset="-128"/>
              </a:rPr>
              <a:t>KEY POINTS</a:t>
            </a:r>
            <a:r>
              <a:rPr lang="en-US" sz="2800" i="1" dirty="0" smtClean="0">
                <a:latin typeface="Verdana" pitchFamily="34" charset="0"/>
                <a:ea typeface="ＭＳ Ｐゴシック" pitchFamily="34" charset="-128"/>
              </a:rPr>
              <a:t/>
            </a:r>
            <a:br>
              <a:rPr lang="en-US" sz="2800" i="1" dirty="0" smtClean="0">
                <a:latin typeface="Verdana" pitchFamily="34" charset="0"/>
                <a:ea typeface="ＭＳ Ｐゴシック" pitchFamily="34" charset="-128"/>
              </a:rPr>
            </a:br>
            <a:endParaRPr lang="en-US" sz="2800" dirty="0" smtClean="0">
              <a:latin typeface="Verdana" pitchFamily="34" charset="0"/>
              <a:ea typeface="ＭＳ Ｐゴシック" pitchFamily="34" charset="-128"/>
            </a:endParaRPr>
          </a:p>
        </p:txBody>
      </p:sp>
      <p:sp>
        <p:nvSpPr>
          <p:cNvPr id="100354" name="Content Placeholder 2"/>
          <p:cNvSpPr>
            <a:spLocks noGrp="1"/>
          </p:cNvSpPr>
          <p:nvPr>
            <p:ph idx="1"/>
          </p:nvPr>
        </p:nvSpPr>
        <p:spPr>
          <a:xfrm>
            <a:off x="295275" y="2189163"/>
            <a:ext cx="4597400" cy="3702050"/>
          </a:xfrm>
        </p:spPr>
        <p:txBody>
          <a:bodyPr/>
          <a:lstStyle/>
          <a:p>
            <a:pPr marL="228600" indent="0" algn="ctr" eaLnBrk="1" hangingPunct="1">
              <a:spcBef>
                <a:spcPts val="600"/>
              </a:spcBef>
              <a:buFont typeface="Wingdings" pitchFamily="2" charset="2"/>
              <a:buNone/>
            </a:pPr>
            <a:r>
              <a:rPr lang="en-US" sz="3000" dirty="0" smtClean="0">
                <a:solidFill>
                  <a:srgbClr val="30507B"/>
                </a:solidFill>
                <a:latin typeface="Verdana" pitchFamily="34" charset="0"/>
                <a:ea typeface="ＭＳ Ｐゴシック" pitchFamily="34" charset="-128"/>
              </a:rPr>
              <a:t>It includes information from multiple sources—</a:t>
            </a:r>
          </a:p>
          <a:p>
            <a:pPr marL="228600" indent="0" algn="ctr" eaLnBrk="1" hangingPunct="1">
              <a:spcBef>
                <a:spcPts val="600"/>
              </a:spcBef>
              <a:buFont typeface="Wingdings" pitchFamily="2" charset="2"/>
              <a:buNone/>
            </a:pPr>
            <a:r>
              <a:rPr lang="en-US" sz="3000" i="1" dirty="0" smtClean="0">
                <a:solidFill>
                  <a:srgbClr val="30507B"/>
                </a:solidFill>
                <a:latin typeface="Verdana" pitchFamily="34" charset="0"/>
                <a:ea typeface="ＭＳ Ｐゴシック" pitchFamily="34" charset="-128"/>
              </a:rPr>
              <a:t> </a:t>
            </a:r>
            <a:r>
              <a:rPr lang="en-US" sz="3000" dirty="0" smtClean="0">
                <a:solidFill>
                  <a:srgbClr val="30507B"/>
                </a:solidFill>
                <a:latin typeface="Verdana" pitchFamily="34" charset="0"/>
                <a:ea typeface="ＭＳ Ｐゴシック" pitchFamily="34" charset="-128"/>
              </a:rPr>
              <a:t>including, and most importantly, </a:t>
            </a:r>
          </a:p>
          <a:p>
            <a:pPr marL="228600" indent="0" eaLnBrk="1" hangingPunct="1">
              <a:spcBef>
                <a:spcPts val="600"/>
              </a:spcBef>
              <a:buFont typeface="Wingdings" pitchFamily="2" charset="2"/>
              <a:buNone/>
            </a:pPr>
            <a:r>
              <a:rPr lang="en-US" sz="3000" dirty="0">
                <a:solidFill>
                  <a:srgbClr val="30507B"/>
                </a:solidFill>
                <a:latin typeface="Verdana" pitchFamily="34" charset="0"/>
                <a:ea typeface="ＭＳ Ｐゴシック" pitchFamily="34" charset="-128"/>
              </a:rPr>
              <a:t>p</a:t>
            </a:r>
            <a:r>
              <a:rPr lang="en-US" sz="3000" dirty="0" smtClean="0">
                <a:solidFill>
                  <a:srgbClr val="30507B"/>
                </a:solidFill>
                <a:latin typeface="Verdana" pitchFamily="34" charset="0"/>
                <a:ea typeface="ＭＳ Ｐゴシック" pitchFamily="34" charset="-128"/>
              </a:rPr>
              <a:t>arents and students</a:t>
            </a:r>
          </a:p>
        </p:txBody>
      </p:sp>
      <p:pic>
        <p:nvPicPr>
          <p:cNvPr id="100355"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92675" y="2293938"/>
            <a:ext cx="3498850" cy="352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1"/>
          <p:cNvSpPr>
            <a:spLocks noGrp="1"/>
          </p:cNvSpPr>
          <p:nvPr>
            <p:ph type="title"/>
          </p:nvPr>
        </p:nvSpPr>
        <p:spPr>
          <a:xfrm>
            <a:off x="457200" y="344488"/>
            <a:ext cx="8229600" cy="968375"/>
          </a:xfrm>
        </p:spPr>
        <p:txBody>
          <a:bodyPr/>
          <a:lstStyle/>
          <a:p>
            <a:r>
              <a:rPr lang="en-US" sz="4000" dirty="0" smtClean="0">
                <a:solidFill>
                  <a:srgbClr val="30507B"/>
                </a:solidFill>
                <a:latin typeface="Verdana" pitchFamily="34" charset="0"/>
                <a:ea typeface="ＭＳ Ｐゴシック" pitchFamily="34" charset="-128"/>
              </a:rPr>
              <a:t>Formal Tools for AATA</a:t>
            </a:r>
          </a:p>
        </p:txBody>
      </p:sp>
      <p:sp>
        <p:nvSpPr>
          <p:cNvPr id="102402" name="Content Placeholder 3"/>
          <p:cNvSpPr>
            <a:spLocks noGrp="1"/>
          </p:cNvSpPr>
          <p:nvPr>
            <p:ph sz="half" idx="1"/>
          </p:nvPr>
        </p:nvSpPr>
        <p:spPr>
          <a:xfrm>
            <a:off x="565150" y="1312863"/>
            <a:ext cx="3943350" cy="4724400"/>
          </a:xfrm>
        </p:spPr>
        <p:txBody>
          <a:bodyPr/>
          <a:lstStyle/>
          <a:p>
            <a:pPr indent="-346075">
              <a:spcBef>
                <a:spcPct val="0"/>
              </a:spcBef>
              <a:buClr>
                <a:srgbClr val="403B90"/>
              </a:buClr>
              <a:buSzPct val="130000"/>
              <a:buFont typeface="Arial" pitchFamily="34" charset="0"/>
              <a:buChar char="•"/>
            </a:pPr>
            <a:r>
              <a:rPr lang="en-US" sz="2800" dirty="0" smtClean="0">
                <a:solidFill>
                  <a:srgbClr val="30507B"/>
                </a:solidFill>
                <a:latin typeface="Verdana" pitchFamily="34" charset="0"/>
                <a:ea typeface="ＭＳ Ｐゴシック" pitchFamily="34" charset="-128"/>
              </a:rPr>
              <a:t>Adaptive Behavior/ Daily Living Skills Assessment</a:t>
            </a:r>
          </a:p>
          <a:p>
            <a:pPr indent="-346075">
              <a:spcBef>
                <a:spcPct val="0"/>
              </a:spcBef>
              <a:buClr>
                <a:srgbClr val="403B90"/>
              </a:buClr>
              <a:buSzPct val="130000"/>
              <a:buFont typeface="Arial" pitchFamily="34" charset="0"/>
              <a:buChar char="•"/>
            </a:pPr>
            <a:r>
              <a:rPr lang="en-US" sz="2800" dirty="0" smtClean="0">
                <a:solidFill>
                  <a:srgbClr val="30507B"/>
                </a:solidFill>
                <a:latin typeface="Verdana" pitchFamily="34" charset="0"/>
                <a:ea typeface="ＭＳ Ｐゴシック" pitchFamily="34" charset="-128"/>
              </a:rPr>
              <a:t>General and Specific Aptitude Tests</a:t>
            </a:r>
          </a:p>
          <a:p>
            <a:pPr indent="-346075">
              <a:spcBef>
                <a:spcPct val="0"/>
              </a:spcBef>
              <a:buClr>
                <a:srgbClr val="403B90"/>
              </a:buClr>
              <a:buSzPct val="130000"/>
              <a:buFont typeface="Arial" pitchFamily="34" charset="0"/>
              <a:buChar char="•"/>
            </a:pPr>
            <a:r>
              <a:rPr lang="en-US" sz="2800" dirty="0" smtClean="0">
                <a:solidFill>
                  <a:srgbClr val="30507B"/>
                </a:solidFill>
                <a:latin typeface="Verdana" pitchFamily="34" charset="0"/>
                <a:ea typeface="ＭＳ Ｐゴシック" pitchFamily="34" charset="-128"/>
              </a:rPr>
              <a:t>Interest Inventories </a:t>
            </a:r>
          </a:p>
          <a:p>
            <a:pPr indent="-346075">
              <a:spcBef>
                <a:spcPct val="0"/>
              </a:spcBef>
              <a:buClr>
                <a:srgbClr val="403B90"/>
              </a:buClr>
              <a:buSzPct val="130000"/>
              <a:buFont typeface="Arial" pitchFamily="34" charset="0"/>
              <a:buChar char="•"/>
            </a:pPr>
            <a:r>
              <a:rPr lang="en-US" sz="2800" dirty="0" smtClean="0">
                <a:solidFill>
                  <a:srgbClr val="30507B"/>
                </a:solidFill>
                <a:latin typeface="Verdana" pitchFamily="34" charset="0"/>
                <a:ea typeface="ＭＳ Ｐゴシック" pitchFamily="34" charset="-128"/>
              </a:rPr>
              <a:t>Intelligence Tests</a:t>
            </a:r>
          </a:p>
          <a:p>
            <a:pPr indent="-346075">
              <a:spcBef>
                <a:spcPct val="0"/>
              </a:spcBef>
              <a:buClr>
                <a:srgbClr val="403B90"/>
              </a:buClr>
              <a:buSzPct val="130000"/>
              <a:buFont typeface="Arial" pitchFamily="34" charset="0"/>
              <a:buChar char="•"/>
            </a:pPr>
            <a:r>
              <a:rPr lang="en-US" sz="2800" dirty="0" smtClean="0">
                <a:solidFill>
                  <a:srgbClr val="30507B"/>
                </a:solidFill>
                <a:latin typeface="Verdana" pitchFamily="34" charset="0"/>
                <a:ea typeface="ＭＳ Ｐゴシック" pitchFamily="34" charset="-128"/>
              </a:rPr>
              <a:t>Achievement Tests</a:t>
            </a:r>
          </a:p>
          <a:p>
            <a:pPr lvl="1">
              <a:buClr>
                <a:srgbClr val="403B90"/>
              </a:buClr>
              <a:buSzPct val="130000"/>
            </a:pPr>
            <a:endParaRPr lang="en-US" dirty="0" smtClean="0">
              <a:solidFill>
                <a:srgbClr val="403B90"/>
              </a:solidFill>
              <a:latin typeface="Verdana" pitchFamily="34" charset="0"/>
              <a:ea typeface="ＭＳ Ｐゴシック" pitchFamily="34" charset="-128"/>
            </a:endParaRPr>
          </a:p>
        </p:txBody>
      </p:sp>
      <p:sp>
        <p:nvSpPr>
          <p:cNvPr id="96260" name="Content Placeholder 4"/>
          <p:cNvSpPr>
            <a:spLocks noGrp="1"/>
          </p:cNvSpPr>
          <p:nvPr>
            <p:ph sz="half" idx="2"/>
          </p:nvPr>
        </p:nvSpPr>
        <p:spPr>
          <a:xfrm>
            <a:off x="4768850" y="1312863"/>
            <a:ext cx="4022725" cy="4724400"/>
          </a:xfrm>
        </p:spPr>
        <p:txBody>
          <a:bodyPr/>
          <a:lstStyle/>
          <a:p>
            <a:pPr indent="-346075">
              <a:spcBef>
                <a:spcPct val="0"/>
              </a:spcBef>
              <a:buClr>
                <a:schemeClr val="bg2">
                  <a:lumMod val="25000"/>
                </a:schemeClr>
              </a:buClr>
              <a:buSzPct val="130000"/>
              <a:buFont typeface="Arial"/>
              <a:buChar char="•"/>
              <a:defRPr/>
            </a:pPr>
            <a:r>
              <a:rPr lang="en-US" sz="2800" dirty="0">
                <a:solidFill>
                  <a:srgbClr val="30507B"/>
                </a:solidFill>
                <a:latin typeface="Verdana" charset="0"/>
                <a:ea typeface="ＭＳ Ｐゴシック" charset="0"/>
              </a:rPr>
              <a:t>Temperament Inventories</a:t>
            </a:r>
            <a:r>
              <a:rPr lang="en-US" sz="2800" dirty="0" smtClean="0">
                <a:solidFill>
                  <a:srgbClr val="30507B"/>
                </a:solidFill>
                <a:latin typeface="Verdana" charset="0"/>
                <a:ea typeface="ＭＳ Ｐゴシック" charset="0"/>
              </a:rPr>
              <a:t>/ Instruments </a:t>
            </a:r>
            <a:endParaRPr lang="en-US" sz="2800" dirty="0">
              <a:solidFill>
                <a:srgbClr val="30507B"/>
              </a:solidFill>
              <a:latin typeface="Verdana" charset="0"/>
              <a:ea typeface="ＭＳ Ｐゴシック" charset="0"/>
            </a:endParaRPr>
          </a:p>
          <a:p>
            <a:pPr indent="-346075">
              <a:spcBef>
                <a:spcPct val="0"/>
              </a:spcBef>
              <a:buClr>
                <a:schemeClr val="bg2">
                  <a:lumMod val="25000"/>
                </a:schemeClr>
              </a:buClr>
              <a:buSzPct val="130000"/>
              <a:buFont typeface="Arial"/>
              <a:buChar char="•"/>
              <a:defRPr/>
            </a:pPr>
            <a:r>
              <a:rPr lang="en-US" sz="2800" dirty="0">
                <a:solidFill>
                  <a:srgbClr val="30507B"/>
                </a:solidFill>
                <a:latin typeface="Verdana" charset="0"/>
                <a:ea typeface="ＭＳ Ｐゴシック" charset="0"/>
              </a:rPr>
              <a:t>Career Maturity or Employability Tests </a:t>
            </a:r>
          </a:p>
          <a:p>
            <a:pPr indent="-346075">
              <a:spcBef>
                <a:spcPct val="0"/>
              </a:spcBef>
              <a:buClr>
                <a:schemeClr val="bg2">
                  <a:lumMod val="25000"/>
                </a:schemeClr>
              </a:buClr>
              <a:buSzPct val="130000"/>
              <a:buFont typeface="Arial"/>
              <a:buChar char="•"/>
              <a:defRPr/>
            </a:pPr>
            <a:r>
              <a:rPr lang="en-US" sz="2800" dirty="0">
                <a:solidFill>
                  <a:srgbClr val="30507B"/>
                </a:solidFill>
                <a:latin typeface="Verdana" charset="0"/>
                <a:ea typeface="ＭＳ Ｐゴシック" charset="0"/>
              </a:rPr>
              <a:t>Self-Determination Assessments </a:t>
            </a:r>
          </a:p>
          <a:p>
            <a:pPr indent="-346075">
              <a:spcBef>
                <a:spcPct val="0"/>
              </a:spcBef>
              <a:buClr>
                <a:schemeClr val="bg2">
                  <a:lumMod val="25000"/>
                </a:schemeClr>
              </a:buClr>
              <a:buSzPct val="130000"/>
              <a:buFont typeface="Arial"/>
              <a:buChar char="•"/>
              <a:defRPr/>
            </a:pPr>
            <a:r>
              <a:rPr lang="en-US" sz="2800" dirty="0">
                <a:solidFill>
                  <a:srgbClr val="30507B"/>
                </a:solidFill>
                <a:latin typeface="Verdana" charset="0"/>
                <a:ea typeface="ＭＳ Ｐゴシック" charset="0"/>
              </a:rPr>
              <a:t>Transition Planning Inventories</a:t>
            </a:r>
          </a:p>
          <a:p>
            <a:pPr>
              <a:buFont typeface="Wingdings" charset="0"/>
              <a:buChar char="S"/>
              <a:defRPr/>
            </a:pPr>
            <a:endParaRPr lang="en-US" dirty="0">
              <a:ea typeface="ＭＳ Ｐゴシック"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4"/>
          <p:cNvSpPr>
            <a:spLocks noGrp="1"/>
          </p:cNvSpPr>
          <p:nvPr>
            <p:ph type="title"/>
          </p:nvPr>
        </p:nvSpPr>
        <p:spPr>
          <a:xfrm>
            <a:off x="457200" y="569913"/>
            <a:ext cx="8229600" cy="1143000"/>
          </a:xfrm>
        </p:spPr>
        <p:txBody>
          <a:bodyPr/>
          <a:lstStyle/>
          <a:p>
            <a:r>
              <a:rPr lang="en-US" dirty="0" smtClean="0">
                <a:solidFill>
                  <a:srgbClr val="30507B"/>
                </a:solidFill>
                <a:latin typeface="Verdana" pitchFamily="34" charset="0"/>
                <a:ea typeface="ＭＳ Ｐゴシック" pitchFamily="34" charset="-128"/>
              </a:rPr>
              <a:t>Informal Tools for AATA</a:t>
            </a:r>
            <a:r>
              <a:rPr lang="en-US" sz="4400" dirty="0" smtClean="0">
                <a:solidFill>
                  <a:srgbClr val="30507B"/>
                </a:solidFill>
                <a:latin typeface="Verdana" pitchFamily="34" charset="0"/>
                <a:ea typeface="ＭＳ Ｐゴシック" pitchFamily="34" charset="-128"/>
              </a:rPr>
              <a:t> </a:t>
            </a:r>
            <a:r>
              <a:rPr lang="en-US" dirty="0" smtClean="0">
                <a:solidFill>
                  <a:srgbClr val="30507B"/>
                </a:solidFill>
                <a:latin typeface="Verdana" pitchFamily="34" charset="0"/>
                <a:ea typeface="ＭＳ Ｐゴシック" pitchFamily="34" charset="-128"/>
              </a:rPr>
              <a:t/>
            </a:r>
            <a:br>
              <a:rPr lang="en-US" dirty="0" smtClean="0">
                <a:solidFill>
                  <a:srgbClr val="30507B"/>
                </a:solidFill>
                <a:latin typeface="Verdana" pitchFamily="34" charset="0"/>
                <a:ea typeface="ＭＳ Ｐゴシック" pitchFamily="34" charset="-128"/>
              </a:rPr>
            </a:br>
            <a:endParaRPr lang="en-US" dirty="0" smtClean="0">
              <a:solidFill>
                <a:srgbClr val="30507B"/>
              </a:solidFill>
              <a:latin typeface="Verdana" pitchFamily="34" charset="0"/>
              <a:ea typeface="ＭＳ Ｐゴシック" pitchFamily="34" charset="-128"/>
            </a:endParaRPr>
          </a:p>
        </p:txBody>
      </p:sp>
      <p:sp>
        <p:nvSpPr>
          <p:cNvPr id="6" name="Content Placeholder 5"/>
          <p:cNvSpPr>
            <a:spLocks noGrp="1"/>
          </p:cNvSpPr>
          <p:nvPr>
            <p:ph idx="1"/>
          </p:nvPr>
        </p:nvSpPr>
        <p:spPr>
          <a:xfrm>
            <a:off x="739775" y="1712913"/>
            <a:ext cx="7662863" cy="4324350"/>
          </a:xfrm>
        </p:spPr>
        <p:txBody>
          <a:bodyPr/>
          <a:lstStyle/>
          <a:p>
            <a:pPr>
              <a:spcBef>
                <a:spcPct val="0"/>
              </a:spcBef>
              <a:buClr>
                <a:srgbClr val="0A3363"/>
              </a:buClr>
              <a:buSzPct val="120000"/>
              <a:buFont typeface="Arial" pitchFamily="34" charset="0"/>
              <a:buChar char="•"/>
            </a:pPr>
            <a:r>
              <a:rPr lang="en-US" sz="3200" dirty="0" smtClean="0">
                <a:solidFill>
                  <a:srgbClr val="30507B"/>
                </a:solidFill>
                <a:effectLst>
                  <a:outerShdw blurRad="38100" dist="38100" dir="2700000" algn="tl">
                    <a:srgbClr val="C0C0C0"/>
                  </a:outerShdw>
                </a:effectLst>
                <a:latin typeface="Verdana" pitchFamily="34" charset="0"/>
                <a:ea typeface="ＭＳ Ｐゴシック" pitchFamily="34" charset="-128"/>
              </a:rPr>
              <a:t>Interviews with student, parent/family, others</a:t>
            </a:r>
          </a:p>
          <a:p>
            <a:pPr>
              <a:spcBef>
                <a:spcPct val="0"/>
              </a:spcBef>
              <a:buClr>
                <a:srgbClr val="0A3363"/>
              </a:buClr>
              <a:buSzPct val="120000"/>
              <a:buFont typeface="Arial" pitchFamily="34" charset="0"/>
              <a:buChar char="•"/>
            </a:pPr>
            <a:r>
              <a:rPr lang="en-US" sz="3200" dirty="0" smtClean="0">
                <a:solidFill>
                  <a:srgbClr val="30507B"/>
                </a:solidFill>
                <a:effectLst>
                  <a:outerShdw blurRad="38100" dist="38100" dir="2700000" algn="tl">
                    <a:srgbClr val="C0C0C0"/>
                  </a:outerShdw>
                </a:effectLst>
                <a:latin typeface="Verdana" pitchFamily="34" charset="0"/>
                <a:ea typeface="ＭＳ Ｐゴシック" pitchFamily="34" charset="-128"/>
              </a:rPr>
              <a:t>Questionnaires completed by student, parent/family, others</a:t>
            </a:r>
          </a:p>
          <a:p>
            <a:pPr>
              <a:spcBef>
                <a:spcPct val="0"/>
              </a:spcBef>
              <a:buClr>
                <a:srgbClr val="0A3363"/>
              </a:buClr>
              <a:buSzPct val="120000"/>
              <a:buFont typeface="Arial" pitchFamily="34" charset="0"/>
              <a:buChar char="•"/>
            </a:pPr>
            <a:r>
              <a:rPr lang="en-US" sz="3200" dirty="0" smtClean="0">
                <a:solidFill>
                  <a:srgbClr val="30507B"/>
                </a:solidFill>
                <a:latin typeface="Verdana" pitchFamily="34" charset="0"/>
                <a:ea typeface="ＭＳ Ｐゴシック" pitchFamily="34" charset="-128"/>
              </a:rPr>
              <a:t>Direct observation</a:t>
            </a:r>
          </a:p>
          <a:p>
            <a:pPr>
              <a:spcBef>
                <a:spcPct val="0"/>
              </a:spcBef>
              <a:buClr>
                <a:srgbClr val="0A3363"/>
              </a:buClr>
              <a:buSzPct val="120000"/>
              <a:buFont typeface="Arial" pitchFamily="34" charset="0"/>
              <a:buChar char="•"/>
            </a:pPr>
            <a:r>
              <a:rPr lang="en-US" sz="3200" dirty="0" smtClean="0">
                <a:solidFill>
                  <a:srgbClr val="30507B"/>
                </a:solidFill>
                <a:latin typeface="Verdana" pitchFamily="34" charset="0"/>
                <a:ea typeface="ＭＳ Ｐゴシック" pitchFamily="34" charset="-128"/>
              </a:rPr>
              <a:t>Curriculum Based Assessments</a:t>
            </a:r>
          </a:p>
          <a:p>
            <a:pPr>
              <a:spcBef>
                <a:spcPct val="0"/>
              </a:spcBef>
              <a:buClr>
                <a:srgbClr val="0A3363"/>
              </a:buClr>
              <a:buSzPct val="120000"/>
              <a:buFont typeface="Arial" pitchFamily="34" charset="0"/>
              <a:buChar char="•"/>
            </a:pPr>
            <a:r>
              <a:rPr lang="en-US" sz="3200" dirty="0" smtClean="0">
                <a:solidFill>
                  <a:srgbClr val="30507B"/>
                </a:solidFill>
                <a:latin typeface="Verdana" pitchFamily="34" charset="0"/>
                <a:ea typeface="ＭＳ Ｐゴシック" pitchFamily="34" charset="-128"/>
              </a:rPr>
              <a:t>Environmental Analysis</a:t>
            </a:r>
          </a:p>
          <a:p>
            <a:pPr>
              <a:spcBef>
                <a:spcPct val="0"/>
              </a:spcBef>
              <a:buClr>
                <a:srgbClr val="0A3363"/>
              </a:buClr>
              <a:buSzPct val="130000"/>
              <a:buFont typeface="Arial" pitchFamily="34" charset="0"/>
              <a:buChar char="•"/>
            </a:pPr>
            <a:endParaRPr lang="en-US" sz="3200" dirty="0" smtClean="0">
              <a:solidFill>
                <a:srgbClr val="30507B"/>
              </a:solidFill>
              <a:latin typeface="Verdana" pitchFamily="34" charset="0"/>
              <a:ea typeface="ＭＳ Ｐゴシック" pitchFamily="34" charset="-128"/>
            </a:endParaRPr>
          </a:p>
          <a:p>
            <a:pPr>
              <a:spcBef>
                <a:spcPct val="0"/>
              </a:spcBef>
              <a:buSzPct val="130000"/>
              <a:buFont typeface="Wingdings" pitchFamily="2" charset="2"/>
              <a:buNone/>
            </a:pPr>
            <a:r>
              <a:rPr lang="en-US" sz="2000" b="1" i="1" dirty="0" smtClean="0">
                <a:solidFill>
                  <a:srgbClr val="30507B"/>
                </a:solidFill>
                <a:latin typeface="Verdana" pitchFamily="34" charset="0"/>
                <a:ea typeface="ＭＳ Ｐゴシック" pitchFamily="34" charset="-128"/>
              </a:rPr>
              <a:t>		</a:t>
            </a:r>
            <a:r>
              <a:rPr lang="en-US" sz="2800" b="1" i="1" dirty="0" smtClean="0">
                <a:solidFill>
                  <a:srgbClr val="30507B"/>
                </a:solidFill>
                <a:latin typeface="Verdana" pitchFamily="34" charset="0"/>
                <a:ea typeface="ＭＳ Ｐゴシック" pitchFamily="34" charset="-128"/>
              </a:rPr>
              <a:t>AND MANY MORE…</a:t>
            </a:r>
          </a:p>
          <a:p>
            <a:endParaRPr lang="en-US" dirty="0" smtClean="0">
              <a:latin typeface="Verdana" pitchFamily="34" charset="0"/>
              <a:ea typeface="ＭＳ Ｐゴシック" pitchFamily="34" charset="-128"/>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ChangeArrowheads="1"/>
          </p:cNvSpPr>
          <p:nvPr/>
        </p:nvSpPr>
        <p:spPr bwMode="auto">
          <a:xfrm>
            <a:off x="0" y="768350"/>
            <a:ext cx="9144000" cy="3667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endParaRPr lang="en-US"/>
          </a:p>
        </p:txBody>
      </p:sp>
      <p:sp>
        <p:nvSpPr>
          <p:cNvPr id="269320" name="Oval 10"/>
          <p:cNvSpPr>
            <a:spLocks noChangeArrowheads="1"/>
          </p:cNvSpPr>
          <p:nvPr/>
        </p:nvSpPr>
        <p:spPr bwMode="auto">
          <a:xfrm>
            <a:off x="3886200" y="1261927"/>
            <a:ext cx="1752600" cy="909638"/>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anchor="ctr">
            <a:spAutoFit/>
          </a:bodyPr>
          <a:lstStyle/>
          <a:p>
            <a:pPr algn="ctr">
              <a:defRPr/>
            </a:pPr>
            <a:r>
              <a:rPr lang="en-US" dirty="0">
                <a:latin typeface="Verdana" pitchFamily="34" charset="0"/>
                <a:ea typeface="Verdana" pitchFamily="34" charset="0"/>
                <a:cs typeface="Verdana" pitchFamily="34" charset="0"/>
              </a:rPr>
              <a:t>Learning Styles</a:t>
            </a:r>
          </a:p>
        </p:txBody>
      </p:sp>
      <p:sp>
        <p:nvSpPr>
          <p:cNvPr id="269322" name="Oval 12"/>
          <p:cNvSpPr>
            <a:spLocks noChangeArrowheads="1"/>
          </p:cNvSpPr>
          <p:nvPr/>
        </p:nvSpPr>
        <p:spPr bwMode="auto">
          <a:xfrm>
            <a:off x="537921" y="3047114"/>
            <a:ext cx="2590800" cy="1687890"/>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anchor="ctr">
            <a:spAutoFit/>
          </a:bodyPr>
          <a:lstStyle/>
          <a:p>
            <a:pPr algn="ctr">
              <a:defRPr/>
            </a:pPr>
            <a:r>
              <a:rPr lang="en-US" dirty="0">
                <a:latin typeface="Verdana" pitchFamily="34" charset="0"/>
                <a:ea typeface="Verdana" pitchFamily="34" charset="0"/>
                <a:cs typeface="Verdana" pitchFamily="34" charset="0"/>
              </a:rPr>
              <a:t>Vocational and Occupational Skills</a:t>
            </a:r>
          </a:p>
        </p:txBody>
      </p:sp>
      <p:sp>
        <p:nvSpPr>
          <p:cNvPr id="269323" name="Oval 13"/>
          <p:cNvSpPr>
            <a:spLocks noChangeArrowheads="1"/>
          </p:cNvSpPr>
          <p:nvPr/>
        </p:nvSpPr>
        <p:spPr bwMode="auto">
          <a:xfrm>
            <a:off x="735115" y="2275867"/>
            <a:ext cx="2514600" cy="519113"/>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anchor="ctr">
            <a:spAutoFit/>
          </a:bodyPr>
          <a:lstStyle/>
          <a:p>
            <a:pPr>
              <a:defRPr/>
            </a:pPr>
            <a:r>
              <a:rPr lang="en-US" dirty="0">
                <a:latin typeface="Verdana" pitchFamily="34" charset="0"/>
                <a:ea typeface="Verdana" pitchFamily="34" charset="0"/>
                <a:cs typeface="Verdana" pitchFamily="34" charset="0"/>
              </a:rPr>
              <a:t>Temperament</a:t>
            </a:r>
          </a:p>
        </p:txBody>
      </p:sp>
      <p:sp>
        <p:nvSpPr>
          <p:cNvPr id="269326" name="Oval 16"/>
          <p:cNvSpPr>
            <a:spLocks noChangeArrowheads="1"/>
          </p:cNvSpPr>
          <p:nvPr/>
        </p:nvSpPr>
        <p:spPr bwMode="auto">
          <a:xfrm>
            <a:off x="736953" y="4793323"/>
            <a:ext cx="4038600" cy="1687890"/>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anchor="ctr">
            <a:spAutoFit/>
          </a:bodyPr>
          <a:lstStyle/>
          <a:p>
            <a:pPr algn="ctr">
              <a:defRPr/>
            </a:pPr>
            <a:r>
              <a:rPr lang="en-US" dirty="0">
                <a:latin typeface="Verdana" pitchFamily="34" charset="0"/>
                <a:ea typeface="Verdana" pitchFamily="34" charset="0"/>
                <a:cs typeface="Verdana" pitchFamily="34" charset="0"/>
              </a:rPr>
              <a:t>Social Skills, Socialization, Social Awareness, Social Understanding</a:t>
            </a:r>
          </a:p>
        </p:txBody>
      </p:sp>
      <p:sp>
        <p:nvSpPr>
          <p:cNvPr id="106510" name="Text Box 26"/>
          <p:cNvSpPr txBox="1">
            <a:spLocks noChangeArrowheads="1"/>
          </p:cNvSpPr>
          <p:nvPr/>
        </p:nvSpPr>
        <p:spPr bwMode="auto">
          <a:xfrm>
            <a:off x="735115" y="122238"/>
            <a:ext cx="80358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spcBef>
                <a:spcPct val="50000"/>
              </a:spcBef>
            </a:pPr>
            <a:r>
              <a:rPr lang="en-US" sz="4000" b="1" dirty="0">
                <a:solidFill>
                  <a:srgbClr val="30507B"/>
                </a:solidFill>
                <a:latin typeface="Verdana" pitchFamily="34" charset="0"/>
              </a:rPr>
              <a:t>Areas to be Assessed </a:t>
            </a:r>
          </a:p>
        </p:txBody>
      </p:sp>
      <p:sp>
        <p:nvSpPr>
          <p:cNvPr id="106511" name="Text Box 27"/>
          <p:cNvSpPr txBox="1">
            <a:spLocks noChangeArrowheads="1"/>
          </p:cNvSpPr>
          <p:nvPr/>
        </p:nvSpPr>
        <p:spPr bwMode="auto">
          <a:xfrm>
            <a:off x="7315200" y="6340475"/>
            <a:ext cx="1828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spcBef>
                <a:spcPct val="50000"/>
              </a:spcBef>
            </a:pPr>
            <a:r>
              <a:rPr lang="en-US" sz="1400" dirty="0">
                <a:solidFill>
                  <a:srgbClr val="0A246E"/>
                </a:solidFill>
                <a:latin typeface="Verdana" pitchFamily="34" charset="0"/>
                <a:ea typeface="Verdana" pitchFamily="34" charset="0"/>
                <a:cs typeface="Verdana" pitchFamily="34" charset="0"/>
              </a:rPr>
              <a:t>Adapted From:</a:t>
            </a:r>
            <a:br>
              <a:rPr lang="en-US" sz="1400" dirty="0">
                <a:solidFill>
                  <a:srgbClr val="0A246E"/>
                </a:solidFill>
                <a:latin typeface="Verdana" pitchFamily="34" charset="0"/>
                <a:ea typeface="Verdana" pitchFamily="34" charset="0"/>
                <a:cs typeface="Verdana" pitchFamily="34" charset="0"/>
              </a:rPr>
            </a:br>
            <a:r>
              <a:rPr lang="en-US" sz="1400" dirty="0">
                <a:solidFill>
                  <a:srgbClr val="0A246E"/>
                </a:solidFill>
                <a:latin typeface="Verdana" pitchFamily="34" charset="0"/>
                <a:ea typeface="Verdana" pitchFamily="34" charset="0"/>
                <a:cs typeface="Verdana" pitchFamily="34" charset="0"/>
              </a:rPr>
              <a:t> P. Kohler (2004</a:t>
            </a:r>
            <a:r>
              <a:rPr lang="en-US" sz="1400" dirty="0">
                <a:solidFill>
                  <a:srgbClr val="0A246E"/>
                </a:solidFill>
                <a:latin typeface="Tahoma" pitchFamily="34" charset="0"/>
              </a:rPr>
              <a:t>)</a:t>
            </a:r>
          </a:p>
        </p:txBody>
      </p:sp>
      <p:grpSp>
        <p:nvGrpSpPr>
          <p:cNvPr id="106512" name="Group 1"/>
          <p:cNvGrpSpPr>
            <a:grpSpLocks/>
          </p:cNvGrpSpPr>
          <p:nvPr/>
        </p:nvGrpSpPr>
        <p:grpSpPr bwMode="auto">
          <a:xfrm>
            <a:off x="1097713" y="1364204"/>
            <a:ext cx="7690371" cy="5183865"/>
            <a:chOff x="2324098" y="1447681"/>
            <a:chExt cx="7690372" cy="5183865"/>
          </a:xfrm>
        </p:grpSpPr>
        <p:sp>
          <p:nvSpPr>
            <p:cNvPr id="269316" name="Oval 6"/>
            <p:cNvSpPr>
              <a:spLocks noChangeArrowheads="1"/>
            </p:cNvSpPr>
            <p:nvPr/>
          </p:nvSpPr>
          <p:spPr bwMode="auto">
            <a:xfrm>
              <a:off x="4727574" y="2745997"/>
              <a:ext cx="2359025" cy="2466975"/>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anchor="ctr">
              <a:spAutoFit/>
            </a:bodyPr>
            <a:lstStyle/>
            <a:p>
              <a:pPr algn="ctr">
                <a:defRPr/>
              </a:pPr>
              <a:r>
                <a:rPr lang="en-US" dirty="0">
                  <a:latin typeface="Verdana" pitchFamily="34" charset="0"/>
                  <a:ea typeface="Verdana" pitchFamily="34" charset="0"/>
                  <a:cs typeface="Verdana" pitchFamily="34" charset="0"/>
                </a:rPr>
                <a:t>Information Needs for Student Focused Transition Assessment</a:t>
              </a:r>
            </a:p>
          </p:txBody>
        </p:sp>
        <p:sp>
          <p:nvSpPr>
            <p:cNvPr id="269318" name="Oval 8"/>
            <p:cNvSpPr>
              <a:spLocks noChangeArrowheads="1"/>
            </p:cNvSpPr>
            <p:nvPr/>
          </p:nvSpPr>
          <p:spPr bwMode="auto">
            <a:xfrm>
              <a:off x="6954002" y="1537357"/>
              <a:ext cx="2209800" cy="909638"/>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anchor="ctr">
              <a:spAutoFit/>
            </a:bodyPr>
            <a:lstStyle/>
            <a:p>
              <a:pPr>
                <a:defRPr/>
              </a:pPr>
              <a:r>
                <a:rPr lang="en-US" dirty="0">
                  <a:latin typeface="Verdana" pitchFamily="34" charset="0"/>
                  <a:ea typeface="Verdana" pitchFamily="34" charset="0"/>
                  <a:cs typeface="Verdana" pitchFamily="34" charset="0"/>
                </a:rPr>
                <a:t>Background Information</a:t>
              </a:r>
            </a:p>
          </p:txBody>
        </p:sp>
        <p:sp>
          <p:nvSpPr>
            <p:cNvPr id="269319" name="Oval 9"/>
            <p:cNvSpPr>
              <a:spLocks noChangeArrowheads="1"/>
            </p:cNvSpPr>
            <p:nvPr/>
          </p:nvSpPr>
          <p:spPr bwMode="auto">
            <a:xfrm>
              <a:off x="7277620" y="2652845"/>
              <a:ext cx="2736850" cy="908864"/>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wrap="square" anchor="ctr">
              <a:spAutoFit/>
            </a:bodyPr>
            <a:lstStyle/>
            <a:p>
              <a:pPr>
                <a:defRPr/>
              </a:pPr>
              <a:r>
                <a:rPr lang="en-US" dirty="0">
                  <a:latin typeface="Verdana" pitchFamily="34" charset="0"/>
                  <a:ea typeface="Verdana" pitchFamily="34" charset="0"/>
                  <a:cs typeface="Verdana" pitchFamily="34" charset="0"/>
                </a:rPr>
                <a:t>Independent Living Skills</a:t>
              </a:r>
            </a:p>
          </p:txBody>
        </p:sp>
        <p:sp>
          <p:nvSpPr>
            <p:cNvPr id="269321" name="Oval 11"/>
            <p:cNvSpPr>
              <a:spLocks noChangeArrowheads="1"/>
            </p:cNvSpPr>
            <p:nvPr/>
          </p:nvSpPr>
          <p:spPr bwMode="auto">
            <a:xfrm>
              <a:off x="6483632" y="4943656"/>
              <a:ext cx="3048000" cy="1687890"/>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anchor="ctr">
              <a:spAutoFit/>
            </a:bodyPr>
            <a:lstStyle/>
            <a:p>
              <a:pPr algn="ctr">
                <a:defRPr/>
              </a:pPr>
              <a:r>
                <a:rPr lang="en-US" dirty="0">
                  <a:latin typeface="Verdana" pitchFamily="34" charset="0"/>
                  <a:ea typeface="Verdana" pitchFamily="34" charset="0"/>
                  <a:cs typeface="Verdana" pitchFamily="34" charset="0"/>
                </a:rPr>
                <a:t>Supports and Accommodations (academic &amp; others)</a:t>
              </a:r>
            </a:p>
          </p:txBody>
        </p:sp>
        <p:sp>
          <p:nvSpPr>
            <p:cNvPr id="269324" name="Oval 14"/>
            <p:cNvSpPr>
              <a:spLocks noChangeArrowheads="1"/>
            </p:cNvSpPr>
            <p:nvPr/>
          </p:nvSpPr>
          <p:spPr bwMode="auto">
            <a:xfrm>
              <a:off x="2324098" y="1447681"/>
              <a:ext cx="1943101" cy="519351"/>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wrap="square" anchor="ctr">
              <a:spAutoFit/>
            </a:bodyPr>
            <a:lstStyle/>
            <a:p>
              <a:pPr>
                <a:defRPr/>
              </a:pPr>
              <a:r>
                <a:rPr lang="en-US" dirty="0">
                  <a:latin typeface="Verdana" pitchFamily="34" charset="0"/>
                  <a:ea typeface="Verdana" pitchFamily="34" charset="0"/>
                  <a:cs typeface="Verdana" pitchFamily="34" charset="0"/>
                </a:rPr>
                <a:t>Aptitudes</a:t>
              </a:r>
            </a:p>
          </p:txBody>
        </p:sp>
        <p:sp>
          <p:nvSpPr>
            <p:cNvPr id="269325" name="Oval 15"/>
            <p:cNvSpPr>
              <a:spLocks noChangeArrowheads="1"/>
            </p:cNvSpPr>
            <p:nvPr/>
          </p:nvSpPr>
          <p:spPr bwMode="auto">
            <a:xfrm>
              <a:off x="7315200" y="3911467"/>
              <a:ext cx="2140786" cy="519351"/>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wrap="square" anchor="ctr">
              <a:spAutoFit/>
            </a:bodyPr>
            <a:lstStyle/>
            <a:p>
              <a:pPr>
                <a:defRPr/>
              </a:pPr>
              <a:r>
                <a:rPr lang="en-US" dirty="0">
                  <a:latin typeface="Verdana" pitchFamily="34" charset="0"/>
                  <a:ea typeface="Verdana" pitchFamily="34" charset="0"/>
                  <a:cs typeface="Verdana" pitchFamily="34" charset="0"/>
                </a:rPr>
                <a:t>Interests</a:t>
              </a:r>
            </a:p>
          </p:txBody>
        </p:sp>
        <p:cxnSp>
          <p:nvCxnSpPr>
            <p:cNvPr id="30" name="Straight Connector 29"/>
            <p:cNvCxnSpPr>
              <a:stCxn id="269316" idx="1"/>
              <a:endCxn id="269324" idx="5"/>
            </p:cNvCxnSpPr>
            <p:nvPr/>
          </p:nvCxnSpPr>
          <p:spPr>
            <a:xfrm flipH="1" flipV="1">
              <a:off x="3982638" y="1890975"/>
              <a:ext cx="1090407" cy="1216302"/>
            </a:xfrm>
            <a:prstGeom prst="line">
              <a:avLst/>
            </a:prstGeom>
          </p:spPr>
          <p:style>
            <a:lnRef idx="3">
              <a:schemeClr val="accent3"/>
            </a:lnRef>
            <a:fillRef idx="0">
              <a:schemeClr val="accent3"/>
            </a:fillRef>
            <a:effectRef idx="2">
              <a:schemeClr val="accent3"/>
            </a:effectRef>
            <a:fontRef idx="minor">
              <a:schemeClr val="tx1"/>
            </a:fontRef>
          </p:style>
        </p:cxnSp>
        <p:cxnSp>
          <p:nvCxnSpPr>
            <p:cNvPr id="32" name="Straight Connector 31"/>
            <p:cNvCxnSpPr/>
            <p:nvPr/>
          </p:nvCxnSpPr>
          <p:spPr>
            <a:xfrm flipV="1">
              <a:off x="5703031" y="2255042"/>
              <a:ext cx="95354" cy="490956"/>
            </a:xfrm>
            <a:prstGeom prst="line">
              <a:avLst/>
            </a:prstGeom>
          </p:spPr>
          <p:style>
            <a:lnRef idx="3">
              <a:schemeClr val="accent3"/>
            </a:lnRef>
            <a:fillRef idx="0">
              <a:schemeClr val="accent3"/>
            </a:fillRef>
            <a:effectRef idx="2">
              <a:schemeClr val="accent3"/>
            </a:effectRef>
            <a:fontRef idx="minor">
              <a:schemeClr val="tx1"/>
            </a:fontRef>
          </p:style>
        </p:cxnSp>
        <p:cxnSp>
          <p:nvCxnSpPr>
            <p:cNvPr id="34" name="Straight Connector 33"/>
            <p:cNvCxnSpPr>
              <a:stCxn id="269316" idx="7"/>
              <a:endCxn id="269318" idx="3"/>
            </p:cNvCxnSpPr>
            <p:nvPr/>
          </p:nvCxnSpPr>
          <p:spPr>
            <a:xfrm flipV="1">
              <a:off x="6741129" y="2313782"/>
              <a:ext cx="536491" cy="793495"/>
            </a:xfrm>
            <a:prstGeom prst="line">
              <a:avLst/>
            </a:prstGeom>
          </p:spPr>
          <p:style>
            <a:lnRef idx="3">
              <a:schemeClr val="accent3"/>
            </a:lnRef>
            <a:fillRef idx="0">
              <a:schemeClr val="accent3"/>
            </a:fillRef>
            <a:effectRef idx="2">
              <a:schemeClr val="accent3"/>
            </a:effectRef>
            <a:fontRef idx="minor">
              <a:schemeClr val="tx1"/>
            </a:fontRef>
          </p:style>
        </p:cxnSp>
        <p:cxnSp>
          <p:nvCxnSpPr>
            <p:cNvPr id="36" name="Straight Connector 35"/>
            <p:cNvCxnSpPr>
              <a:endCxn id="269319" idx="3"/>
            </p:cNvCxnSpPr>
            <p:nvPr/>
          </p:nvCxnSpPr>
          <p:spPr>
            <a:xfrm flipV="1">
              <a:off x="7474052" y="3428609"/>
              <a:ext cx="204370" cy="66550"/>
            </a:xfrm>
            <a:prstGeom prst="line">
              <a:avLst/>
            </a:prstGeom>
          </p:spPr>
          <p:style>
            <a:lnRef idx="3">
              <a:schemeClr val="accent3"/>
            </a:lnRef>
            <a:fillRef idx="0">
              <a:schemeClr val="accent3"/>
            </a:fillRef>
            <a:effectRef idx="2">
              <a:schemeClr val="accent3"/>
            </a:effectRef>
            <a:fontRef idx="minor">
              <a:schemeClr val="tx1"/>
            </a:fontRef>
          </p:style>
        </p:cxnSp>
        <p:cxnSp>
          <p:nvCxnSpPr>
            <p:cNvPr id="38" name="Straight Connector 37"/>
            <p:cNvCxnSpPr>
              <a:endCxn id="269325" idx="2"/>
            </p:cNvCxnSpPr>
            <p:nvPr/>
          </p:nvCxnSpPr>
          <p:spPr>
            <a:xfrm>
              <a:off x="7086600" y="4155664"/>
              <a:ext cx="228600" cy="15479"/>
            </a:xfrm>
            <a:prstGeom prst="line">
              <a:avLst/>
            </a:prstGeom>
          </p:spPr>
          <p:style>
            <a:lnRef idx="3">
              <a:schemeClr val="accent3"/>
            </a:lnRef>
            <a:fillRef idx="0">
              <a:schemeClr val="accent3"/>
            </a:fillRef>
            <a:effectRef idx="2">
              <a:schemeClr val="accent3"/>
            </a:effectRef>
            <a:fontRef idx="minor">
              <a:schemeClr val="tx1"/>
            </a:fontRef>
          </p:style>
        </p:cxnSp>
        <p:cxnSp>
          <p:nvCxnSpPr>
            <p:cNvPr id="41" name="Straight Connector 40"/>
            <p:cNvCxnSpPr>
              <a:stCxn id="269316" idx="2"/>
              <a:endCxn id="269322" idx="6"/>
            </p:cNvCxnSpPr>
            <p:nvPr/>
          </p:nvCxnSpPr>
          <p:spPr>
            <a:xfrm flipH="1" flipV="1">
              <a:off x="4355106" y="3974536"/>
              <a:ext cx="372468" cy="4949"/>
            </a:xfrm>
            <a:prstGeom prst="line">
              <a:avLst/>
            </a:prstGeom>
          </p:spPr>
          <p:style>
            <a:lnRef idx="3">
              <a:schemeClr val="accent3"/>
            </a:lnRef>
            <a:fillRef idx="0">
              <a:schemeClr val="accent3"/>
            </a:fillRef>
            <a:effectRef idx="2">
              <a:schemeClr val="accent3"/>
            </a:effectRef>
            <a:fontRef idx="minor">
              <a:schemeClr val="tx1"/>
            </a:fontRef>
          </p:style>
        </p:cxnSp>
        <p:cxnSp>
          <p:nvCxnSpPr>
            <p:cNvPr id="43" name="Straight Connector 42"/>
            <p:cNvCxnSpPr/>
            <p:nvPr/>
          </p:nvCxnSpPr>
          <p:spPr>
            <a:xfrm rot="5400000">
              <a:off x="3848100" y="4914900"/>
              <a:ext cx="457200" cy="381000"/>
            </a:xfrm>
            <a:prstGeom prst="line">
              <a:avLst/>
            </a:prstGeom>
          </p:spPr>
          <p:style>
            <a:lnRef idx="3">
              <a:schemeClr val="accent3"/>
            </a:lnRef>
            <a:fillRef idx="0">
              <a:schemeClr val="accent3"/>
            </a:fillRef>
            <a:effectRef idx="2">
              <a:schemeClr val="accent3"/>
            </a:effectRef>
            <a:fontRef idx="minor">
              <a:schemeClr val="tx1"/>
            </a:fontRef>
          </p:style>
        </p:cxnSp>
        <p:cxnSp>
          <p:nvCxnSpPr>
            <p:cNvPr id="48" name="Straight Connector 47"/>
            <p:cNvCxnSpPr>
              <a:stCxn id="269316" idx="5"/>
              <a:endCxn id="269321" idx="1"/>
            </p:cNvCxnSpPr>
            <p:nvPr/>
          </p:nvCxnSpPr>
          <p:spPr>
            <a:xfrm>
              <a:off x="6741129" y="4851692"/>
              <a:ext cx="188872" cy="339150"/>
            </a:xfrm>
            <a:prstGeom prst="line">
              <a:avLst/>
            </a:prstGeom>
          </p:spPr>
          <p:style>
            <a:lnRef idx="3">
              <a:schemeClr val="accent3"/>
            </a:lnRef>
            <a:fillRef idx="0">
              <a:schemeClr val="accent3"/>
            </a:fillRef>
            <a:effectRef idx="2">
              <a:schemeClr val="accent3"/>
            </a:effectRef>
            <a:fontRef idx="minor">
              <a:schemeClr val="tx1"/>
            </a:fontRef>
          </p:style>
        </p:cxnSp>
      </p:grpSp>
      <p:cxnSp>
        <p:nvCxnSpPr>
          <p:cNvPr id="21" name="Straight Connector 20"/>
          <p:cNvCxnSpPr>
            <a:stCxn id="269323" idx="5"/>
          </p:cNvCxnSpPr>
          <p:nvPr/>
        </p:nvCxnSpPr>
        <p:spPr>
          <a:xfrm>
            <a:off x="2881460" y="2718958"/>
            <a:ext cx="776140" cy="580290"/>
          </a:xfrm>
          <a:prstGeom prst="line">
            <a:avLst/>
          </a:prstGeom>
        </p:spPr>
        <p:style>
          <a:lnRef idx="2">
            <a:schemeClr val="accent3"/>
          </a:lnRef>
          <a:fillRef idx="0">
            <a:schemeClr val="accent3"/>
          </a:fillRef>
          <a:effectRef idx="1">
            <a:schemeClr val="accent3"/>
          </a:effectRef>
          <a:fontRef idx="minor">
            <a:schemeClr val="tx1"/>
          </a:fontRef>
        </p:style>
      </p:cxnSp>
      <p:cxnSp>
        <p:nvCxnSpPr>
          <p:cNvPr id="27" name="Straight Connector 26"/>
          <p:cNvCxnSpPr>
            <a:stCxn id="269316" idx="3"/>
          </p:cNvCxnSpPr>
          <p:nvPr/>
        </p:nvCxnSpPr>
        <p:spPr>
          <a:xfrm flipH="1">
            <a:off x="3314955" y="4768215"/>
            <a:ext cx="531705" cy="253708"/>
          </a:xfrm>
          <a:prstGeom prst="line">
            <a:avLst/>
          </a:prstGeom>
        </p:spPr>
        <p:style>
          <a:lnRef idx="2">
            <a:schemeClr val="accent3"/>
          </a:lnRef>
          <a:fillRef idx="0">
            <a:schemeClr val="accent3"/>
          </a:fillRef>
          <a:effectRef idx="1">
            <a:schemeClr val="accent3"/>
          </a:effectRef>
          <a:fontRef idx="minor">
            <a:schemeClr val="tx1"/>
          </a:fontRef>
        </p:style>
      </p:cxnSp>
      <p:cxnSp>
        <p:nvCxnSpPr>
          <p:cNvPr id="33" name="Straight Connector 32"/>
          <p:cNvCxnSpPr>
            <a:stCxn id="269319" idx="3"/>
          </p:cNvCxnSpPr>
          <p:nvPr/>
        </p:nvCxnSpPr>
        <p:spPr>
          <a:xfrm flipH="1">
            <a:off x="5860214" y="3345132"/>
            <a:ext cx="591822" cy="236268"/>
          </a:xfrm>
          <a:prstGeom prst="line">
            <a:avLst/>
          </a:prstGeom>
        </p:spPr>
        <p:style>
          <a:lnRef idx="2">
            <a:schemeClr val="accent3"/>
          </a:lnRef>
          <a:fillRef idx="0">
            <a:schemeClr val="accent3"/>
          </a:fillRef>
          <a:effectRef idx="1">
            <a:schemeClr val="accent3"/>
          </a:effectRef>
          <a:fontRef idx="minor">
            <a:schemeClr val="tx1"/>
          </a:fontRef>
        </p:style>
      </p:cxn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1"/>
          <p:cNvSpPr>
            <a:spLocks noGrp="1"/>
          </p:cNvSpPr>
          <p:nvPr>
            <p:ph type="title"/>
          </p:nvPr>
        </p:nvSpPr>
        <p:spPr>
          <a:xfrm>
            <a:off x="239713" y="752475"/>
            <a:ext cx="8664575" cy="731838"/>
          </a:xfrm>
        </p:spPr>
        <p:txBody>
          <a:bodyPr/>
          <a:lstStyle/>
          <a:p>
            <a:pPr eaLnBrk="1" hangingPunct="1"/>
            <a:r>
              <a:rPr lang="en-US" sz="4000" dirty="0" smtClean="0">
                <a:solidFill>
                  <a:srgbClr val="30507B"/>
                </a:solidFill>
                <a:latin typeface="Verdana" pitchFamily="34" charset="0"/>
                <a:ea typeface="ＭＳ Ｐゴシック" pitchFamily="34" charset="-128"/>
              </a:rPr>
              <a:t>Age Appropriate Transition Assessment - </a:t>
            </a:r>
            <a:r>
              <a:rPr lang="en-US" sz="4000" i="1" dirty="0" smtClean="0">
                <a:solidFill>
                  <a:srgbClr val="30507B"/>
                </a:solidFill>
                <a:latin typeface="Verdana" pitchFamily="34" charset="0"/>
                <a:ea typeface="ＭＳ Ｐゴシック" pitchFamily="34" charset="-128"/>
              </a:rPr>
              <a:t>KEY POINTS</a:t>
            </a:r>
            <a:r>
              <a:rPr lang="en-US" sz="2800" i="1" dirty="0" smtClean="0">
                <a:latin typeface="Verdana" pitchFamily="34" charset="0"/>
                <a:ea typeface="ＭＳ Ｐゴシック" pitchFamily="34" charset="-128"/>
              </a:rPr>
              <a:t/>
            </a:r>
            <a:br>
              <a:rPr lang="en-US" sz="2800" i="1" dirty="0" smtClean="0">
                <a:latin typeface="Verdana" pitchFamily="34" charset="0"/>
                <a:ea typeface="ＭＳ Ｐゴシック" pitchFamily="34" charset="-128"/>
              </a:rPr>
            </a:br>
            <a:endParaRPr lang="en-US" sz="2800" dirty="0" smtClean="0">
              <a:latin typeface="Verdana" pitchFamily="34" charset="0"/>
              <a:ea typeface="ＭＳ Ｐゴシック" pitchFamily="34" charset="-128"/>
            </a:endParaRPr>
          </a:p>
        </p:txBody>
      </p:sp>
      <p:pic>
        <p:nvPicPr>
          <p:cNvPr id="108546" name="Picture 3"/>
          <p:cNvPicPr>
            <a:picLocks noChangeAspect="1"/>
          </p:cNvPicPr>
          <p:nvPr/>
        </p:nvPicPr>
        <p:blipFill>
          <a:blip r:embed="rId3">
            <a:extLst>
              <a:ext uri="{28A0092B-C50C-407E-A947-70E740481C1C}">
                <a14:useLocalDpi xmlns:a14="http://schemas.microsoft.com/office/drawing/2010/main" val="0"/>
              </a:ext>
            </a:extLst>
          </a:blip>
          <a:srcRect l="7707"/>
          <a:stretch>
            <a:fillRect/>
          </a:stretch>
        </p:blipFill>
        <p:spPr bwMode="auto">
          <a:xfrm>
            <a:off x="4341813" y="2459038"/>
            <a:ext cx="4344987" cy="326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47"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0825" y="2459038"/>
            <a:ext cx="3897313" cy="326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48" name="TextBox 6"/>
          <p:cNvSpPr txBox="1">
            <a:spLocks noChangeArrowheads="1"/>
          </p:cNvSpPr>
          <p:nvPr/>
        </p:nvSpPr>
        <p:spPr bwMode="auto">
          <a:xfrm>
            <a:off x="6113463" y="1644650"/>
            <a:ext cx="2441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800" b="1" i="1">
                <a:solidFill>
                  <a:schemeClr val="bg1"/>
                </a:solidFill>
              </a:rPr>
              <a:t>Chronological Age</a:t>
            </a:r>
            <a:endParaRPr lang="en-US" sz="1800">
              <a:solidFill>
                <a:schemeClr val="bg1"/>
              </a:solidFill>
            </a:endParaRPr>
          </a:p>
        </p:txBody>
      </p:sp>
      <p:sp>
        <p:nvSpPr>
          <p:cNvPr id="108549" name="TextBox 7"/>
          <p:cNvSpPr txBox="1">
            <a:spLocks noChangeArrowheads="1"/>
          </p:cNvSpPr>
          <p:nvPr/>
        </p:nvSpPr>
        <p:spPr bwMode="auto">
          <a:xfrm>
            <a:off x="5319713" y="2587625"/>
            <a:ext cx="2725737"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sz="2300" b="1" i="1">
                <a:solidFill>
                  <a:srgbClr val="FFFFFF"/>
                </a:solidFill>
              </a:rPr>
              <a:t>Developmental Age</a:t>
            </a:r>
            <a:endParaRPr lang="en-US" sz="2300" i="1">
              <a:solidFill>
                <a:srgbClr val="FFFFFF"/>
              </a:solidFill>
            </a:endParaRPr>
          </a:p>
        </p:txBody>
      </p:sp>
      <p:sp>
        <p:nvSpPr>
          <p:cNvPr id="102406" name="Content Placeholder 2"/>
          <p:cNvSpPr txBox="1">
            <a:spLocks/>
          </p:cNvSpPr>
          <p:nvPr/>
        </p:nvSpPr>
        <p:spPr bwMode="auto">
          <a:xfrm>
            <a:off x="250825" y="1871663"/>
            <a:ext cx="4678363"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85800" indent="-4572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228600" indent="0" algn="ctr" defTabSz="914400" eaLnBrk="1" hangingPunct="1">
              <a:spcBef>
                <a:spcPts val="600"/>
              </a:spcBef>
              <a:buClr>
                <a:schemeClr val="accent1"/>
              </a:buClr>
              <a:buSzPct val="90000"/>
              <a:defRPr/>
            </a:pPr>
            <a:r>
              <a:rPr lang="en-US" sz="2800" dirty="0" smtClean="0">
                <a:solidFill>
                  <a:srgbClr val="30507B"/>
                </a:solidFill>
                <a:latin typeface="Verdana" pitchFamily="34" charset="0"/>
                <a:ea typeface="Verdana" pitchFamily="34" charset="0"/>
                <a:cs typeface="Verdana" pitchFamily="34" charset="0"/>
              </a:rPr>
              <a:t>Focus on:  </a:t>
            </a:r>
          </a:p>
          <a:p>
            <a:pPr defTabSz="914400" eaLnBrk="1" hangingPunct="1">
              <a:spcBef>
                <a:spcPts val="600"/>
              </a:spcBef>
              <a:buClr>
                <a:schemeClr val="accent1"/>
              </a:buClr>
              <a:buSzPct val="90000"/>
              <a:buFont typeface="Wingdings" charset="0"/>
              <a:buChar char="S"/>
              <a:defRPr/>
            </a:pPr>
            <a:endParaRPr lang="en-US" sz="2800" dirty="0" smtClean="0">
              <a:solidFill>
                <a:srgbClr val="000000"/>
              </a:solidFill>
              <a:latin typeface="Arial"/>
              <a:cs typeface="Arial"/>
            </a:endParaRPr>
          </a:p>
          <a:p>
            <a:pPr defTabSz="914400" eaLnBrk="1" hangingPunct="1">
              <a:spcBef>
                <a:spcPts val="600"/>
              </a:spcBef>
              <a:buClr>
                <a:schemeClr val="accent1"/>
              </a:buClr>
              <a:buSzPct val="90000"/>
              <a:buFont typeface="Wingdings" charset="0"/>
              <a:buChar char="S"/>
              <a:defRPr/>
            </a:pPr>
            <a:endParaRPr lang="en-US" sz="2800" dirty="0" smtClean="0">
              <a:solidFill>
                <a:srgbClr val="000000"/>
              </a:solidFill>
              <a:latin typeface="Arial"/>
              <a:cs typeface="Arial"/>
            </a:endParaRPr>
          </a:p>
          <a:p>
            <a:pPr defTabSz="914400" eaLnBrk="1" hangingPunct="1">
              <a:spcBef>
                <a:spcPts val="600"/>
              </a:spcBef>
              <a:buClr>
                <a:schemeClr val="accent1"/>
              </a:buClr>
              <a:buSzPct val="90000"/>
              <a:buFont typeface="Wingdings" charset="0"/>
              <a:buChar char="S"/>
              <a:defRPr/>
            </a:pPr>
            <a:endParaRPr lang="en-US" sz="2800" dirty="0" smtClean="0">
              <a:solidFill>
                <a:srgbClr val="000000"/>
              </a:solidFill>
              <a:latin typeface="Arial"/>
              <a:cs typeface="Arial"/>
            </a:endParaRPr>
          </a:p>
          <a:p>
            <a:pPr defTabSz="914400" eaLnBrk="1" hangingPunct="1">
              <a:spcBef>
                <a:spcPts val="600"/>
              </a:spcBef>
              <a:buClr>
                <a:schemeClr val="accent1"/>
              </a:buClr>
              <a:buSzPct val="90000"/>
              <a:buFont typeface="Wingdings" charset="0"/>
              <a:buChar char="S"/>
              <a:defRPr/>
            </a:pPr>
            <a:endParaRPr lang="en-US" sz="2800" dirty="0" smtClean="0">
              <a:solidFill>
                <a:srgbClr val="000000"/>
              </a:solidFill>
              <a:latin typeface="Arial"/>
              <a:cs typeface="Arial"/>
            </a:endParaRPr>
          </a:p>
          <a:p>
            <a:pPr defTabSz="914400" eaLnBrk="1" hangingPunct="1">
              <a:spcBef>
                <a:spcPts val="600"/>
              </a:spcBef>
              <a:buClr>
                <a:schemeClr val="accent1"/>
              </a:buClr>
              <a:buSzPct val="90000"/>
              <a:buFont typeface="Wingdings" charset="0"/>
              <a:buChar char="S"/>
              <a:defRPr/>
            </a:pPr>
            <a:endParaRPr lang="en-US" sz="2800" dirty="0" smtClean="0">
              <a:solidFill>
                <a:srgbClr val="000000"/>
              </a:solidFill>
              <a:latin typeface="Arial"/>
              <a:cs typeface="Arial"/>
            </a:endParaRPr>
          </a:p>
        </p:txBody>
      </p:sp>
      <p:sp>
        <p:nvSpPr>
          <p:cNvPr id="108551" name="Rectangle 13"/>
          <p:cNvSpPr>
            <a:spLocks noChangeArrowheads="1"/>
          </p:cNvSpPr>
          <p:nvPr/>
        </p:nvSpPr>
        <p:spPr bwMode="auto">
          <a:xfrm>
            <a:off x="4829175" y="1871663"/>
            <a:ext cx="38576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28600" algn="ctr" defTabSz="914400">
              <a:spcBef>
                <a:spcPts val="600"/>
              </a:spcBef>
              <a:buClr>
                <a:srgbClr val="80B606"/>
              </a:buClr>
              <a:buSzPct val="90000"/>
            </a:pPr>
            <a:r>
              <a:rPr lang="en-US" sz="2800" b="1" dirty="0">
                <a:solidFill>
                  <a:srgbClr val="30507B"/>
                </a:solidFill>
                <a:latin typeface="Verdana" pitchFamily="34" charset="0"/>
                <a:ea typeface="Verdana" pitchFamily="34" charset="0"/>
                <a:cs typeface="Verdana" pitchFamily="34" charset="0"/>
              </a:rPr>
              <a:t>NOT</a:t>
            </a:r>
            <a:r>
              <a:rPr lang="en-US" sz="2800" dirty="0">
                <a:solidFill>
                  <a:srgbClr val="30507B"/>
                </a:solidFill>
                <a:latin typeface="Verdana" pitchFamily="34" charset="0"/>
                <a:ea typeface="Verdana" pitchFamily="34" charset="0"/>
                <a:cs typeface="Verdana" pitchFamily="34" charset="0"/>
              </a:rPr>
              <a:t> on:  </a:t>
            </a:r>
            <a:r>
              <a:rPr lang="en-US" sz="2800" b="1" dirty="0">
                <a:solidFill>
                  <a:srgbClr val="30507B"/>
                </a:solidFill>
                <a:latin typeface="Verdana" pitchFamily="34" charset="0"/>
                <a:ea typeface="Verdana" pitchFamily="34" charset="0"/>
                <a:cs typeface="Verdana" pitchFamily="34" charset="0"/>
              </a:rPr>
              <a:t> </a:t>
            </a:r>
          </a:p>
        </p:txBody>
      </p:sp>
      <p:sp>
        <p:nvSpPr>
          <p:cNvPr id="108552" name="TextBox 14"/>
          <p:cNvSpPr txBox="1">
            <a:spLocks noChangeArrowheads="1"/>
          </p:cNvSpPr>
          <p:nvPr/>
        </p:nvSpPr>
        <p:spPr bwMode="auto">
          <a:xfrm>
            <a:off x="796925" y="2587625"/>
            <a:ext cx="2984500"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sz="2300" b="1" i="1">
                <a:solidFill>
                  <a:srgbClr val="FFFFFF"/>
                </a:solidFill>
                <a:cs typeface="Arial" pitchFamily="34" charset="0"/>
              </a:rPr>
              <a:t>Chronological Age</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1"/>
          <p:cNvSpPr>
            <a:spLocks noGrp="1"/>
          </p:cNvSpPr>
          <p:nvPr>
            <p:ph type="title"/>
          </p:nvPr>
        </p:nvSpPr>
        <p:spPr/>
        <p:txBody>
          <a:bodyPr/>
          <a:lstStyle/>
          <a:p>
            <a:r>
              <a:rPr lang="en-US" sz="4000" dirty="0" smtClean="0">
                <a:solidFill>
                  <a:srgbClr val="30507B"/>
                </a:solidFill>
                <a:latin typeface="Verdana" pitchFamily="34" charset="0"/>
                <a:ea typeface="ＭＳ Ｐゴシック" pitchFamily="34" charset="-128"/>
              </a:rPr>
              <a:t>Chronological and Developmental Lenses</a:t>
            </a:r>
          </a:p>
        </p:txBody>
      </p:sp>
      <p:sp>
        <p:nvSpPr>
          <p:cNvPr id="110594" name="Content Placeholder 2"/>
          <p:cNvSpPr>
            <a:spLocks noGrp="1"/>
          </p:cNvSpPr>
          <p:nvPr>
            <p:ph idx="1"/>
          </p:nvPr>
        </p:nvSpPr>
        <p:spPr>
          <a:xfrm>
            <a:off x="457200" y="1487488"/>
            <a:ext cx="5686425" cy="4262437"/>
          </a:xfrm>
        </p:spPr>
        <p:txBody>
          <a:bodyPr/>
          <a:lstStyle/>
          <a:p>
            <a:pPr marL="0" indent="0">
              <a:buClr>
                <a:srgbClr val="0A246E"/>
              </a:buClr>
              <a:buSzPct val="150000"/>
              <a:buFont typeface="Wingdings" pitchFamily="2" charset="2"/>
              <a:buNone/>
            </a:pPr>
            <a:endParaRPr lang="en-US" dirty="0" smtClean="0">
              <a:solidFill>
                <a:srgbClr val="000081"/>
              </a:solidFill>
              <a:latin typeface="Verdana" pitchFamily="34" charset="0"/>
              <a:ea typeface="ＭＳ Ｐゴシック" pitchFamily="34" charset="-128"/>
            </a:endParaRPr>
          </a:p>
          <a:p>
            <a:pPr marL="0" indent="0">
              <a:buClr>
                <a:srgbClr val="0A246E"/>
              </a:buClr>
              <a:buSzPct val="150000"/>
              <a:buFont typeface="Wingdings" pitchFamily="2" charset="2"/>
              <a:buNone/>
            </a:pPr>
            <a:r>
              <a:rPr lang="en-US" dirty="0" smtClean="0">
                <a:solidFill>
                  <a:srgbClr val="30507B"/>
                </a:solidFill>
                <a:latin typeface="Verdana" pitchFamily="34" charset="0"/>
                <a:ea typeface="ＭＳ Ｐゴシック" pitchFamily="34" charset="-128"/>
              </a:rPr>
              <a:t>Think about how the Transition Plans, Goals, and Services may differ when looking through a different </a:t>
            </a:r>
            <a:r>
              <a:rPr lang="ja-JP" altLang="en-US" dirty="0" smtClean="0">
                <a:solidFill>
                  <a:srgbClr val="30507B"/>
                </a:solidFill>
                <a:latin typeface="Verdana" pitchFamily="34" charset="0"/>
                <a:ea typeface="ＭＳ Ｐゴシック" pitchFamily="34" charset="-128"/>
              </a:rPr>
              <a:t>“</a:t>
            </a:r>
            <a:r>
              <a:rPr lang="en-US" altLang="ja-JP" dirty="0" smtClean="0">
                <a:solidFill>
                  <a:srgbClr val="30507B"/>
                </a:solidFill>
                <a:latin typeface="Verdana" pitchFamily="34" charset="0"/>
                <a:ea typeface="ＭＳ Ｐゴシック" pitchFamily="34" charset="-128"/>
              </a:rPr>
              <a:t>lens</a:t>
            </a:r>
            <a:r>
              <a:rPr lang="ja-JP" altLang="en-US" dirty="0" smtClean="0">
                <a:solidFill>
                  <a:srgbClr val="30507B"/>
                </a:solidFill>
                <a:latin typeface="Verdana" pitchFamily="34" charset="0"/>
                <a:ea typeface="ＭＳ Ｐゴシック" pitchFamily="34" charset="-128"/>
              </a:rPr>
              <a:t>”</a:t>
            </a:r>
            <a:endParaRPr lang="en-US" altLang="ja-JP" dirty="0" smtClean="0">
              <a:solidFill>
                <a:srgbClr val="30507B"/>
              </a:solidFill>
              <a:latin typeface="Verdana" pitchFamily="34" charset="0"/>
              <a:ea typeface="ＭＳ Ｐゴシック" pitchFamily="34" charset="-128"/>
            </a:endParaRPr>
          </a:p>
          <a:p>
            <a:pPr lvl="1">
              <a:buClr>
                <a:srgbClr val="0A246E"/>
              </a:buClr>
              <a:buSzPct val="150000"/>
              <a:buFont typeface="Arial" pitchFamily="34" charset="0"/>
              <a:buChar char="•"/>
            </a:pPr>
            <a:r>
              <a:rPr lang="en-US" sz="2400" dirty="0" smtClean="0">
                <a:solidFill>
                  <a:srgbClr val="30507B"/>
                </a:solidFill>
                <a:latin typeface="Verdana" pitchFamily="34" charset="0"/>
                <a:ea typeface="ＭＳ Ｐゴシック" pitchFamily="34" charset="-128"/>
              </a:rPr>
              <a:t>The </a:t>
            </a:r>
            <a:r>
              <a:rPr lang="ja-JP" altLang="en-US" sz="2400" dirty="0" smtClean="0">
                <a:solidFill>
                  <a:srgbClr val="30507B"/>
                </a:solidFill>
                <a:latin typeface="Verdana" pitchFamily="34" charset="0"/>
                <a:ea typeface="ＭＳ Ｐゴシック" pitchFamily="34" charset="-128"/>
              </a:rPr>
              <a:t>“</a:t>
            </a:r>
            <a:r>
              <a:rPr lang="en-US" altLang="ja-JP" sz="2400" dirty="0" smtClean="0">
                <a:solidFill>
                  <a:srgbClr val="30507B"/>
                </a:solidFill>
                <a:latin typeface="Verdana" pitchFamily="34" charset="0"/>
                <a:ea typeface="ＭＳ Ｐゴシック" pitchFamily="34" charset="-128"/>
              </a:rPr>
              <a:t>Chronological Lens</a:t>
            </a:r>
            <a:r>
              <a:rPr lang="ja-JP" altLang="en-US" sz="2400" dirty="0" smtClean="0">
                <a:solidFill>
                  <a:srgbClr val="30507B"/>
                </a:solidFill>
                <a:latin typeface="Verdana" pitchFamily="34" charset="0"/>
                <a:ea typeface="ＭＳ Ｐゴシック" pitchFamily="34" charset="-128"/>
              </a:rPr>
              <a:t>”</a:t>
            </a:r>
            <a:r>
              <a:rPr lang="en-US" altLang="ja-JP" sz="2400" dirty="0" smtClean="0">
                <a:solidFill>
                  <a:srgbClr val="30507B"/>
                </a:solidFill>
                <a:latin typeface="Verdana" pitchFamily="34" charset="0"/>
                <a:ea typeface="ＭＳ Ｐゴシック" pitchFamily="34" charset="-128"/>
              </a:rPr>
              <a:t> (the student as a young adult)</a:t>
            </a:r>
          </a:p>
          <a:p>
            <a:pPr lvl="1">
              <a:buClr>
                <a:srgbClr val="0A246E"/>
              </a:buClr>
              <a:buSzPct val="150000"/>
              <a:buFont typeface="Arial" pitchFamily="34" charset="0"/>
              <a:buChar char="•"/>
            </a:pPr>
            <a:r>
              <a:rPr lang="en-US" sz="2400" dirty="0" smtClean="0">
                <a:solidFill>
                  <a:srgbClr val="30507B"/>
                </a:solidFill>
                <a:latin typeface="Verdana" pitchFamily="34" charset="0"/>
                <a:ea typeface="ＭＳ Ｐゴシック" pitchFamily="34" charset="-128"/>
              </a:rPr>
              <a:t>The </a:t>
            </a:r>
            <a:r>
              <a:rPr lang="ja-JP" altLang="en-US" sz="2400" dirty="0" smtClean="0">
                <a:solidFill>
                  <a:srgbClr val="30507B"/>
                </a:solidFill>
                <a:latin typeface="Verdana" pitchFamily="34" charset="0"/>
                <a:ea typeface="ＭＳ Ｐゴシック" pitchFamily="34" charset="-128"/>
              </a:rPr>
              <a:t>“</a:t>
            </a:r>
            <a:r>
              <a:rPr lang="en-US" altLang="ja-JP" sz="2400" dirty="0" smtClean="0">
                <a:solidFill>
                  <a:srgbClr val="30507B"/>
                </a:solidFill>
                <a:latin typeface="Verdana" pitchFamily="34" charset="0"/>
                <a:ea typeface="ＭＳ Ｐゴシック" pitchFamily="34" charset="-128"/>
              </a:rPr>
              <a:t>Developmental Lens</a:t>
            </a:r>
            <a:r>
              <a:rPr lang="ja-JP" altLang="en-US" sz="2400" dirty="0" smtClean="0">
                <a:solidFill>
                  <a:srgbClr val="30507B"/>
                </a:solidFill>
                <a:latin typeface="Verdana" pitchFamily="34" charset="0"/>
                <a:ea typeface="ＭＳ Ｐゴシック" pitchFamily="34" charset="-128"/>
              </a:rPr>
              <a:t>” </a:t>
            </a:r>
            <a:r>
              <a:rPr lang="en-US" altLang="ja-JP" sz="2400" dirty="0" smtClean="0">
                <a:solidFill>
                  <a:srgbClr val="30507B"/>
                </a:solidFill>
                <a:latin typeface="Verdana" pitchFamily="34" charset="0"/>
                <a:ea typeface="ＭＳ Ｐゴシック" pitchFamily="34" charset="-128"/>
              </a:rPr>
              <a:t>(based on student skills that may be at a younger developmental level)</a:t>
            </a:r>
            <a:endParaRPr lang="en-US" sz="2400" dirty="0" smtClean="0">
              <a:solidFill>
                <a:srgbClr val="30507B"/>
              </a:solidFill>
              <a:latin typeface="Verdana" pitchFamily="34" charset="0"/>
              <a:ea typeface="ＭＳ Ｐゴシック" pitchFamily="34" charset="-128"/>
            </a:endParaRPr>
          </a:p>
        </p:txBody>
      </p:sp>
      <p:pic>
        <p:nvPicPr>
          <p:cNvPr id="110595"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94400" y="3041650"/>
            <a:ext cx="2692400"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6"/>
          <p:cNvSpPr>
            <a:spLocks noGrp="1"/>
          </p:cNvSpPr>
          <p:nvPr>
            <p:ph type="title" idx="4294967295"/>
          </p:nvPr>
        </p:nvSpPr>
        <p:spPr>
          <a:xfrm>
            <a:off x="203200" y="533400"/>
            <a:ext cx="8851899" cy="954088"/>
          </a:xfrm>
        </p:spPr>
        <p:txBody>
          <a:bodyPr/>
          <a:lstStyle/>
          <a:p>
            <a:pPr eaLnBrk="1" hangingPunct="1"/>
            <a:r>
              <a:rPr lang="en-US" sz="3400" dirty="0" smtClean="0">
                <a:solidFill>
                  <a:srgbClr val="30507B"/>
                </a:solidFill>
                <a:latin typeface="Verdana" pitchFamily="34" charset="0"/>
                <a:ea typeface="ＭＳ Ｐゴシック" pitchFamily="34" charset="-128"/>
              </a:rPr>
              <a:t>Yvette: 17-year-old student </a:t>
            </a:r>
            <a:br>
              <a:rPr lang="en-US" sz="3400" dirty="0" smtClean="0">
                <a:solidFill>
                  <a:srgbClr val="30507B"/>
                </a:solidFill>
                <a:latin typeface="Verdana" pitchFamily="34" charset="0"/>
                <a:ea typeface="ＭＳ Ｐゴシック" pitchFamily="34" charset="-128"/>
              </a:rPr>
            </a:br>
            <a:r>
              <a:rPr lang="en-US" sz="3400" dirty="0" smtClean="0">
                <a:solidFill>
                  <a:srgbClr val="30507B"/>
                </a:solidFill>
                <a:latin typeface="Verdana" pitchFamily="34" charset="0"/>
                <a:ea typeface="ＭＳ Ｐゴシック" pitchFamily="34" charset="-128"/>
              </a:rPr>
              <a:t>PS Goal: To work for a pet groomer</a:t>
            </a:r>
          </a:p>
        </p:txBody>
      </p:sp>
      <p:sp>
        <p:nvSpPr>
          <p:cNvPr id="112642" name="Text Placeholder 7"/>
          <p:cNvSpPr>
            <a:spLocks noGrp="1"/>
          </p:cNvSpPr>
          <p:nvPr>
            <p:ph type="body" idx="4294967295"/>
          </p:nvPr>
        </p:nvSpPr>
        <p:spPr>
          <a:xfrm>
            <a:off x="457200" y="1535113"/>
            <a:ext cx="4040188" cy="639762"/>
          </a:xfrm>
        </p:spPr>
        <p:txBody>
          <a:bodyPr anchor="b"/>
          <a:lstStyle/>
          <a:p>
            <a:pPr marL="0" indent="0" eaLnBrk="1" hangingPunct="1">
              <a:buFontTx/>
              <a:buNone/>
            </a:pPr>
            <a:r>
              <a:rPr lang="en-US" sz="2400" b="1" dirty="0" smtClean="0">
                <a:solidFill>
                  <a:srgbClr val="30507B"/>
                </a:solidFill>
                <a:latin typeface="Verdana" pitchFamily="34" charset="0"/>
                <a:ea typeface="ＭＳ Ｐゴシック" pitchFamily="34" charset="-128"/>
              </a:rPr>
              <a:t>Assessment Info</a:t>
            </a:r>
          </a:p>
        </p:txBody>
      </p:sp>
      <p:sp>
        <p:nvSpPr>
          <p:cNvPr id="112643" name="TextBox 7"/>
          <p:cNvSpPr txBox="1">
            <a:spLocks noChangeArrowheads="1"/>
          </p:cNvSpPr>
          <p:nvPr/>
        </p:nvSpPr>
        <p:spPr bwMode="auto">
          <a:xfrm>
            <a:off x="0" y="5919788"/>
            <a:ext cx="2220913" cy="9223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sz="1800">
              <a:solidFill>
                <a:schemeClr val="bg1"/>
              </a:solidFill>
            </a:endParaRPr>
          </a:p>
          <a:p>
            <a:pPr eaLnBrk="1" hangingPunct="1"/>
            <a:endParaRPr lang="en-US" sz="1800">
              <a:solidFill>
                <a:schemeClr val="bg1"/>
              </a:solidFill>
            </a:endParaRPr>
          </a:p>
          <a:p>
            <a:pPr eaLnBrk="1" hangingPunct="1"/>
            <a:endParaRPr lang="en-US" sz="1800">
              <a:solidFill>
                <a:schemeClr val="bg1"/>
              </a:solidFill>
            </a:endParaRPr>
          </a:p>
        </p:txBody>
      </p:sp>
      <p:sp>
        <p:nvSpPr>
          <p:cNvPr id="105477" name="Content Placeholder 8"/>
          <p:cNvSpPr>
            <a:spLocks noGrp="1"/>
          </p:cNvSpPr>
          <p:nvPr>
            <p:ph sz="half" idx="4294967295"/>
          </p:nvPr>
        </p:nvSpPr>
        <p:spPr>
          <a:xfrm>
            <a:off x="381000" y="2174875"/>
            <a:ext cx="3048000" cy="3951288"/>
          </a:xfrm>
        </p:spPr>
        <p:txBody>
          <a:bodyPr/>
          <a:lstStyle/>
          <a:p>
            <a:pPr eaLnBrk="1" hangingPunct="1">
              <a:buClr>
                <a:schemeClr val="bg2">
                  <a:lumMod val="25000"/>
                </a:schemeClr>
              </a:buClr>
              <a:buSzPct val="130000"/>
              <a:buFont typeface="Arial"/>
              <a:buChar char="•"/>
              <a:defRPr/>
            </a:pPr>
            <a:r>
              <a:rPr lang="en-US" sz="2000" dirty="0">
                <a:solidFill>
                  <a:srgbClr val="30507B"/>
                </a:solidFill>
                <a:latin typeface="Verdana" charset="0"/>
                <a:ea typeface="ＭＳ Ｐゴシック" charset="0"/>
              </a:rPr>
              <a:t>Reads on first grade </a:t>
            </a:r>
            <a:r>
              <a:rPr lang="en-US" sz="2000" dirty="0" smtClean="0">
                <a:solidFill>
                  <a:srgbClr val="30507B"/>
                </a:solidFill>
                <a:latin typeface="Verdana" charset="0"/>
                <a:ea typeface="ＭＳ Ｐゴシック" charset="0"/>
              </a:rPr>
              <a:t>level</a:t>
            </a:r>
          </a:p>
          <a:p>
            <a:pPr eaLnBrk="1" hangingPunct="1">
              <a:buClr>
                <a:schemeClr val="bg2">
                  <a:lumMod val="25000"/>
                </a:schemeClr>
              </a:buClr>
              <a:buSzPct val="130000"/>
              <a:buFont typeface="Arial"/>
              <a:buChar char="•"/>
              <a:defRPr/>
            </a:pPr>
            <a:r>
              <a:rPr lang="en-US" sz="2000" dirty="0" smtClean="0">
                <a:solidFill>
                  <a:srgbClr val="30507B"/>
                </a:solidFill>
                <a:latin typeface="Verdana" charset="0"/>
                <a:ea typeface="ＭＳ Ｐゴシック" charset="0"/>
              </a:rPr>
              <a:t>Cries </a:t>
            </a:r>
            <a:r>
              <a:rPr lang="en-US" sz="2000" dirty="0">
                <a:solidFill>
                  <a:srgbClr val="30507B"/>
                </a:solidFill>
                <a:latin typeface="Verdana" charset="0"/>
                <a:ea typeface="ＭＳ Ｐゴシック" charset="0"/>
              </a:rPr>
              <a:t>when she is corrected </a:t>
            </a:r>
          </a:p>
          <a:p>
            <a:pPr eaLnBrk="1" hangingPunct="1">
              <a:buClr>
                <a:schemeClr val="bg2">
                  <a:lumMod val="25000"/>
                </a:schemeClr>
              </a:buClr>
              <a:buSzPct val="130000"/>
              <a:buFont typeface="Arial"/>
              <a:buChar char="•"/>
              <a:defRPr/>
            </a:pPr>
            <a:endParaRPr lang="en-US" sz="2000" dirty="0">
              <a:solidFill>
                <a:srgbClr val="30507B"/>
              </a:solidFill>
              <a:latin typeface="Verdana" charset="0"/>
              <a:ea typeface="ＭＳ Ｐゴシック" charset="0"/>
            </a:endParaRPr>
          </a:p>
          <a:p>
            <a:pPr eaLnBrk="1" hangingPunct="1">
              <a:buClr>
                <a:schemeClr val="bg2">
                  <a:lumMod val="25000"/>
                </a:schemeClr>
              </a:buClr>
              <a:buSzPct val="130000"/>
              <a:buFont typeface="Arial"/>
              <a:buChar char="•"/>
              <a:defRPr/>
            </a:pPr>
            <a:endParaRPr lang="en-US" sz="2000" dirty="0">
              <a:solidFill>
                <a:srgbClr val="30507B"/>
              </a:solidFill>
              <a:latin typeface="Verdana" charset="0"/>
              <a:ea typeface="ＭＳ Ｐゴシック" charset="0"/>
            </a:endParaRPr>
          </a:p>
          <a:p>
            <a:pPr eaLnBrk="1" hangingPunct="1">
              <a:buClr>
                <a:schemeClr val="bg2">
                  <a:lumMod val="25000"/>
                </a:schemeClr>
              </a:buClr>
              <a:buSzPct val="130000"/>
              <a:buFont typeface="Arial"/>
              <a:buChar char="•"/>
              <a:defRPr/>
            </a:pPr>
            <a:r>
              <a:rPr lang="en-US" sz="2000" dirty="0">
                <a:solidFill>
                  <a:srgbClr val="30507B"/>
                </a:solidFill>
                <a:latin typeface="Verdana" charset="0"/>
                <a:ea typeface="ＭＳ Ｐゴシック" charset="0"/>
              </a:rPr>
              <a:t>Enjoys playing with young children / juvenile games</a:t>
            </a:r>
          </a:p>
        </p:txBody>
      </p:sp>
      <p:sp>
        <p:nvSpPr>
          <p:cNvPr id="112645" name="Text Placeholder 9"/>
          <p:cNvSpPr>
            <a:spLocks noGrp="1"/>
          </p:cNvSpPr>
          <p:nvPr>
            <p:ph type="body" sz="quarter" idx="4294967295"/>
          </p:nvPr>
        </p:nvSpPr>
        <p:spPr>
          <a:xfrm>
            <a:off x="4159250" y="1487488"/>
            <a:ext cx="4041775" cy="639762"/>
          </a:xfrm>
        </p:spPr>
        <p:txBody>
          <a:bodyPr anchor="b"/>
          <a:lstStyle/>
          <a:p>
            <a:pPr marL="0" indent="0" eaLnBrk="1" hangingPunct="1">
              <a:buFontTx/>
              <a:buNone/>
            </a:pPr>
            <a:r>
              <a:rPr lang="en-US" sz="2400" b="1" dirty="0" smtClean="0">
                <a:solidFill>
                  <a:srgbClr val="30507B"/>
                </a:solidFill>
                <a:latin typeface="Verdana" pitchFamily="34" charset="0"/>
                <a:ea typeface="ＭＳ Ｐゴシック" pitchFamily="34" charset="-128"/>
              </a:rPr>
              <a:t>Developmental View</a:t>
            </a:r>
          </a:p>
        </p:txBody>
      </p:sp>
      <p:sp>
        <p:nvSpPr>
          <p:cNvPr id="2" name="Content Placeholder 10"/>
          <p:cNvSpPr>
            <a:spLocks noGrp="1"/>
          </p:cNvSpPr>
          <p:nvPr>
            <p:ph sz="quarter" idx="4294967295"/>
          </p:nvPr>
        </p:nvSpPr>
        <p:spPr>
          <a:xfrm>
            <a:off x="3894138" y="2174875"/>
            <a:ext cx="5013325" cy="3951288"/>
          </a:xfrm>
        </p:spPr>
        <p:txBody>
          <a:bodyPr/>
          <a:lstStyle/>
          <a:p>
            <a:pPr eaLnBrk="1" hangingPunct="1">
              <a:buClr>
                <a:schemeClr val="bg2">
                  <a:lumMod val="25000"/>
                </a:schemeClr>
              </a:buClr>
              <a:buSzPct val="130000"/>
              <a:buFont typeface="Arial"/>
              <a:buChar char="•"/>
              <a:defRPr/>
            </a:pPr>
            <a:r>
              <a:rPr lang="en-US" sz="2000" dirty="0">
                <a:solidFill>
                  <a:srgbClr val="30507B"/>
                </a:solidFill>
                <a:latin typeface="Verdana" charset="0"/>
                <a:ea typeface="ＭＳ Ｐゴシック" charset="0"/>
              </a:rPr>
              <a:t>Focus on reading first grade materials/primers </a:t>
            </a:r>
          </a:p>
          <a:p>
            <a:pPr eaLnBrk="1" hangingPunct="1">
              <a:buClr>
                <a:schemeClr val="bg2">
                  <a:lumMod val="25000"/>
                </a:schemeClr>
              </a:buClr>
              <a:buSzPct val="130000"/>
              <a:buFont typeface="Arial"/>
              <a:buChar char="•"/>
              <a:defRPr/>
            </a:pPr>
            <a:r>
              <a:rPr lang="en-US" sz="2000" dirty="0">
                <a:solidFill>
                  <a:srgbClr val="30507B"/>
                </a:solidFill>
                <a:latin typeface="Verdana" charset="0"/>
                <a:ea typeface="ＭＳ Ｐゴシック" charset="0"/>
              </a:rPr>
              <a:t>Ignore her cries (do not reinforce with attention) OR </a:t>
            </a:r>
          </a:p>
          <a:p>
            <a:pPr eaLnBrk="1" hangingPunct="1">
              <a:buClr>
                <a:schemeClr val="bg2">
                  <a:lumMod val="25000"/>
                </a:schemeClr>
              </a:buClr>
              <a:buSzPct val="130000"/>
              <a:buFont typeface="Arial"/>
              <a:buChar char="•"/>
              <a:defRPr/>
            </a:pPr>
            <a:r>
              <a:rPr lang="en-US" sz="2000" dirty="0" smtClean="0">
                <a:solidFill>
                  <a:srgbClr val="30507B"/>
                </a:solidFill>
                <a:latin typeface="Verdana" charset="0"/>
                <a:ea typeface="ＭＳ Ｐゴシック" charset="0"/>
              </a:rPr>
              <a:t>Comfort </a:t>
            </a:r>
            <a:r>
              <a:rPr lang="en-US" sz="2000" dirty="0">
                <a:solidFill>
                  <a:srgbClr val="30507B"/>
                </a:solidFill>
                <a:latin typeface="Verdana" charset="0"/>
                <a:ea typeface="ＭＳ Ｐゴシック" charset="0"/>
              </a:rPr>
              <a:t>her with hugs and rocking (as one would do a young child</a:t>
            </a:r>
            <a:r>
              <a:rPr lang="en-US" sz="2000" dirty="0" smtClean="0">
                <a:solidFill>
                  <a:srgbClr val="30507B"/>
                </a:solidFill>
                <a:latin typeface="Verdana" charset="0"/>
                <a:ea typeface="ＭＳ Ｐゴシック" charset="0"/>
              </a:rPr>
              <a:t>)</a:t>
            </a:r>
          </a:p>
          <a:p>
            <a:pPr eaLnBrk="1" hangingPunct="1">
              <a:buClr>
                <a:schemeClr val="bg2">
                  <a:lumMod val="25000"/>
                </a:schemeClr>
              </a:buClr>
              <a:buSzPct val="130000"/>
              <a:buFont typeface="Arial"/>
              <a:buChar char="•"/>
              <a:defRPr/>
            </a:pPr>
            <a:endParaRPr lang="en-US" sz="800" dirty="0" smtClean="0">
              <a:solidFill>
                <a:srgbClr val="30507B"/>
              </a:solidFill>
              <a:latin typeface="Verdana" charset="0"/>
              <a:ea typeface="ＭＳ Ｐゴシック" charset="0"/>
            </a:endParaRPr>
          </a:p>
          <a:p>
            <a:pPr eaLnBrk="1" hangingPunct="1">
              <a:buClr>
                <a:schemeClr val="bg2">
                  <a:lumMod val="25000"/>
                </a:schemeClr>
              </a:buClr>
              <a:buSzPct val="130000"/>
              <a:buFont typeface="Arial"/>
              <a:buChar char="•"/>
              <a:defRPr/>
            </a:pPr>
            <a:r>
              <a:rPr lang="en-US" sz="2000" dirty="0" smtClean="0">
                <a:solidFill>
                  <a:srgbClr val="30507B"/>
                </a:solidFill>
                <a:latin typeface="Verdana" charset="0"/>
                <a:ea typeface="ＭＳ Ｐゴシック" charset="0"/>
              </a:rPr>
              <a:t>Play </a:t>
            </a:r>
            <a:r>
              <a:rPr lang="en-US" sz="2000" dirty="0">
                <a:solidFill>
                  <a:srgbClr val="30507B"/>
                </a:solidFill>
                <a:latin typeface="Verdana" charset="0"/>
                <a:ea typeface="ＭＳ Ｐゴシック" charset="0"/>
              </a:rPr>
              <a:t>games with her in the classroom such as Candyland</a:t>
            </a:r>
          </a:p>
          <a:p>
            <a:pPr eaLnBrk="1" hangingPunct="1">
              <a:buFont typeface="Wingdings" charset="0"/>
              <a:buChar char="S"/>
              <a:defRPr/>
            </a:pPr>
            <a:endParaRPr lang="en-US" sz="2400" dirty="0">
              <a:latin typeface="Arial"/>
              <a:ea typeface="ＭＳ Ｐゴシック" charset="0"/>
            </a:endParaRPr>
          </a:p>
          <a:p>
            <a:pPr eaLnBrk="1" hangingPunct="1">
              <a:buFont typeface="Wingdings" charset="0"/>
              <a:buChar char="S"/>
              <a:defRPr/>
            </a:pPr>
            <a:endParaRPr lang="en-US" sz="2400" dirty="0">
              <a:latin typeface="Arial"/>
              <a:ea typeface="ＭＳ Ｐゴシック" charset="0"/>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6"/>
          <p:cNvSpPr>
            <a:spLocks noGrp="1"/>
          </p:cNvSpPr>
          <p:nvPr>
            <p:ph type="title" idx="4294967295"/>
          </p:nvPr>
        </p:nvSpPr>
        <p:spPr>
          <a:xfrm>
            <a:off x="114299" y="304800"/>
            <a:ext cx="8894763" cy="1143000"/>
          </a:xfrm>
        </p:spPr>
        <p:txBody>
          <a:bodyPr/>
          <a:lstStyle/>
          <a:p>
            <a:pPr eaLnBrk="1" hangingPunct="1"/>
            <a:r>
              <a:rPr lang="en-US" sz="3400" dirty="0" smtClean="0">
                <a:solidFill>
                  <a:srgbClr val="30507B"/>
                </a:solidFill>
                <a:latin typeface="Verdana" pitchFamily="34" charset="0"/>
                <a:ea typeface="ＭＳ Ｐゴシック" pitchFamily="34" charset="-128"/>
              </a:rPr>
              <a:t>Yvette: 17-year-old student</a:t>
            </a:r>
            <a:br>
              <a:rPr lang="en-US" sz="3400" dirty="0" smtClean="0">
                <a:solidFill>
                  <a:srgbClr val="30507B"/>
                </a:solidFill>
                <a:latin typeface="Verdana" pitchFamily="34" charset="0"/>
                <a:ea typeface="ＭＳ Ｐゴシック" pitchFamily="34" charset="-128"/>
              </a:rPr>
            </a:br>
            <a:r>
              <a:rPr lang="en-US" sz="3400" dirty="0" smtClean="0">
                <a:solidFill>
                  <a:srgbClr val="30507B"/>
                </a:solidFill>
                <a:latin typeface="Verdana" pitchFamily="34" charset="0"/>
                <a:ea typeface="ＭＳ Ｐゴシック" pitchFamily="34" charset="-128"/>
              </a:rPr>
              <a:t>PS Goal: To work for a pet groomer</a:t>
            </a:r>
          </a:p>
        </p:txBody>
      </p:sp>
      <p:sp>
        <p:nvSpPr>
          <p:cNvPr id="114690" name="Text Placeholder 7"/>
          <p:cNvSpPr>
            <a:spLocks noGrp="1"/>
          </p:cNvSpPr>
          <p:nvPr>
            <p:ph type="body" idx="4294967295"/>
          </p:nvPr>
        </p:nvSpPr>
        <p:spPr>
          <a:xfrm>
            <a:off x="457200" y="1535113"/>
            <a:ext cx="4040188" cy="639762"/>
          </a:xfrm>
        </p:spPr>
        <p:txBody>
          <a:bodyPr anchor="b"/>
          <a:lstStyle/>
          <a:p>
            <a:pPr marL="0" indent="0" eaLnBrk="1" hangingPunct="1">
              <a:buFontTx/>
              <a:buNone/>
            </a:pPr>
            <a:r>
              <a:rPr lang="en-US" sz="2400" b="1" dirty="0" smtClean="0">
                <a:solidFill>
                  <a:srgbClr val="30507B"/>
                </a:solidFill>
                <a:latin typeface="Verdana" pitchFamily="34" charset="0"/>
                <a:ea typeface="ＭＳ Ｐゴシック" pitchFamily="34" charset="-128"/>
              </a:rPr>
              <a:t>Assessment Info</a:t>
            </a:r>
          </a:p>
        </p:txBody>
      </p:sp>
      <p:sp>
        <p:nvSpPr>
          <p:cNvPr id="114691" name="TextBox 7"/>
          <p:cNvSpPr txBox="1">
            <a:spLocks noChangeArrowheads="1"/>
          </p:cNvSpPr>
          <p:nvPr/>
        </p:nvSpPr>
        <p:spPr bwMode="auto">
          <a:xfrm>
            <a:off x="0" y="5919788"/>
            <a:ext cx="2220913" cy="9223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sz="1800">
              <a:solidFill>
                <a:schemeClr val="bg1"/>
              </a:solidFill>
            </a:endParaRPr>
          </a:p>
          <a:p>
            <a:pPr eaLnBrk="1" hangingPunct="1"/>
            <a:endParaRPr lang="en-US" sz="1800">
              <a:solidFill>
                <a:schemeClr val="bg1"/>
              </a:solidFill>
            </a:endParaRPr>
          </a:p>
          <a:p>
            <a:pPr eaLnBrk="1" hangingPunct="1"/>
            <a:endParaRPr lang="en-US" sz="1800">
              <a:solidFill>
                <a:schemeClr val="bg1"/>
              </a:solidFill>
            </a:endParaRPr>
          </a:p>
        </p:txBody>
      </p:sp>
      <p:sp>
        <p:nvSpPr>
          <p:cNvPr id="107525" name="Content Placeholder 8"/>
          <p:cNvSpPr>
            <a:spLocks noGrp="1"/>
          </p:cNvSpPr>
          <p:nvPr>
            <p:ph sz="half" idx="4294967295"/>
          </p:nvPr>
        </p:nvSpPr>
        <p:spPr>
          <a:xfrm>
            <a:off x="304800" y="2174875"/>
            <a:ext cx="2819400" cy="3951288"/>
          </a:xfrm>
        </p:spPr>
        <p:txBody>
          <a:bodyPr/>
          <a:lstStyle/>
          <a:p>
            <a:pPr eaLnBrk="1" hangingPunct="1">
              <a:buClr>
                <a:schemeClr val="bg2">
                  <a:lumMod val="25000"/>
                </a:schemeClr>
              </a:buClr>
              <a:buSzPct val="130000"/>
              <a:buFont typeface="Arial"/>
              <a:buChar char="•"/>
              <a:defRPr/>
            </a:pPr>
            <a:r>
              <a:rPr lang="en-US" sz="2000" dirty="0">
                <a:solidFill>
                  <a:srgbClr val="30507B"/>
                </a:solidFill>
                <a:latin typeface="Verdana" charset="0"/>
                <a:ea typeface="ＭＳ Ｐゴシック" charset="0"/>
              </a:rPr>
              <a:t>Reads on first grade </a:t>
            </a:r>
            <a:r>
              <a:rPr lang="en-US" sz="2000" dirty="0" smtClean="0">
                <a:solidFill>
                  <a:srgbClr val="30507B"/>
                </a:solidFill>
                <a:latin typeface="Verdana" charset="0"/>
                <a:ea typeface="ＭＳ Ｐゴシック" charset="0"/>
              </a:rPr>
              <a:t>level</a:t>
            </a:r>
          </a:p>
          <a:p>
            <a:pPr marL="0" indent="0" eaLnBrk="1" hangingPunct="1">
              <a:buClr>
                <a:schemeClr val="bg2">
                  <a:lumMod val="25000"/>
                </a:schemeClr>
              </a:buClr>
              <a:buSzPct val="130000"/>
              <a:buNone/>
              <a:defRPr/>
            </a:pPr>
            <a:endParaRPr lang="en-US" sz="800" dirty="0">
              <a:solidFill>
                <a:srgbClr val="30507B"/>
              </a:solidFill>
              <a:latin typeface="Verdana" charset="0"/>
              <a:ea typeface="ＭＳ Ｐゴシック" charset="0"/>
            </a:endParaRPr>
          </a:p>
          <a:p>
            <a:pPr eaLnBrk="1" hangingPunct="1">
              <a:buClr>
                <a:schemeClr val="bg2">
                  <a:lumMod val="25000"/>
                </a:schemeClr>
              </a:buClr>
              <a:buSzPct val="130000"/>
              <a:buFont typeface="Arial"/>
              <a:buChar char="•"/>
              <a:defRPr/>
            </a:pPr>
            <a:r>
              <a:rPr lang="en-US" sz="2000" dirty="0" smtClean="0">
                <a:solidFill>
                  <a:srgbClr val="30507B"/>
                </a:solidFill>
                <a:latin typeface="Verdana" charset="0"/>
                <a:ea typeface="ＭＳ Ｐゴシック" charset="0"/>
              </a:rPr>
              <a:t>Cries </a:t>
            </a:r>
            <a:r>
              <a:rPr lang="en-US" sz="2000" dirty="0">
                <a:solidFill>
                  <a:srgbClr val="30507B"/>
                </a:solidFill>
                <a:latin typeface="Verdana" charset="0"/>
                <a:ea typeface="ＭＳ Ｐゴシック" charset="0"/>
              </a:rPr>
              <a:t>when she is corrected </a:t>
            </a:r>
            <a:endParaRPr lang="en-US" sz="2000" dirty="0" smtClean="0">
              <a:solidFill>
                <a:srgbClr val="30507B"/>
              </a:solidFill>
              <a:latin typeface="Verdana" charset="0"/>
              <a:ea typeface="ＭＳ Ｐゴシック" charset="0"/>
            </a:endParaRPr>
          </a:p>
          <a:p>
            <a:pPr marL="0" indent="0" eaLnBrk="1" hangingPunct="1">
              <a:buClr>
                <a:schemeClr val="bg2">
                  <a:lumMod val="25000"/>
                </a:schemeClr>
              </a:buClr>
              <a:buSzPct val="130000"/>
              <a:buNone/>
              <a:defRPr/>
            </a:pPr>
            <a:endParaRPr lang="en-US" sz="800" dirty="0">
              <a:solidFill>
                <a:srgbClr val="30507B"/>
              </a:solidFill>
              <a:latin typeface="Verdana" charset="0"/>
              <a:ea typeface="ＭＳ Ｐゴシック" charset="0"/>
            </a:endParaRPr>
          </a:p>
          <a:p>
            <a:pPr eaLnBrk="1" hangingPunct="1">
              <a:buClr>
                <a:schemeClr val="bg2">
                  <a:lumMod val="25000"/>
                </a:schemeClr>
              </a:buClr>
              <a:buSzPct val="130000"/>
              <a:buFont typeface="Arial"/>
              <a:buChar char="•"/>
              <a:defRPr/>
            </a:pPr>
            <a:r>
              <a:rPr lang="en-US" sz="2000" dirty="0" smtClean="0">
                <a:solidFill>
                  <a:srgbClr val="30507B"/>
                </a:solidFill>
                <a:latin typeface="Verdana" charset="0"/>
                <a:ea typeface="ＭＳ Ｐゴシック" charset="0"/>
              </a:rPr>
              <a:t>Enjoys </a:t>
            </a:r>
            <a:r>
              <a:rPr lang="en-US" sz="2000" dirty="0">
                <a:solidFill>
                  <a:srgbClr val="30507B"/>
                </a:solidFill>
                <a:latin typeface="Verdana" charset="0"/>
                <a:ea typeface="ＭＳ Ｐゴシック" charset="0"/>
              </a:rPr>
              <a:t>playing with young children / juvenile games</a:t>
            </a:r>
          </a:p>
        </p:txBody>
      </p:sp>
      <p:sp>
        <p:nvSpPr>
          <p:cNvPr id="114693" name="Text Placeholder 9"/>
          <p:cNvSpPr>
            <a:spLocks noGrp="1"/>
          </p:cNvSpPr>
          <p:nvPr>
            <p:ph type="body" sz="quarter" idx="4294967295"/>
          </p:nvPr>
        </p:nvSpPr>
        <p:spPr>
          <a:xfrm>
            <a:off x="4572000" y="1447800"/>
            <a:ext cx="4041775" cy="639763"/>
          </a:xfrm>
        </p:spPr>
        <p:txBody>
          <a:bodyPr anchor="b"/>
          <a:lstStyle/>
          <a:p>
            <a:pPr marL="0" indent="0" eaLnBrk="1" hangingPunct="1">
              <a:buFontTx/>
              <a:buNone/>
            </a:pPr>
            <a:r>
              <a:rPr lang="en-US" sz="2400" b="1" dirty="0" smtClean="0">
                <a:solidFill>
                  <a:srgbClr val="30507B"/>
                </a:solidFill>
                <a:latin typeface="Verdana" pitchFamily="34" charset="0"/>
                <a:ea typeface="ＭＳ Ｐゴシック" pitchFamily="34" charset="-128"/>
              </a:rPr>
              <a:t>Chronological View</a:t>
            </a:r>
          </a:p>
        </p:txBody>
      </p:sp>
      <p:sp>
        <p:nvSpPr>
          <p:cNvPr id="43014" name="Content Placeholder 10"/>
          <p:cNvSpPr>
            <a:spLocks noGrp="1"/>
          </p:cNvSpPr>
          <p:nvPr>
            <p:ph sz="quarter" idx="4294967295"/>
          </p:nvPr>
        </p:nvSpPr>
        <p:spPr>
          <a:xfrm>
            <a:off x="3725863" y="2173288"/>
            <a:ext cx="5283200" cy="3952875"/>
          </a:xfrm>
        </p:spPr>
        <p:txBody>
          <a:bodyPr/>
          <a:lstStyle/>
          <a:p>
            <a:pPr eaLnBrk="1" hangingPunct="1">
              <a:buClr>
                <a:schemeClr val="bg2">
                  <a:lumMod val="25000"/>
                </a:schemeClr>
              </a:buClr>
              <a:buSzPct val="130000"/>
              <a:buFont typeface="Arial"/>
              <a:buChar char="•"/>
              <a:defRPr/>
            </a:pPr>
            <a:r>
              <a:rPr lang="en-US" sz="2150" dirty="0">
                <a:solidFill>
                  <a:srgbClr val="30507B"/>
                </a:solidFill>
                <a:latin typeface="Verdana" charset="0"/>
                <a:ea typeface="ＭＳ Ｐゴシック" charset="0"/>
              </a:rPr>
              <a:t>What information will she need to be able to read and understand related to pet grooming? Pet name? Owner Name? Allergies? </a:t>
            </a:r>
          </a:p>
          <a:p>
            <a:pPr eaLnBrk="1" hangingPunct="1">
              <a:buClr>
                <a:schemeClr val="bg2">
                  <a:lumMod val="25000"/>
                </a:schemeClr>
              </a:buClr>
              <a:buSzPct val="130000"/>
              <a:buFont typeface="Arial"/>
              <a:buChar char="•"/>
              <a:defRPr/>
            </a:pPr>
            <a:r>
              <a:rPr lang="en-US" sz="2150" dirty="0">
                <a:solidFill>
                  <a:srgbClr val="30507B"/>
                </a:solidFill>
                <a:latin typeface="Verdana" charset="0"/>
                <a:ea typeface="ＭＳ Ｐゴシック" charset="0"/>
              </a:rPr>
              <a:t>What coping skills will she need when her boss corrects her work? When a customer is unhappy with work?</a:t>
            </a:r>
          </a:p>
          <a:p>
            <a:pPr eaLnBrk="1" hangingPunct="1">
              <a:buClr>
                <a:schemeClr val="bg2">
                  <a:lumMod val="25000"/>
                </a:schemeClr>
              </a:buClr>
              <a:buSzPct val="130000"/>
              <a:buFont typeface="Arial"/>
              <a:buChar char="•"/>
              <a:defRPr/>
            </a:pPr>
            <a:r>
              <a:rPr lang="en-US" sz="2150" dirty="0">
                <a:solidFill>
                  <a:srgbClr val="30507B"/>
                </a:solidFill>
                <a:latin typeface="Verdana" charset="0"/>
                <a:ea typeface="ＭＳ Ｐゴシック" charset="0"/>
              </a:rPr>
              <a:t>Is there are career opportunity that involves both children and pets? </a:t>
            </a:r>
          </a:p>
          <a:p>
            <a:pPr eaLnBrk="1" hangingPunct="1">
              <a:buClr>
                <a:schemeClr val="bg2">
                  <a:lumMod val="25000"/>
                </a:schemeClr>
              </a:buClr>
              <a:buFont typeface="Arial"/>
              <a:buChar char="•"/>
              <a:defRPr/>
            </a:pPr>
            <a:endParaRPr lang="en-US" sz="2400" dirty="0">
              <a:solidFill>
                <a:srgbClr val="0A3363"/>
              </a:solidFill>
              <a:latin typeface="Arial"/>
              <a:ea typeface="ＭＳ Ｐゴシック" charset="0"/>
            </a:endParaRPr>
          </a:p>
          <a:p>
            <a:pPr eaLnBrk="1" hangingPunct="1">
              <a:buClr>
                <a:schemeClr val="bg2">
                  <a:lumMod val="25000"/>
                </a:schemeClr>
              </a:buClr>
              <a:buFont typeface="Arial"/>
              <a:buChar char="•"/>
              <a:defRPr/>
            </a:pPr>
            <a:endParaRPr lang="en-US" sz="2400" dirty="0">
              <a:solidFill>
                <a:srgbClr val="0A3363"/>
              </a:solidFill>
              <a:latin typeface="Arial"/>
              <a:ea typeface="ＭＳ Ｐゴシック" charset="0"/>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1"/>
          <p:cNvSpPr>
            <a:spLocks noGrp="1"/>
          </p:cNvSpPr>
          <p:nvPr>
            <p:ph type="title"/>
          </p:nvPr>
        </p:nvSpPr>
        <p:spPr>
          <a:xfrm>
            <a:off x="241300" y="915988"/>
            <a:ext cx="8667750" cy="1143000"/>
          </a:xfrm>
        </p:spPr>
        <p:txBody>
          <a:bodyPr/>
          <a:lstStyle/>
          <a:p>
            <a:r>
              <a:rPr lang="en-US" dirty="0" smtClean="0">
                <a:solidFill>
                  <a:srgbClr val="30507B"/>
                </a:solidFill>
                <a:latin typeface="Verdana" pitchFamily="34" charset="0"/>
                <a:ea typeface="ＭＳ Ｐゴシック" pitchFamily="34" charset="-128"/>
              </a:rPr>
              <a:t>How Did the Different Views or </a:t>
            </a:r>
            <a:r>
              <a:rPr lang="ja-JP" altLang="en-US" dirty="0" smtClean="0">
                <a:solidFill>
                  <a:srgbClr val="30507B"/>
                </a:solidFill>
                <a:latin typeface="Verdana" pitchFamily="34" charset="0"/>
                <a:ea typeface="ＭＳ Ｐゴシック" pitchFamily="34" charset="-128"/>
              </a:rPr>
              <a:t>“</a:t>
            </a:r>
            <a:r>
              <a:rPr lang="en-US" altLang="ja-JP" dirty="0" smtClean="0">
                <a:solidFill>
                  <a:srgbClr val="30507B"/>
                </a:solidFill>
                <a:latin typeface="Verdana" pitchFamily="34" charset="0"/>
                <a:ea typeface="ＭＳ Ｐゴシック" pitchFamily="34" charset="-128"/>
              </a:rPr>
              <a:t>Lenses</a:t>
            </a:r>
            <a:r>
              <a:rPr lang="ja-JP" altLang="en-US" dirty="0" smtClean="0">
                <a:solidFill>
                  <a:srgbClr val="30507B"/>
                </a:solidFill>
                <a:latin typeface="Verdana" pitchFamily="34" charset="0"/>
                <a:ea typeface="ＭＳ Ｐゴシック" pitchFamily="34" charset="-128"/>
              </a:rPr>
              <a:t>”</a:t>
            </a:r>
            <a:r>
              <a:rPr lang="en-US" altLang="ja-JP" dirty="0" smtClean="0">
                <a:solidFill>
                  <a:srgbClr val="30507B"/>
                </a:solidFill>
                <a:latin typeface="Verdana" pitchFamily="34" charset="0"/>
                <a:ea typeface="ＭＳ Ｐゴシック" pitchFamily="34" charset="-128"/>
              </a:rPr>
              <a:t> Change Your Thinking? </a:t>
            </a:r>
            <a:br>
              <a:rPr lang="en-US" altLang="ja-JP" dirty="0" smtClean="0">
                <a:solidFill>
                  <a:srgbClr val="30507B"/>
                </a:solidFill>
                <a:latin typeface="Verdana" pitchFamily="34" charset="0"/>
                <a:ea typeface="ＭＳ Ｐゴシック" pitchFamily="34" charset="-128"/>
              </a:rPr>
            </a:br>
            <a:r>
              <a:rPr lang="en-US" altLang="ja-JP" dirty="0" smtClean="0">
                <a:solidFill>
                  <a:srgbClr val="30507B"/>
                </a:solidFill>
                <a:latin typeface="Verdana" pitchFamily="34" charset="0"/>
                <a:ea typeface="ＭＳ Ｐゴシック" pitchFamily="34" charset="-128"/>
              </a:rPr>
              <a:t/>
            </a:r>
            <a:br>
              <a:rPr lang="en-US" altLang="ja-JP" dirty="0" smtClean="0">
                <a:solidFill>
                  <a:srgbClr val="30507B"/>
                </a:solidFill>
                <a:latin typeface="Verdana" pitchFamily="34" charset="0"/>
                <a:ea typeface="ＭＳ Ｐゴシック" pitchFamily="34" charset="-128"/>
              </a:rPr>
            </a:br>
            <a:r>
              <a:rPr lang="en-US" altLang="ja-JP" sz="2600" i="1" dirty="0" smtClean="0">
                <a:solidFill>
                  <a:srgbClr val="30507B"/>
                </a:solidFill>
                <a:latin typeface="Verdana" pitchFamily="34" charset="0"/>
                <a:ea typeface="ＭＳ Ｐゴシック" pitchFamily="34" charset="-128"/>
              </a:rPr>
              <a:t>Some things that might have occurred </a:t>
            </a:r>
            <a:br>
              <a:rPr lang="en-US" altLang="ja-JP" sz="2600" i="1" dirty="0" smtClean="0">
                <a:solidFill>
                  <a:srgbClr val="30507B"/>
                </a:solidFill>
                <a:latin typeface="Verdana" pitchFamily="34" charset="0"/>
                <a:ea typeface="ＭＳ Ｐゴシック" pitchFamily="34" charset="-128"/>
              </a:rPr>
            </a:br>
            <a:r>
              <a:rPr lang="en-US" altLang="ja-JP" sz="2600" i="1" dirty="0" smtClean="0">
                <a:solidFill>
                  <a:srgbClr val="30507B"/>
                </a:solidFill>
                <a:latin typeface="Verdana" pitchFamily="34" charset="0"/>
                <a:ea typeface="ＭＳ Ｐゴシック" pitchFamily="34" charset="-128"/>
              </a:rPr>
              <a:t>to you include:</a:t>
            </a:r>
            <a:r>
              <a:rPr lang="en-US" altLang="ja-JP" sz="2600" dirty="0" smtClean="0">
                <a:solidFill>
                  <a:srgbClr val="30507B"/>
                </a:solidFill>
                <a:latin typeface="Verdana" pitchFamily="34" charset="0"/>
                <a:ea typeface="ＭＳ Ｐゴシック" pitchFamily="34" charset="-128"/>
              </a:rPr>
              <a:t/>
            </a:r>
            <a:br>
              <a:rPr lang="en-US" altLang="ja-JP" sz="2600" dirty="0" smtClean="0">
                <a:solidFill>
                  <a:srgbClr val="30507B"/>
                </a:solidFill>
                <a:latin typeface="Verdana" pitchFamily="34" charset="0"/>
                <a:ea typeface="ＭＳ Ｐゴシック" pitchFamily="34" charset="-128"/>
              </a:rPr>
            </a:br>
            <a:endParaRPr lang="en-US" sz="2600" dirty="0" smtClean="0">
              <a:solidFill>
                <a:srgbClr val="30507B"/>
              </a:solidFill>
              <a:latin typeface="Verdana" pitchFamily="34" charset="0"/>
              <a:ea typeface="ＭＳ Ｐゴシック" pitchFamily="34" charset="-128"/>
            </a:endParaRPr>
          </a:p>
        </p:txBody>
      </p:sp>
      <p:sp>
        <p:nvSpPr>
          <p:cNvPr id="3" name="Content Placeholder 2"/>
          <p:cNvSpPr>
            <a:spLocks noGrp="1"/>
          </p:cNvSpPr>
          <p:nvPr>
            <p:ph idx="1"/>
          </p:nvPr>
        </p:nvSpPr>
        <p:spPr>
          <a:xfrm>
            <a:off x="508000" y="2554288"/>
            <a:ext cx="7894638" cy="3513137"/>
          </a:xfrm>
        </p:spPr>
        <p:txBody>
          <a:bodyPr/>
          <a:lstStyle/>
          <a:p>
            <a:pPr>
              <a:buClr>
                <a:srgbClr val="0A3363"/>
              </a:buClr>
              <a:buSzPct val="130000"/>
              <a:buFont typeface="Arial" pitchFamily="34" charset="0"/>
              <a:buChar char="•"/>
            </a:pPr>
            <a:r>
              <a:rPr lang="en-US" sz="2400" dirty="0" smtClean="0">
                <a:solidFill>
                  <a:srgbClr val="30507B"/>
                </a:solidFill>
                <a:latin typeface="Verdana" pitchFamily="34" charset="0"/>
                <a:ea typeface="ＭＳ Ｐゴシック" pitchFamily="34" charset="-128"/>
              </a:rPr>
              <a:t>When looking at your child through the young adult lens, did you find that you may want to change some of the current priorities?</a:t>
            </a:r>
          </a:p>
          <a:p>
            <a:pPr>
              <a:buClr>
                <a:srgbClr val="0A3363"/>
              </a:buClr>
              <a:buSzPct val="130000"/>
              <a:buFont typeface="Arial" pitchFamily="34" charset="0"/>
              <a:buChar char="•"/>
            </a:pPr>
            <a:r>
              <a:rPr lang="en-US" sz="2400" dirty="0" smtClean="0">
                <a:solidFill>
                  <a:srgbClr val="30507B"/>
                </a:solidFill>
                <a:latin typeface="Verdana" pitchFamily="34" charset="0"/>
                <a:ea typeface="ＭＳ Ｐゴシック" pitchFamily="34" charset="-128"/>
              </a:rPr>
              <a:t>Do goals need to change or be modified to support the </a:t>
            </a:r>
            <a:r>
              <a:rPr lang="ja-JP" altLang="en-US" sz="2400" dirty="0" smtClean="0">
                <a:solidFill>
                  <a:srgbClr val="30507B"/>
                </a:solidFill>
                <a:latin typeface="Verdana" pitchFamily="34" charset="0"/>
                <a:ea typeface="ＭＳ Ｐゴシック" pitchFamily="34" charset="-128"/>
              </a:rPr>
              <a:t>“</a:t>
            </a:r>
            <a:r>
              <a:rPr lang="en-US" altLang="ja-JP" sz="2400" dirty="0" smtClean="0">
                <a:solidFill>
                  <a:srgbClr val="30507B"/>
                </a:solidFill>
                <a:latin typeface="Verdana" pitchFamily="34" charset="0"/>
                <a:ea typeface="ＭＳ Ｐゴシック" pitchFamily="34" charset="-128"/>
              </a:rPr>
              <a:t>future adult</a:t>
            </a:r>
            <a:r>
              <a:rPr lang="ja-JP" altLang="en-US" sz="2400" dirty="0" smtClean="0">
                <a:solidFill>
                  <a:srgbClr val="30507B"/>
                </a:solidFill>
                <a:latin typeface="Verdana" pitchFamily="34" charset="0"/>
                <a:ea typeface="ＭＳ Ｐゴシック" pitchFamily="34" charset="-128"/>
              </a:rPr>
              <a:t>”</a:t>
            </a:r>
            <a:r>
              <a:rPr lang="en-US" altLang="ja-JP" sz="2400" dirty="0" smtClean="0">
                <a:solidFill>
                  <a:srgbClr val="30507B"/>
                </a:solidFill>
                <a:latin typeface="Verdana" pitchFamily="34" charset="0"/>
                <a:ea typeface="ＭＳ Ｐゴシック" pitchFamily="34" charset="-128"/>
              </a:rPr>
              <a:t> instead of the </a:t>
            </a:r>
            <a:r>
              <a:rPr lang="ja-JP" altLang="en-US" sz="2400" dirty="0" smtClean="0">
                <a:solidFill>
                  <a:srgbClr val="30507B"/>
                </a:solidFill>
                <a:latin typeface="Verdana" pitchFamily="34" charset="0"/>
                <a:ea typeface="ＭＳ Ｐゴシック" pitchFamily="34" charset="-128"/>
              </a:rPr>
              <a:t>“</a:t>
            </a:r>
            <a:r>
              <a:rPr lang="en-US" altLang="ja-JP" sz="2400" dirty="0" smtClean="0">
                <a:solidFill>
                  <a:srgbClr val="30507B"/>
                </a:solidFill>
                <a:latin typeface="Verdana" pitchFamily="34" charset="0"/>
                <a:ea typeface="ＭＳ Ｐゴシック" pitchFamily="34" charset="-128"/>
              </a:rPr>
              <a:t>student</a:t>
            </a:r>
            <a:r>
              <a:rPr lang="ja-JP" altLang="en-US" sz="2400" dirty="0" smtClean="0">
                <a:solidFill>
                  <a:srgbClr val="30507B"/>
                </a:solidFill>
                <a:latin typeface="Verdana" pitchFamily="34" charset="0"/>
                <a:ea typeface="ＭＳ Ｐゴシック" pitchFamily="34" charset="-128"/>
              </a:rPr>
              <a:t>”</a:t>
            </a:r>
            <a:r>
              <a:rPr lang="en-US" altLang="ja-JP" sz="2400" dirty="0" smtClean="0">
                <a:solidFill>
                  <a:srgbClr val="30507B"/>
                </a:solidFill>
                <a:latin typeface="Verdana" pitchFamily="34" charset="0"/>
                <a:ea typeface="ＭＳ Ｐゴシック" pitchFamily="34" charset="-128"/>
              </a:rPr>
              <a:t>?</a:t>
            </a:r>
          </a:p>
          <a:p>
            <a:pPr>
              <a:buClr>
                <a:srgbClr val="0A3363"/>
              </a:buClr>
              <a:buSzPct val="130000"/>
              <a:buFont typeface="Arial" pitchFamily="34" charset="0"/>
              <a:buChar char="•"/>
            </a:pPr>
            <a:r>
              <a:rPr lang="en-US" sz="2400" dirty="0" smtClean="0">
                <a:solidFill>
                  <a:srgbClr val="30507B"/>
                </a:solidFill>
                <a:latin typeface="Verdana" pitchFamily="34" charset="0"/>
                <a:ea typeface="ＭＳ Ｐゴシック" pitchFamily="34" charset="-128"/>
              </a:rPr>
              <a:t>Did you find more questions than answers?</a:t>
            </a:r>
          </a:p>
          <a:p>
            <a:pPr marL="349250" lvl="1" indent="0">
              <a:buClr>
                <a:srgbClr val="0A3363"/>
              </a:buClr>
              <a:buSzPct val="130000"/>
              <a:buFont typeface="Wingdings" pitchFamily="2" charset="2"/>
              <a:buNone/>
            </a:pPr>
            <a:r>
              <a:rPr lang="en-US" sz="2400" dirty="0" smtClean="0">
                <a:solidFill>
                  <a:srgbClr val="30507B"/>
                </a:solidFill>
                <a:latin typeface="Verdana" pitchFamily="34" charset="0"/>
                <a:ea typeface="ＭＳ Ｐゴシック" pitchFamily="34" charset="-128"/>
              </a:rPr>
              <a:t>   -This can mean you need to gather more     	information</a:t>
            </a:r>
          </a:p>
          <a:p>
            <a:endParaRPr lang="en-US" dirty="0" smtClean="0">
              <a:latin typeface="Arial" pitchFamily="34" charset="0"/>
              <a:ea typeface="ＭＳ Ｐゴシック" pitchFamily="34" charset="-128"/>
            </a:endParaRPr>
          </a:p>
          <a:p>
            <a:endParaRPr lang="en-US" dirty="0" smtClean="0">
              <a:latin typeface="Arial" pitchFamily="34" charset="0"/>
              <a:ea typeface="ＭＳ Ｐゴシック" pitchFamily="34" charset="-128"/>
            </a:endParaRPr>
          </a:p>
          <a:p>
            <a:endParaRPr lang="en-US" dirty="0" smtClean="0">
              <a:latin typeface="Arial" pitchFamily="34" charset="0"/>
              <a:ea typeface="ＭＳ Ｐゴシック" pitchFamily="34" charset="-128"/>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p:cNvSpPr>
            <a:spLocks noGrp="1"/>
          </p:cNvSpPr>
          <p:nvPr>
            <p:ph type="title"/>
          </p:nvPr>
        </p:nvSpPr>
        <p:spPr>
          <a:xfrm>
            <a:off x="325438" y="912813"/>
            <a:ext cx="8543925" cy="731837"/>
          </a:xfrm>
        </p:spPr>
        <p:txBody>
          <a:bodyPr/>
          <a:lstStyle/>
          <a:p>
            <a:pPr eaLnBrk="1" hangingPunct="1"/>
            <a:r>
              <a:rPr lang="en-US" dirty="0" smtClean="0">
                <a:solidFill>
                  <a:srgbClr val="30507B"/>
                </a:solidFill>
                <a:latin typeface="Verdana" pitchFamily="34" charset="0"/>
                <a:ea typeface="ＭＳ Ｐゴシック" pitchFamily="34" charset="-128"/>
              </a:rPr>
              <a:t>Age Appropriate Transition Assessment</a:t>
            </a:r>
            <a:r>
              <a:rPr lang="en-US" dirty="0">
                <a:solidFill>
                  <a:srgbClr val="30507B"/>
                </a:solidFill>
                <a:latin typeface="Verdana" pitchFamily="34" charset="0"/>
                <a:ea typeface="ＭＳ Ｐゴシック" pitchFamily="34" charset="-128"/>
              </a:rPr>
              <a:t> </a:t>
            </a:r>
            <a:r>
              <a:rPr lang="en-US" dirty="0" smtClean="0">
                <a:solidFill>
                  <a:srgbClr val="30507B"/>
                </a:solidFill>
                <a:latin typeface="Verdana" pitchFamily="34" charset="0"/>
                <a:ea typeface="ＭＳ Ｐゴシック" pitchFamily="34" charset="-128"/>
              </a:rPr>
              <a:t>- </a:t>
            </a:r>
            <a:r>
              <a:rPr lang="en-US" i="1" dirty="0" smtClean="0">
                <a:solidFill>
                  <a:srgbClr val="30507B"/>
                </a:solidFill>
                <a:latin typeface="Verdana" pitchFamily="34" charset="0"/>
                <a:ea typeface="ＭＳ Ｐゴシック" pitchFamily="34" charset="-128"/>
              </a:rPr>
              <a:t>KEY POINTS</a:t>
            </a:r>
            <a:r>
              <a:rPr lang="en-US" i="1" dirty="0" smtClean="0">
                <a:latin typeface="Arial" pitchFamily="34" charset="0"/>
                <a:ea typeface="ＭＳ Ｐゴシック" pitchFamily="34" charset="-128"/>
              </a:rPr>
              <a:t/>
            </a:r>
            <a:br>
              <a:rPr lang="en-US" i="1" dirty="0" smtClean="0">
                <a:latin typeface="Arial" pitchFamily="34" charset="0"/>
                <a:ea typeface="ＭＳ Ｐゴシック" pitchFamily="34" charset="-128"/>
              </a:rPr>
            </a:br>
            <a:endParaRPr lang="en-US" dirty="0" smtClean="0">
              <a:latin typeface="Arial" pitchFamily="34" charset="0"/>
              <a:ea typeface="ＭＳ Ｐゴシック" pitchFamily="34" charset="-128"/>
            </a:endParaRPr>
          </a:p>
        </p:txBody>
      </p:sp>
      <p:sp>
        <p:nvSpPr>
          <p:cNvPr id="110594" name="Content Placeholder 2"/>
          <p:cNvSpPr>
            <a:spLocks noGrp="1"/>
          </p:cNvSpPr>
          <p:nvPr>
            <p:ph idx="1"/>
          </p:nvPr>
        </p:nvSpPr>
        <p:spPr>
          <a:xfrm>
            <a:off x="215900" y="1644650"/>
            <a:ext cx="6637338" cy="3803650"/>
          </a:xfrm>
        </p:spPr>
        <p:txBody>
          <a:bodyPr/>
          <a:lstStyle/>
          <a:p>
            <a:pPr marL="228600" indent="0" algn="ctr" eaLnBrk="1" hangingPunct="1">
              <a:spcBef>
                <a:spcPts val="600"/>
              </a:spcBef>
              <a:buClr>
                <a:schemeClr val="bg2">
                  <a:lumMod val="25000"/>
                </a:schemeClr>
              </a:buClr>
              <a:buFont typeface="Wingdings" charset="0"/>
              <a:buNone/>
              <a:defRPr/>
            </a:pPr>
            <a:r>
              <a:rPr lang="en-US" sz="3200" b="1" dirty="0" smtClean="0">
                <a:solidFill>
                  <a:srgbClr val="30507B"/>
                </a:solidFill>
                <a:latin typeface="Verdana" charset="0"/>
                <a:ea typeface="ＭＳ Ｐゴシック" charset="0"/>
              </a:rPr>
              <a:t>It is an Ongoing Process</a:t>
            </a:r>
            <a:r>
              <a:rPr lang="en-US" sz="3500" b="1" dirty="0" smtClean="0">
                <a:solidFill>
                  <a:srgbClr val="30507B"/>
                </a:solidFill>
                <a:latin typeface="Verdana" charset="0"/>
                <a:ea typeface="ＭＳ Ｐゴシック" charset="0"/>
              </a:rPr>
              <a:t> </a:t>
            </a:r>
            <a:endParaRPr lang="en-US" sz="3500" b="1" dirty="0">
              <a:solidFill>
                <a:srgbClr val="30507B"/>
              </a:solidFill>
              <a:latin typeface="Verdana" charset="0"/>
              <a:ea typeface="ＭＳ Ｐゴシック" charset="0"/>
            </a:endParaRPr>
          </a:p>
          <a:p>
            <a:pPr lvl="2" indent="-457200" eaLnBrk="1" hangingPunct="1">
              <a:buClr>
                <a:schemeClr val="bg2">
                  <a:lumMod val="25000"/>
                </a:schemeClr>
              </a:buClr>
              <a:buSzPct val="130000"/>
              <a:buFont typeface="Arial"/>
              <a:buChar char="•"/>
              <a:defRPr/>
            </a:pPr>
            <a:r>
              <a:rPr lang="en-US" sz="2800" dirty="0">
                <a:solidFill>
                  <a:srgbClr val="30507B"/>
                </a:solidFill>
                <a:latin typeface="Verdana" charset="0"/>
                <a:ea typeface="ＭＳ Ｐゴシック" charset="0"/>
              </a:rPr>
              <a:t>AATA helps shape post-school goals</a:t>
            </a:r>
          </a:p>
          <a:p>
            <a:pPr lvl="2" indent="-457200" eaLnBrk="1" hangingPunct="1">
              <a:buClr>
                <a:schemeClr val="bg2">
                  <a:lumMod val="25000"/>
                </a:schemeClr>
              </a:buClr>
              <a:buSzPct val="130000"/>
              <a:buFont typeface="Arial"/>
              <a:buChar char="•"/>
              <a:defRPr/>
            </a:pPr>
            <a:endParaRPr lang="en-US" sz="800" dirty="0">
              <a:solidFill>
                <a:srgbClr val="30507B"/>
              </a:solidFill>
              <a:latin typeface="Verdana" charset="0"/>
              <a:ea typeface="ＭＳ Ｐゴシック" charset="0"/>
            </a:endParaRPr>
          </a:p>
          <a:p>
            <a:pPr lvl="2" indent="-457200" eaLnBrk="1" hangingPunct="1">
              <a:buClr>
                <a:schemeClr val="bg2">
                  <a:lumMod val="25000"/>
                </a:schemeClr>
              </a:buClr>
              <a:buSzPct val="130000"/>
              <a:buFont typeface="Arial"/>
              <a:buChar char="•"/>
              <a:defRPr/>
            </a:pPr>
            <a:r>
              <a:rPr lang="en-US" sz="2800" dirty="0">
                <a:solidFill>
                  <a:srgbClr val="30507B"/>
                </a:solidFill>
                <a:latin typeface="Verdana" charset="0"/>
                <a:ea typeface="ＭＳ Ｐゴシック" charset="0"/>
              </a:rPr>
              <a:t>AATA provides a picture of                             where the student is right now and  </a:t>
            </a:r>
          </a:p>
          <a:p>
            <a:pPr lvl="2" indent="-457200" eaLnBrk="1" hangingPunct="1">
              <a:buClr>
                <a:schemeClr val="bg2">
                  <a:lumMod val="25000"/>
                </a:schemeClr>
              </a:buClr>
              <a:buSzPct val="130000"/>
              <a:buFont typeface="Arial"/>
              <a:buChar char="•"/>
              <a:defRPr/>
            </a:pPr>
            <a:endParaRPr lang="en-US" sz="800" dirty="0">
              <a:solidFill>
                <a:srgbClr val="30507B"/>
              </a:solidFill>
              <a:latin typeface="Verdana" charset="0"/>
              <a:ea typeface="ＭＳ Ｐゴシック" charset="0"/>
            </a:endParaRPr>
          </a:p>
          <a:p>
            <a:pPr lvl="2" indent="-457200" eaLnBrk="1" hangingPunct="1">
              <a:buClr>
                <a:schemeClr val="bg2">
                  <a:lumMod val="25000"/>
                </a:schemeClr>
              </a:buClr>
              <a:buSzPct val="130000"/>
              <a:buFont typeface="Arial"/>
              <a:buChar char="•"/>
              <a:defRPr/>
            </a:pPr>
            <a:r>
              <a:rPr lang="en-US" sz="2800" dirty="0">
                <a:solidFill>
                  <a:srgbClr val="30507B"/>
                </a:solidFill>
                <a:latin typeface="Verdana" charset="0"/>
                <a:ea typeface="ＭＳ Ｐゴシック" charset="0"/>
              </a:rPr>
              <a:t>AATA supports progress towards the adult/post-school goals</a:t>
            </a:r>
          </a:p>
        </p:txBody>
      </p:sp>
      <p:sp>
        <p:nvSpPr>
          <p:cNvPr id="118787" name="TextBox 6"/>
          <p:cNvSpPr txBox="1">
            <a:spLocks noChangeArrowheads="1"/>
          </p:cNvSpPr>
          <p:nvPr/>
        </p:nvSpPr>
        <p:spPr bwMode="auto">
          <a:xfrm>
            <a:off x="6427788" y="1433513"/>
            <a:ext cx="2441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800" b="1" i="1">
                <a:solidFill>
                  <a:schemeClr val="bg1"/>
                </a:solidFill>
              </a:rPr>
              <a:t>Age</a:t>
            </a:r>
            <a:endParaRPr lang="en-US" sz="1800">
              <a:solidFill>
                <a:schemeClr val="bg1"/>
              </a:solidFill>
            </a:endParaRPr>
          </a:p>
        </p:txBody>
      </p:sp>
      <p:graphicFrame>
        <p:nvGraphicFramePr>
          <p:cNvPr id="6" name="Diagram 5"/>
          <p:cNvGraphicFramePr/>
          <p:nvPr/>
        </p:nvGraphicFramePr>
        <p:xfrm>
          <a:off x="5805259" y="2648477"/>
          <a:ext cx="3338741" cy="24140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300038" y="344488"/>
            <a:ext cx="8561387" cy="1143000"/>
          </a:xfrm>
        </p:spPr>
        <p:txBody>
          <a:bodyPr/>
          <a:lstStyle/>
          <a:p>
            <a:pPr eaLnBrk="1" hangingPunct="1"/>
            <a:r>
              <a:rPr lang="en-US" sz="4000" dirty="0" smtClean="0">
                <a:solidFill>
                  <a:srgbClr val="30507B"/>
                </a:solidFill>
                <a:latin typeface="Verdana" pitchFamily="34" charset="0"/>
                <a:ea typeface="ＭＳ Ｐゴシック" pitchFamily="34" charset="-128"/>
              </a:rPr>
              <a:t>Transition from the </a:t>
            </a:r>
            <a:br>
              <a:rPr lang="en-US" sz="4000" dirty="0" smtClean="0">
                <a:solidFill>
                  <a:srgbClr val="30507B"/>
                </a:solidFill>
                <a:latin typeface="Verdana" pitchFamily="34" charset="0"/>
                <a:ea typeface="ＭＳ Ｐゴシック" pitchFamily="34" charset="-128"/>
              </a:rPr>
            </a:br>
            <a:r>
              <a:rPr lang="en-US" sz="4000" dirty="0" smtClean="0">
                <a:solidFill>
                  <a:srgbClr val="30507B"/>
                </a:solidFill>
                <a:latin typeface="Verdana" pitchFamily="34" charset="0"/>
                <a:ea typeface="ＭＳ Ｐゴシック" pitchFamily="34" charset="-128"/>
              </a:rPr>
              <a:t>Education System</a:t>
            </a:r>
          </a:p>
        </p:txBody>
      </p:sp>
      <p:sp>
        <p:nvSpPr>
          <p:cNvPr id="27650" name="Content Placeholder 2"/>
          <p:cNvSpPr>
            <a:spLocks noGrp="1"/>
          </p:cNvSpPr>
          <p:nvPr>
            <p:ph idx="1"/>
          </p:nvPr>
        </p:nvSpPr>
        <p:spPr>
          <a:xfrm>
            <a:off x="457200" y="1965325"/>
            <a:ext cx="4737100" cy="3267075"/>
          </a:xfrm>
        </p:spPr>
        <p:txBody>
          <a:bodyPr/>
          <a:lstStyle/>
          <a:p>
            <a:pPr marL="0" indent="0" eaLnBrk="1" hangingPunct="1">
              <a:buClr>
                <a:schemeClr val="bg2">
                  <a:lumMod val="25000"/>
                </a:schemeClr>
              </a:buClr>
              <a:buFont typeface="Wingdings" charset="0"/>
              <a:buNone/>
              <a:defRPr/>
            </a:pPr>
            <a:r>
              <a:rPr lang="en-US" sz="2900" dirty="0">
                <a:solidFill>
                  <a:srgbClr val="30507B"/>
                </a:solidFill>
                <a:latin typeface="Verdana" charset="0"/>
                <a:ea typeface="ＭＳ Ｐゴシック" charset="0"/>
              </a:rPr>
              <a:t>The </a:t>
            </a:r>
            <a:r>
              <a:rPr lang="en-US" sz="2900" b="1" dirty="0">
                <a:solidFill>
                  <a:srgbClr val="30507B"/>
                </a:solidFill>
                <a:latin typeface="Verdana" charset="0"/>
                <a:ea typeface="ＭＳ Ｐゴシック" charset="0"/>
              </a:rPr>
              <a:t>goal</a:t>
            </a:r>
            <a:r>
              <a:rPr lang="en-US" sz="2900" dirty="0">
                <a:solidFill>
                  <a:srgbClr val="30507B"/>
                </a:solidFill>
                <a:latin typeface="Verdana" charset="0"/>
                <a:ea typeface="ＭＳ Ｐゴシック" charset="0"/>
              </a:rPr>
              <a:t> of education is to prepare children and youth to become </a:t>
            </a:r>
            <a:r>
              <a:rPr lang="en-US" sz="2900" b="1" dirty="0">
                <a:solidFill>
                  <a:srgbClr val="30507B"/>
                </a:solidFill>
                <a:latin typeface="Verdana" charset="0"/>
                <a:ea typeface="ＭＳ Ｐゴシック" charset="0"/>
              </a:rPr>
              <a:t>successful adults  </a:t>
            </a:r>
          </a:p>
          <a:p>
            <a:pPr eaLnBrk="1" hangingPunct="1">
              <a:buFont typeface="Wingdings" charset="0"/>
              <a:buChar char="S"/>
              <a:defRPr/>
            </a:pPr>
            <a:endParaRPr lang="en-US" dirty="0">
              <a:solidFill>
                <a:srgbClr val="2F4190"/>
              </a:solidFill>
              <a:latin typeface="Verdana" charset="0"/>
              <a:ea typeface="ＭＳ Ｐゴシック" charset="0"/>
            </a:endParaRPr>
          </a:p>
        </p:txBody>
      </p:sp>
      <p:pic>
        <p:nvPicPr>
          <p:cNvPr id="28675" name="Picture 3" descr="high school male.jpg"/>
          <p:cNvPicPr>
            <a:picLocks noChangeAspect="1"/>
          </p:cNvPicPr>
          <p:nvPr/>
        </p:nvPicPr>
        <p:blipFill>
          <a:blip r:embed="rId3">
            <a:extLst>
              <a:ext uri="{28A0092B-C50C-407E-A947-70E740481C1C}">
                <a14:useLocalDpi xmlns:a14="http://schemas.microsoft.com/office/drawing/2010/main" val="0"/>
              </a:ext>
            </a:extLst>
          </a:blip>
          <a:srcRect l="4434" r="27788"/>
          <a:stretch>
            <a:fillRect/>
          </a:stretch>
        </p:blipFill>
        <p:spPr bwMode="auto">
          <a:xfrm>
            <a:off x="5705475" y="1965325"/>
            <a:ext cx="2627313"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TextBox 4"/>
          <p:cNvSpPr txBox="1">
            <a:spLocks noChangeArrowheads="1"/>
          </p:cNvSpPr>
          <p:nvPr/>
        </p:nvSpPr>
        <p:spPr bwMode="auto">
          <a:xfrm>
            <a:off x="457200" y="4386263"/>
            <a:ext cx="8404225"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sz="2600" dirty="0">
                <a:solidFill>
                  <a:srgbClr val="30507B"/>
                </a:solidFill>
                <a:latin typeface="Verdana" pitchFamily="34" charset="0"/>
              </a:rPr>
              <a:t>Whil</a:t>
            </a:r>
            <a:r>
              <a:rPr lang="en-US" sz="2600" b="1" dirty="0">
                <a:solidFill>
                  <a:srgbClr val="30507B"/>
                </a:solidFill>
                <a:latin typeface="Verdana" pitchFamily="34" charset="0"/>
              </a:rPr>
              <a:t>e education programs teach</a:t>
            </a:r>
            <a:r>
              <a:rPr lang="en-US" sz="2600" dirty="0">
                <a:solidFill>
                  <a:srgbClr val="30507B"/>
                </a:solidFill>
                <a:latin typeface="Verdana" pitchFamily="34" charset="0"/>
              </a:rPr>
              <a:t> the important concepts, skills and knowledge for adult life, successful transition to adulthood requires </a:t>
            </a:r>
            <a:r>
              <a:rPr lang="en-US" sz="2600" b="1" dirty="0">
                <a:solidFill>
                  <a:srgbClr val="30507B"/>
                </a:solidFill>
                <a:latin typeface="Verdana" pitchFamily="34" charset="0"/>
              </a:rPr>
              <a:t>extensive and additional planning</a:t>
            </a:r>
          </a:p>
          <a:p>
            <a:pPr eaLnBrk="1" hangingPunct="1"/>
            <a:endParaRPr lang="en-US" sz="2600" dirty="0">
              <a:solidFill>
                <a:srgbClr val="30507B"/>
              </a:solidFill>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p:cNvSpPr>
            <a:spLocks noGrp="1"/>
          </p:cNvSpPr>
          <p:nvPr>
            <p:ph type="title"/>
          </p:nvPr>
        </p:nvSpPr>
        <p:spPr>
          <a:xfrm>
            <a:off x="457200" y="344488"/>
            <a:ext cx="8229600" cy="760412"/>
          </a:xfrm>
        </p:spPr>
        <p:txBody>
          <a:bodyPr/>
          <a:lstStyle/>
          <a:p>
            <a:pPr eaLnBrk="1" hangingPunct="1"/>
            <a:r>
              <a:rPr lang="en-US" sz="4000" dirty="0" smtClean="0">
                <a:solidFill>
                  <a:srgbClr val="30507B"/>
                </a:solidFill>
                <a:latin typeface="Verdana" pitchFamily="34" charset="0"/>
                <a:ea typeface="ＭＳ Ｐゴシック" pitchFamily="34" charset="-128"/>
              </a:rPr>
              <a:t>AATA is Future Oriented</a:t>
            </a:r>
          </a:p>
        </p:txBody>
      </p:sp>
      <p:sp>
        <p:nvSpPr>
          <p:cNvPr id="122882" name="Content Placeholder 2"/>
          <p:cNvSpPr>
            <a:spLocks noGrp="1"/>
          </p:cNvSpPr>
          <p:nvPr>
            <p:ph idx="1"/>
          </p:nvPr>
        </p:nvSpPr>
        <p:spPr>
          <a:xfrm>
            <a:off x="457200" y="1463675"/>
            <a:ext cx="8229600" cy="4367213"/>
          </a:xfrm>
        </p:spPr>
        <p:txBody>
          <a:bodyPr/>
          <a:lstStyle/>
          <a:p>
            <a:pPr marL="0" indent="0" eaLnBrk="1" hangingPunct="1">
              <a:buClr>
                <a:srgbClr val="0A246E"/>
              </a:buClr>
              <a:buSzPct val="130000"/>
              <a:buFont typeface="Wingdings" pitchFamily="2" charset="2"/>
              <a:buNone/>
            </a:pPr>
            <a:r>
              <a:rPr lang="en-US" sz="2400" dirty="0" smtClean="0">
                <a:solidFill>
                  <a:srgbClr val="30507B"/>
                </a:solidFill>
                <a:latin typeface="Verdana" pitchFamily="34" charset="0"/>
                <a:ea typeface="ＭＳ Ｐゴシック" pitchFamily="34" charset="-128"/>
              </a:rPr>
              <a:t>The focus of AATA is </a:t>
            </a:r>
            <a:r>
              <a:rPr lang="en-US" sz="2400" b="1" dirty="0" smtClean="0">
                <a:solidFill>
                  <a:srgbClr val="30507B"/>
                </a:solidFill>
                <a:latin typeface="Verdana" pitchFamily="34" charset="0"/>
                <a:ea typeface="ＭＳ Ｐゴシック" pitchFamily="34" charset="-128"/>
              </a:rPr>
              <a:t>future oriented</a:t>
            </a:r>
            <a:r>
              <a:rPr lang="en-US" sz="2400" dirty="0" smtClean="0">
                <a:solidFill>
                  <a:srgbClr val="30507B"/>
                </a:solidFill>
                <a:latin typeface="Verdana" pitchFamily="34" charset="0"/>
                <a:ea typeface="ＭＳ Ｐゴシック" pitchFamily="34" charset="-128"/>
              </a:rPr>
              <a:t> to answer the following:</a:t>
            </a:r>
          </a:p>
          <a:p>
            <a:pPr lvl="1" eaLnBrk="1" hangingPunct="1">
              <a:buClr>
                <a:srgbClr val="0A246E"/>
              </a:buClr>
              <a:buSzPct val="130000"/>
              <a:buFont typeface="Arial" pitchFamily="34" charset="0"/>
              <a:buChar char="•"/>
            </a:pPr>
            <a:r>
              <a:rPr lang="en-US" sz="2400" dirty="0" smtClean="0">
                <a:solidFill>
                  <a:srgbClr val="30507B"/>
                </a:solidFill>
                <a:latin typeface="Verdana" pitchFamily="34" charset="0"/>
                <a:ea typeface="ＭＳ Ｐゴシック" pitchFamily="34" charset="-128"/>
              </a:rPr>
              <a:t>What are the student</a:t>
            </a:r>
            <a:r>
              <a:rPr lang="ja-JP" altLang="en-US" sz="2400" dirty="0" smtClean="0">
                <a:solidFill>
                  <a:srgbClr val="30507B"/>
                </a:solidFill>
                <a:latin typeface="Verdana" pitchFamily="34" charset="0"/>
                <a:ea typeface="ＭＳ Ｐゴシック" pitchFamily="34" charset="-128"/>
              </a:rPr>
              <a:t>’</a:t>
            </a:r>
            <a:r>
              <a:rPr lang="en-US" altLang="ja-JP" sz="2400" dirty="0" smtClean="0">
                <a:solidFill>
                  <a:srgbClr val="30507B"/>
                </a:solidFill>
                <a:latin typeface="Verdana" pitchFamily="34" charset="0"/>
                <a:ea typeface="ＭＳ Ｐゴシック" pitchFamily="34" charset="-128"/>
              </a:rPr>
              <a:t>s </a:t>
            </a:r>
            <a:r>
              <a:rPr lang="en-US" altLang="ja-JP" sz="2400" b="1" dirty="0" smtClean="0">
                <a:solidFill>
                  <a:srgbClr val="30507B"/>
                </a:solidFill>
                <a:latin typeface="Verdana" pitchFamily="34" charset="0"/>
                <a:ea typeface="ＭＳ Ｐゴシック" pitchFamily="34" charset="-128"/>
              </a:rPr>
              <a:t>current </a:t>
            </a:r>
            <a:r>
              <a:rPr lang="en-US" altLang="ja-JP" sz="2400" dirty="0" smtClean="0">
                <a:solidFill>
                  <a:srgbClr val="30507B"/>
                </a:solidFill>
                <a:latin typeface="Verdana" pitchFamily="34" charset="0"/>
                <a:ea typeface="ＭＳ Ｐゴシック" pitchFamily="34" charset="-128"/>
              </a:rPr>
              <a:t>skills, talents, interest's, preferences, and needs </a:t>
            </a:r>
            <a:r>
              <a:rPr lang="en-US" altLang="ja-JP" sz="2400" i="1" dirty="0" smtClean="0">
                <a:solidFill>
                  <a:srgbClr val="30507B"/>
                </a:solidFill>
                <a:latin typeface="Verdana" pitchFamily="34" charset="0"/>
                <a:ea typeface="ＭＳ Ｐゴシック" pitchFamily="34" charset="-128"/>
              </a:rPr>
              <a:t>and</a:t>
            </a:r>
            <a:r>
              <a:rPr lang="en-US" altLang="ja-JP" sz="2400" dirty="0" smtClean="0">
                <a:solidFill>
                  <a:srgbClr val="30507B"/>
                </a:solidFill>
                <a:latin typeface="Verdana" pitchFamily="34" charset="0"/>
                <a:ea typeface="ＭＳ Ｐゴシック" pitchFamily="34" charset="-128"/>
              </a:rPr>
              <a:t> </a:t>
            </a:r>
          </a:p>
          <a:p>
            <a:pPr lvl="1" eaLnBrk="1" hangingPunct="1">
              <a:buClr>
                <a:srgbClr val="0A246E"/>
              </a:buClr>
              <a:buSzPct val="130000"/>
              <a:buFont typeface="Arial" pitchFamily="34" charset="0"/>
              <a:buChar char="•"/>
            </a:pPr>
            <a:r>
              <a:rPr lang="en-US" sz="2400" dirty="0" smtClean="0">
                <a:solidFill>
                  <a:srgbClr val="30507B"/>
                </a:solidFill>
                <a:latin typeface="Verdana" pitchFamily="34" charset="0"/>
                <a:ea typeface="ＭＳ Ｐゴシック" pitchFamily="34" charset="-128"/>
              </a:rPr>
              <a:t>What </a:t>
            </a:r>
            <a:r>
              <a:rPr lang="en-US" sz="2400" b="1" dirty="0" smtClean="0">
                <a:solidFill>
                  <a:srgbClr val="30507B"/>
                </a:solidFill>
                <a:latin typeface="Verdana" pitchFamily="34" charset="0"/>
                <a:ea typeface="ＭＳ Ｐゴシック" pitchFamily="34" charset="-128"/>
              </a:rPr>
              <a:t>skills</a:t>
            </a:r>
            <a:r>
              <a:rPr lang="en-US" sz="2400" dirty="0" smtClean="0">
                <a:solidFill>
                  <a:srgbClr val="30507B"/>
                </a:solidFill>
                <a:latin typeface="Verdana" pitchFamily="34" charset="0"/>
                <a:ea typeface="ＭＳ Ｐゴシック" pitchFamily="34" charset="-128"/>
              </a:rPr>
              <a:t> are necessary for success in </a:t>
            </a:r>
            <a:r>
              <a:rPr lang="en-US" sz="2400" b="1" dirty="0" smtClean="0">
                <a:solidFill>
                  <a:srgbClr val="30507B"/>
                </a:solidFill>
                <a:latin typeface="Verdana" pitchFamily="34" charset="0"/>
                <a:ea typeface="ＭＳ Ｐゴシック" pitchFamily="34" charset="-128"/>
              </a:rPr>
              <a:t>future goals</a:t>
            </a:r>
            <a:r>
              <a:rPr lang="en-US" sz="2400" dirty="0" smtClean="0">
                <a:solidFill>
                  <a:srgbClr val="30507B"/>
                </a:solidFill>
                <a:latin typeface="Verdana" pitchFamily="34" charset="0"/>
                <a:ea typeface="ＭＳ Ｐゴシック" pitchFamily="34" charset="-128"/>
              </a:rPr>
              <a:t>?</a:t>
            </a:r>
            <a:endParaRPr lang="en-US" dirty="0" smtClean="0">
              <a:solidFill>
                <a:srgbClr val="30507B"/>
              </a:solidFill>
              <a:latin typeface="Verdana" pitchFamily="34" charset="0"/>
              <a:ea typeface="ＭＳ Ｐゴシック" pitchFamily="34" charset="-128"/>
            </a:endParaRPr>
          </a:p>
          <a:p>
            <a:pPr lvl="1" eaLnBrk="1" hangingPunct="1">
              <a:buClr>
                <a:srgbClr val="0A246E"/>
              </a:buClr>
              <a:buSzPct val="130000"/>
              <a:buFont typeface="Arial" pitchFamily="34" charset="0"/>
              <a:buChar char="•"/>
            </a:pPr>
            <a:r>
              <a:rPr lang="en-US" sz="2400" dirty="0" smtClean="0">
                <a:solidFill>
                  <a:srgbClr val="30507B"/>
                </a:solidFill>
                <a:latin typeface="Verdana" pitchFamily="34" charset="0"/>
                <a:ea typeface="ＭＳ Ｐゴシック" pitchFamily="34" charset="-128"/>
              </a:rPr>
              <a:t>What is the </a:t>
            </a:r>
            <a:r>
              <a:rPr lang="en-US" sz="2400" b="1" dirty="0" smtClean="0">
                <a:solidFill>
                  <a:srgbClr val="30507B"/>
                </a:solidFill>
                <a:latin typeface="Verdana" pitchFamily="34" charset="0"/>
                <a:ea typeface="ＭＳ Ｐゴシック" pitchFamily="34" charset="-128"/>
              </a:rPr>
              <a:t>gap</a:t>
            </a:r>
            <a:r>
              <a:rPr lang="en-US" sz="2400" dirty="0" smtClean="0">
                <a:solidFill>
                  <a:srgbClr val="30507B"/>
                </a:solidFill>
                <a:latin typeface="Verdana" pitchFamily="34" charset="0"/>
                <a:ea typeface="ＭＳ Ｐゴシック" pitchFamily="34" charset="-128"/>
              </a:rPr>
              <a:t> between the current skills and the needed future adult skills?</a:t>
            </a:r>
          </a:p>
          <a:p>
            <a:pPr lvl="1" eaLnBrk="1" hangingPunct="1">
              <a:buClr>
                <a:srgbClr val="0A246E"/>
              </a:buClr>
              <a:buSzPct val="130000"/>
              <a:buFont typeface="Arial" pitchFamily="34" charset="0"/>
              <a:buChar char="•"/>
            </a:pPr>
            <a:r>
              <a:rPr lang="en-US" sz="2400" dirty="0" smtClean="0">
                <a:solidFill>
                  <a:srgbClr val="30507B"/>
                </a:solidFill>
                <a:latin typeface="Verdana" pitchFamily="34" charset="0"/>
                <a:ea typeface="ＭＳ Ｐゴシック" pitchFamily="34" charset="-128"/>
              </a:rPr>
              <a:t>How do we </a:t>
            </a:r>
            <a:r>
              <a:rPr lang="en-US" sz="2400" b="1" dirty="0" smtClean="0">
                <a:solidFill>
                  <a:srgbClr val="30507B"/>
                </a:solidFill>
                <a:latin typeface="Verdana" pitchFamily="34" charset="0"/>
                <a:ea typeface="ＭＳ Ｐゴシック" pitchFamily="34" charset="-128"/>
              </a:rPr>
              <a:t>fill that gap </a:t>
            </a:r>
            <a:r>
              <a:rPr lang="en-US" sz="2400" dirty="0" smtClean="0">
                <a:solidFill>
                  <a:srgbClr val="30507B"/>
                </a:solidFill>
                <a:latin typeface="Verdana" pitchFamily="34" charset="0"/>
                <a:ea typeface="ＭＳ Ｐゴシック" pitchFamily="34" charset="-128"/>
              </a:rPr>
              <a:t>to bring the student closer to the desired adult outcomes?</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1"/>
          <p:cNvSpPr>
            <a:spLocks noGrp="1"/>
          </p:cNvSpPr>
          <p:nvPr>
            <p:ph type="title"/>
          </p:nvPr>
        </p:nvSpPr>
        <p:spPr>
          <a:xfrm>
            <a:off x="304800" y="165100"/>
            <a:ext cx="8229600" cy="736600"/>
          </a:xfrm>
        </p:spPr>
        <p:txBody>
          <a:bodyPr/>
          <a:lstStyle/>
          <a:p>
            <a:pPr eaLnBrk="1" hangingPunct="1"/>
            <a:r>
              <a:rPr lang="en-US" sz="4000" dirty="0" smtClean="0">
                <a:solidFill>
                  <a:srgbClr val="30507B"/>
                </a:solidFill>
                <a:latin typeface="Verdana" pitchFamily="34" charset="0"/>
                <a:ea typeface="ＭＳ Ｐゴシック" pitchFamily="34" charset="-128"/>
              </a:rPr>
              <a:t>AATA </a:t>
            </a:r>
            <a:r>
              <a:rPr lang="ja-JP" altLang="en-US" sz="4000" dirty="0" smtClean="0">
                <a:solidFill>
                  <a:srgbClr val="30507B"/>
                </a:solidFill>
                <a:latin typeface="Verdana" pitchFamily="34" charset="0"/>
                <a:ea typeface="ＭＳ Ｐゴシック" pitchFamily="34" charset="-128"/>
              </a:rPr>
              <a:t>“</a:t>
            </a:r>
            <a:r>
              <a:rPr lang="en-US" altLang="ja-JP" sz="4000" dirty="0" smtClean="0">
                <a:solidFill>
                  <a:srgbClr val="30507B"/>
                </a:solidFill>
                <a:latin typeface="Verdana" pitchFamily="34" charset="0"/>
                <a:ea typeface="ＭＳ Ｐゴシック" pitchFamily="34" charset="-128"/>
              </a:rPr>
              <a:t>At a Glance</a:t>
            </a:r>
            <a:r>
              <a:rPr lang="ja-JP" altLang="en-US" sz="4000" dirty="0" smtClean="0">
                <a:solidFill>
                  <a:srgbClr val="30507B"/>
                </a:solidFill>
                <a:latin typeface="Verdana" pitchFamily="34" charset="0"/>
                <a:ea typeface="ＭＳ Ｐゴシック" pitchFamily="34" charset="-128"/>
              </a:rPr>
              <a:t>”</a:t>
            </a:r>
            <a:endParaRPr lang="en-US" sz="4000" dirty="0" smtClean="0">
              <a:solidFill>
                <a:srgbClr val="30507B"/>
              </a:solidFill>
              <a:latin typeface="Verdana" pitchFamily="34" charset="0"/>
              <a:ea typeface="ＭＳ Ｐゴシック" pitchFamily="34" charset="-128"/>
            </a:endParaRPr>
          </a:p>
        </p:txBody>
      </p:sp>
      <p:sp>
        <p:nvSpPr>
          <p:cNvPr id="124930" name="TextBox 10"/>
          <p:cNvSpPr txBox="1">
            <a:spLocks noChangeArrowheads="1"/>
          </p:cNvSpPr>
          <p:nvPr/>
        </p:nvSpPr>
        <p:spPr bwMode="auto">
          <a:xfrm>
            <a:off x="304800" y="5041900"/>
            <a:ext cx="8575675" cy="17541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sz="1800" dirty="0">
                <a:solidFill>
                  <a:srgbClr val="30507B"/>
                </a:solidFill>
                <a:latin typeface="Verdana" pitchFamily="34" charset="0"/>
              </a:rPr>
              <a:t>AATA helps define the gap between where your child</a:t>
            </a:r>
            <a:r>
              <a:rPr lang="en-US" sz="1800" b="1" i="1" dirty="0">
                <a:solidFill>
                  <a:srgbClr val="30507B"/>
                </a:solidFill>
                <a:latin typeface="Verdana" pitchFamily="34" charset="0"/>
              </a:rPr>
              <a:t> </a:t>
            </a:r>
            <a:r>
              <a:rPr lang="ja-JP" altLang="en-US" sz="1800" b="1" i="1" dirty="0">
                <a:solidFill>
                  <a:srgbClr val="30507B"/>
                </a:solidFill>
                <a:latin typeface="Verdana" pitchFamily="34" charset="0"/>
              </a:rPr>
              <a:t>“</a:t>
            </a:r>
            <a:r>
              <a:rPr lang="en-US" altLang="ja-JP" sz="1800" b="1" i="1" dirty="0">
                <a:solidFill>
                  <a:srgbClr val="30507B"/>
                </a:solidFill>
                <a:latin typeface="Verdana" pitchFamily="34" charset="0"/>
              </a:rPr>
              <a:t>is</a:t>
            </a:r>
            <a:r>
              <a:rPr lang="ja-JP" altLang="en-US" sz="1800" b="1" i="1" dirty="0">
                <a:solidFill>
                  <a:srgbClr val="30507B"/>
                </a:solidFill>
                <a:latin typeface="Verdana" pitchFamily="34" charset="0"/>
              </a:rPr>
              <a:t>”</a:t>
            </a:r>
            <a:r>
              <a:rPr lang="en-US" altLang="ja-JP" sz="1800" dirty="0">
                <a:solidFill>
                  <a:srgbClr val="30507B"/>
                </a:solidFill>
                <a:latin typeface="Verdana" pitchFamily="34" charset="0"/>
              </a:rPr>
              <a:t> ….</a:t>
            </a:r>
          </a:p>
          <a:p>
            <a:pPr algn="ctr" eaLnBrk="1" hangingPunct="1"/>
            <a:r>
              <a:rPr lang="en-US" sz="1800" dirty="0">
                <a:solidFill>
                  <a:srgbClr val="30507B"/>
                </a:solidFill>
                <a:latin typeface="Verdana" pitchFamily="34" charset="0"/>
              </a:rPr>
              <a:t>and where he/she wants </a:t>
            </a:r>
            <a:r>
              <a:rPr lang="ja-JP" altLang="en-US" sz="1800" b="1" i="1" dirty="0">
                <a:solidFill>
                  <a:srgbClr val="30507B"/>
                </a:solidFill>
                <a:latin typeface="Verdana" pitchFamily="34" charset="0"/>
              </a:rPr>
              <a:t>“</a:t>
            </a:r>
            <a:r>
              <a:rPr lang="en-US" altLang="ja-JP" sz="1800" b="1" i="1" dirty="0">
                <a:solidFill>
                  <a:srgbClr val="30507B"/>
                </a:solidFill>
                <a:latin typeface="Verdana" pitchFamily="34" charset="0"/>
              </a:rPr>
              <a:t>to be</a:t>
            </a:r>
            <a:r>
              <a:rPr lang="ja-JP" altLang="en-US" sz="1800" b="1" i="1" dirty="0">
                <a:solidFill>
                  <a:srgbClr val="30507B"/>
                </a:solidFill>
                <a:latin typeface="Verdana" pitchFamily="34" charset="0"/>
              </a:rPr>
              <a:t>”</a:t>
            </a:r>
            <a:r>
              <a:rPr lang="en-US" altLang="ja-JP" sz="1800" b="1" i="1" dirty="0">
                <a:solidFill>
                  <a:srgbClr val="30507B"/>
                </a:solidFill>
                <a:latin typeface="Verdana" pitchFamily="34" charset="0"/>
              </a:rPr>
              <a:t> ……</a:t>
            </a:r>
            <a:endParaRPr lang="en-US" altLang="ja-JP" sz="1800" dirty="0">
              <a:solidFill>
                <a:srgbClr val="30507B"/>
              </a:solidFill>
              <a:latin typeface="Verdana" pitchFamily="34" charset="0"/>
            </a:endParaRPr>
          </a:p>
          <a:p>
            <a:pPr algn="ctr" eaLnBrk="1" hangingPunct="1"/>
            <a:r>
              <a:rPr lang="en-US" sz="1800" dirty="0">
                <a:solidFill>
                  <a:srgbClr val="30507B"/>
                </a:solidFill>
                <a:latin typeface="Verdana" pitchFamily="34" charset="0"/>
              </a:rPr>
              <a:t>so we know what we need </a:t>
            </a:r>
            <a:r>
              <a:rPr lang="ja-JP" altLang="en-US" sz="1800" b="1" i="1" dirty="0">
                <a:solidFill>
                  <a:srgbClr val="30507B"/>
                </a:solidFill>
                <a:latin typeface="Verdana" pitchFamily="34" charset="0"/>
              </a:rPr>
              <a:t>“</a:t>
            </a:r>
            <a:r>
              <a:rPr lang="en-US" altLang="ja-JP" sz="1800" b="1" i="1" dirty="0">
                <a:solidFill>
                  <a:srgbClr val="30507B"/>
                </a:solidFill>
                <a:latin typeface="Verdana" pitchFamily="34" charset="0"/>
              </a:rPr>
              <a:t>to do</a:t>
            </a:r>
            <a:r>
              <a:rPr lang="ja-JP" altLang="en-US" sz="1800" b="1" i="1" dirty="0">
                <a:solidFill>
                  <a:srgbClr val="30507B"/>
                </a:solidFill>
                <a:latin typeface="Verdana" pitchFamily="34" charset="0"/>
              </a:rPr>
              <a:t>”</a:t>
            </a:r>
            <a:r>
              <a:rPr lang="en-US" altLang="ja-JP" sz="1800" b="1" i="1" dirty="0">
                <a:solidFill>
                  <a:srgbClr val="30507B"/>
                </a:solidFill>
                <a:latin typeface="Verdana" pitchFamily="34" charset="0"/>
              </a:rPr>
              <a:t> </a:t>
            </a:r>
            <a:r>
              <a:rPr lang="en-US" altLang="ja-JP" sz="1800" dirty="0">
                <a:solidFill>
                  <a:srgbClr val="30507B"/>
                </a:solidFill>
                <a:latin typeface="Verdana" pitchFamily="34" charset="0"/>
              </a:rPr>
              <a:t>and what he/she </a:t>
            </a:r>
            <a:r>
              <a:rPr lang="ja-JP" altLang="en-US" sz="1800" b="1" i="1" dirty="0">
                <a:solidFill>
                  <a:srgbClr val="30507B"/>
                </a:solidFill>
                <a:latin typeface="Verdana" pitchFamily="34" charset="0"/>
              </a:rPr>
              <a:t>“</a:t>
            </a:r>
            <a:r>
              <a:rPr lang="en-US" altLang="ja-JP" sz="1800" b="1" i="1" dirty="0">
                <a:solidFill>
                  <a:srgbClr val="30507B"/>
                </a:solidFill>
                <a:latin typeface="Verdana" pitchFamily="34" charset="0"/>
              </a:rPr>
              <a:t>needs to learn</a:t>
            </a:r>
            <a:r>
              <a:rPr lang="ja-JP" altLang="en-US" sz="1800" b="1" i="1" dirty="0">
                <a:solidFill>
                  <a:srgbClr val="30507B"/>
                </a:solidFill>
                <a:latin typeface="Verdana" pitchFamily="34" charset="0"/>
              </a:rPr>
              <a:t>”</a:t>
            </a:r>
            <a:r>
              <a:rPr lang="en-US" altLang="ja-JP" sz="1800" b="1" i="1" dirty="0">
                <a:solidFill>
                  <a:srgbClr val="30507B"/>
                </a:solidFill>
                <a:latin typeface="Verdana" pitchFamily="34" charset="0"/>
              </a:rPr>
              <a:t>….</a:t>
            </a:r>
            <a:r>
              <a:rPr lang="en-US" altLang="ja-JP" sz="1800" dirty="0">
                <a:solidFill>
                  <a:srgbClr val="30507B"/>
                </a:solidFill>
                <a:latin typeface="Verdana" pitchFamily="34" charset="0"/>
              </a:rPr>
              <a:t> </a:t>
            </a:r>
          </a:p>
          <a:p>
            <a:pPr algn="ctr" eaLnBrk="1" hangingPunct="1"/>
            <a:r>
              <a:rPr lang="en-US" sz="1800" dirty="0">
                <a:solidFill>
                  <a:srgbClr val="30507B"/>
                </a:solidFill>
                <a:latin typeface="Verdana" pitchFamily="34" charset="0"/>
              </a:rPr>
              <a:t>to meet adult life goals</a:t>
            </a:r>
          </a:p>
          <a:p>
            <a:pPr algn="ctr" eaLnBrk="1" hangingPunct="1"/>
            <a:endParaRPr lang="en-US" sz="1800" dirty="0">
              <a:latin typeface="Verdana" pitchFamily="34" charset="0"/>
            </a:endParaRPr>
          </a:p>
        </p:txBody>
      </p:sp>
      <p:sp>
        <p:nvSpPr>
          <p:cNvPr id="5" name="Rounded Rectangle 4"/>
          <p:cNvSpPr/>
          <p:nvPr/>
        </p:nvSpPr>
        <p:spPr>
          <a:xfrm>
            <a:off x="228600" y="2230438"/>
            <a:ext cx="2209800" cy="2057400"/>
          </a:xfrm>
          <a:prstGeom prst="roundRect">
            <a:avLst/>
          </a:prstGeom>
          <a:ln/>
        </p:spPr>
        <p:style>
          <a:lnRef idx="1">
            <a:schemeClr val="accent6"/>
          </a:lnRef>
          <a:fillRef idx="3">
            <a:schemeClr val="accent6"/>
          </a:fillRef>
          <a:effectRef idx="2">
            <a:schemeClr val="accent6"/>
          </a:effectRef>
          <a:fontRef idx="minor">
            <a:schemeClr val="lt1"/>
          </a:fontRef>
        </p:style>
        <p:txBody>
          <a:bodyPr/>
          <a:lstStyle/>
          <a:p>
            <a:pPr algn="ctr">
              <a:defRPr/>
            </a:pPr>
            <a:endParaRPr lang="en-US" sz="1600" dirty="0">
              <a:solidFill>
                <a:schemeClr val="tx1"/>
              </a:solidFill>
              <a:latin typeface="Arial"/>
              <a:cs typeface="Arial"/>
            </a:endParaRPr>
          </a:p>
          <a:p>
            <a:pPr algn="ctr">
              <a:defRPr/>
            </a:pPr>
            <a:r>
              <a:rPr lang="en-US" sz="2000" dirty="0">
                <a:solidFill>
                  <a:schemeClr val="tx1"/>
                </a:solidFill>
                <a:latin typeface="Verdana" pitchFamily="34" charset="0"/>
                <a:ea typeface="Verdana" pitchFamily="34" charset="0"/>
                <a:cs typeface="Verdana" pitchFamily="34" charset="0"/>
              </a:rPr>
              <a:t>AATA helps explain where the student is </a:t>
            </a:r>
            <a:r>
              <a:rPr lang="en-US" sz="2000" b="1" i="1" dirty="0">
                <a:solidFill>
                  <a:schemeClr val="tx1"/>
                </a:solidFill>
                <a:latin typeface="Verdana" pitchFamily="34" charset="0"/>
                <a:ea typeface="Verdana" pitchFamily="34" charset="0"/>
                <a:cs typeface="Verdana" pitchFamily="34" charset="0"/>
              </a:rPr>
              <a:t>right now</a:t>
            </a:r>
          </a:p>
          <a:p>
            <a:pPr algn="ctr">
              <a:defRPr/>
            </a:pPr>
            <a:endParaRPr lang="en-US" sz="2000" dirty="0">
              <a:solidFill>
                <a:schemeClr val="tx1"/>
              </a:solidFill>
              <a:latin typeface="Arial"/>
              <a:cs typeface="Arial"/>
            </a:endParaRPr>
          </a:p>
        </p:txBody>
      </p:sp>
      <p:sp>
        <p:nvSpPr>
          <p:cNvPr id="6" name="12-Point Star 5"/>
          <p:cNvSpPr/>
          <p:nvPr/>
        </p:nvSpPr>
        <p:spPr>
          <a:xfrm>
            <a:off x="7162800" y="2187836"/>
            <a:ext cx="1981200" cy="2057400"/>
          </a:xfrm>
          <a:prstGeom prst="star12">
            <a:avLst/>
          </a:prstGeom>
          <a:ln/>
        </p:spPr>
        <p:style>
          <a:lnRef idx="1">
            <a:schemeClr val="accent6"/>
          </a:lnRef>
          <a:fillRef idx="2">
            <a:schemeClr val="accent6"/>
          </a:fillRef>
          <a:effectRef idx="1">
            <a:schemeClr val="accent6"/>
          </a:effectRef>
          <a:fontRef idx="minor">
            <a:schemeClr val="dk1"/>
          </a:fontRef>
        </p:style>
        <p:txBody>
          <a:bodyPr/>
          <a:lstStyle/>
          <a:p>
            <a:pPr algn="ctr">
              <a:defRPr/>
            </a:pPr>
            <a:r>
              <a:rPr lang="en-US" sz="1600" b="1" i="1" dirty="0">
                <a:solidFill>
                  <a:schemeClr val="tx1"/>
                </a:solidFill>
                <a:latin typeface="Verdana" pitchFamily="34" charset="0"/>
                <a:ea typeface="Verdana" pitchFamily="34" charset="0"/>
                <a:cs typeface="Verdana" pitchFamily="34" charset="0"/>
              </a:rPr>
              <a:t>Post School Goals</a:t>
            </a:r>
          </a:p>
        </p:txBody>
      </p:sp>
      <p:sp>
        <p:nvSpPr>
          <p:cNvPr id="14" name="7-Point Star 13"/>
          <p:cNvSpPr/>
          <p:nvPr/>
        </p:nvSpPr>
        <p:spPr>
          <a:xfrm>
            <a:off x="2438400" y="3068638"/>
            <a:ext cx="1447800" cy="914400"/>
          </a:xfrm>
          <a:prstGeom prst="star7">
            <a:avLst/>
          </a:prstGeom>
          <a:solidFill>
            <a:schemeClr val="accent6">
              <a:lumMod val="40000"/>
              <a:lumOff val="60000"/>
            </a:schemeClr>
          </a:solidFill>
          <a:ln/>
        </p:spPr>
        <p:style>
          <a:lnRef idx="1">
            <a:schemeClr val="accent1"/>
          </a:lnRef>
          <a:fillRef idx="3">
            <a:schemeClr val="accent1"/>
          </a:fillRef>
          <a:effectRef idx="2">
            <a:schemeClr val="accent1"/>
          </a:effectRef>
          <a:fontRef idx="minor">
            <a:schemeClr val="lt1"/>
          </a:fontRef>
        </p:style>
        <p:txBody>
          <a:bodyPr/>
          <a:lstStyle/>
          <a:p>
            <a:pPr>
              <a:defRPr/>
            </a:pPr>
            <a:r>
              <a:rPr lang="en-US" sz="1400" dirty="0"/>
              <a:t>Annual Goal</a:t>
            </a:r>
          </a:p>
        </p:txBody>
      </p:sp>
      <p:sp>
        <p:nvSpPr>
          <p:cNvPr id="12" name="Curved Up Arrow 11"/>
          <p:cNvSpPr/>
          <p:nvPr/>
        </p:nvSpPr>
        <p:spPr>
          <a:xfrm>
            <a:off x="2209800" y="3906838"/>
            <a:ext cx="1371600" cy="517525"/>
          </a:xfrm>
          <a:prstGeom prst="curvedUpArrow">
            <a:avLst/>
          </a:prstGeom>
          <a:solidFill>
            <a:srgbClr val="6B6BCF"/>
          </a:solidFill>
          <a:ln/>
        </p:spPr>
        <p:style>
          <a:lnRef idx="1">
            <a:schemeClr val="accent1"/>
          </a:lnRef>
          <a:fillRef idx="3">
            <a:schemeClr val="accent1"/>
          </a:fillRef>
          <a:effectRef idx="2">
            <a:schemeClr val="accent1"/>
          </a:effectRef>
          <a:fontRef idx="minor">
            <a:schemeClr val="lt1"/>
          </a:fontRef>
        </p:style>
        <p:txBody>
          <a:bodyPr/>
          <a:lstStyle/>
          <a:p>
            <a:pPr>
              <a:defRPr/>
            </a:pPr>
            <a:r>
              <a:rPr lang="en-US" dirty="0"/>
              <a:t>I</a:t>
            </a:r>
            <a:r>
              <a:rPr lang="en-US" dirty="0">
                <a:solidFill>
                  <a:srgbClr val="6B6BCF"/>
                </a:solidFill>
              </a:rPr>
              <a:t>\</a:t>
            </a:r>
          </a:p>
        </p:txBody>
      </p:sp>
      <p:sp>
        <p:nvSpPr>
          <p:cNvPr id="15" name="7-Point Star 14"/>
          <p:cNvSpPr/>
          <p:nvPr/>
        </p:nvSpPr>
        <p:spPr>
          <a:xfrm>
            <a:off x="3352800" y="3068638"/>
            <a:ext cx="1447800" cy="914400"/>
          </a:xfrm>
          <a:prstGeom prst="star7">
            <a:avLst/>
          </a:prstGeom>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a:lstStyle/>
          <a:p>
            <a:pPr>
              <a:defRPr/>
            </a:pPr>
            <a:r>
              <a:rPr lang="en-US" sz="1400" dirty="0"/>
              <a:t>Annual Goal</a:t>
            </a:r>
          </a:p>
        </p:txBody>
      </p:sp>
      <p:sp>
        <p:nvSpPr>
          <p:cNvPr id="16" name="Curved Up Arrow 15"/>
          <p:cNvSpPr/>
          <p:nvPr/>
        </p:nvSpPr>
        <p:spPr>
          <a:xfrm>
            <a:off x="2209800" y="3983038"/>
            <a:ext cx="2133600" cy="517525"/>
          </a:xfrm>
          <a:prstGeom prst="curvedUpArrow">
            <a:avLst>
              <a:gd name="adj1" fmla="val 25000"/>
              <a:gd name="adj2" fmla="val 63303"/>
              <a:gd name="adj3" fmla="val 25000"/>
            </a:avLst>
          </a:prstGeom>
          <a:solidFill>
            <a:srgbClr val="6B6BCF"/>
          </a:solidFill>
          <a:ln/>
        </p:spPr>
        <p:style>
          <a:lnRef idx="1">
            <a:schemeClr val="accent1"/>
          </a:lnRef>
          <a:fillRef idx="3">
            <a:schemeClr val="accent1"/>
          </a:fillRef>
          <a:effectRef idx="2">
            <a:schemeClr val="accent1"/>
          </a:effectRef>
          <a:fontRef idx="minor">
            <a:schemeClr val="lt1"/>
          </a:fontRef>
        </p:style>
        <p:txBody>
          <a:bodyPr/>
          <a:lstStyle/>
          <a:p>
            <a:pPr algn="r">
              <a:defRPr/>
            </a:pPr>
            <a:endParaRPr lang="en-US" dirty="0">
              <a:solidFill>
                <a:srgbClr val="6B6BCF"/>
              </a:solidFill>
            </a:endParaRPr>
          </a:p>
        </p:txBody>
      </p:sp>
      <p:sp>
        <p:nvSpPr>
          <p:cNvPr id="13" name="7-Point Star 12"/>
          <p:cNvSpPr/>
          <p:nvPr/>
        </p:nvSpPr>
        <p:spPr>
          <a:xfrm>
            <a:off x="4191000" y="3068638"/>
            <a:ext cx="1447800" cy="914400"/>
          </a:xfrm>
          <a:prstGeom prst="star7">
            <a:avLst/>
          </a:prstGeom>
          <a:solidFill>
            <a:srgbClr val="6061BC"/>
          </a:solidFill>
          <a:ln/>
        </p:spPr>
        <p:style>
          <a:lnRef idx="1">
            <a:schemeClr val="accent1"/>
          </a:lnRef>
          <a:fillRef idx="3">
            <a:schemeClr val="accent1"/>
          </a:fillRef>
          <a:effectRef idx="2">
            <a:schemeClr val="accent1"/>
          </a:effectRef>
          <a:fontRef idx="minor">
            <a:schemeClr val="lt1"/>
          </a:fontRef>
        </p:style>
        <p:txBody>
          <a:bodyPr/>
          <a:lstStyle/>
          <a:p>
            <a:pPr>
              <a:defRPr/>
            </a:pPr>
            <a:r>
              <a:rPr lang="en-US" sz="1400" dirty="0"/>
              <a:t>Annual Goal</a:t>
            </a:r>
          </a:p>
        </p:txBody>
      </p:sp>
      <p:sp>
        <p:nvSpPr>
          <p:cNvPr id="17" name="7-Point Star 16"/>
          <p:cNvSpPr/>
          <p:nvPr/>
        </p:nvSpPr>
        <p:spPr>
          <a:xfrm>
            <a:off x="5105400" y="2992438"/>
            <a:ext cx="1447800" cy="914400"/>
          </a:xfrm>
          <a:prstGeom prst="star7">
            <a:avLst/>
          </a:prstGeom>
          <a:solidFill>
            <a:srgbClr val="4D4E97"/>
          </a:solidFill>
          <a:ln/>
        </p:spPr>
        <p:style>
          <a:lnRef idx="1">
            <a:schemeClr val="accent1"/>
          </a:lnRef>
          <a:fillRef idx="3">
            <a:schemeClr val="accent1"/>
          </a:fillRef>
          <a:effectRef idx="2">
            <a:schemeClr val="accent1"/>
          </a:effectRef>
          <a:fontRef idx="minor">
            <a:schemeClr val="lt1"/>
          </a:fontRef>
        </p:style>
        <p:txBody>
          <a:bodyPr/>
          <a:lstStyle/>
          <a:p>
            <a:pPr>
              <a:defRPr/>
            </a:pPr>
            <a:r>
              <a:rPr lang="en-US" sz="1400" dirty="0"/>
              <a:t>Annual Goal</a:t>
            </a:r>
          </a:p>
        </p:txBody>
      </p:sp>
      <p:sp>
        <p:nvSpPr>
          <p:cNvPr id="18" name="7-Point Star 17"/>
          <p:cNvSpPr/>
          <p:nvPr/>
        </p:nvSpPr>
        <p:spPr>
          <a:xfrm>
            <a:off x="5943600" y="2992438"/>
            <a:ext cx="1447800" cy="914400"/>
          </a:xfrm>
          <a:prstGeom prst="star7">
            <a:avLst/>
          </a:prstGeom>
          <a:solidFill>
            <a:srgbClr val="3D3D77"/>
          </a:solidFill>
          <a:ln/>
        </p:spPr>
        <p:style>
          <a:lnRef idx="1">
            <a:schemeClr val="accent1"/>
          </a:lnRef>
          <a:fillRef idx="3">
            <a:schemeClr val="accent1"/>
          </a:fillRef>
          <a:effectRef idx="2">
            <a:schemeClr val="accent1"/>
          </a:effectRef>
          <a:fontRef idx="minor">
            <a:schemeClr val="lt1"/>
          </a:fontRef>
        </p:style>
        <p:txBody>
          <a:bodyPr/>
          <a:lstStyle/>
          <a:p>
            <a:pPr>
              <a:defRPr/>
            </a:pPr>
            <a:r>
              <a:rPr lang="en-US" sz="1400" dirty="0"/>
              <a:t>Annual Goal</a:t>
            </a:r>
          </a:p>
        </p:txBody>
      </p:sp>
      <p:sp>
        <p:nvSpPr>
          <p:cNvPr id="19" name="Curved Up Arrow 18"/>
          <p:cNvSpPr/>
          <p:nvPr/>
        </p:nvSpPr>
        <p:spPr>
          <a:xfrm>
            <a:off x="2286000" y="3906838"/>
            <a:ext cx="3962400" cy="746125"/>
          </a:xfrm>
          <a:prstGeom prst="curvedUpArrow">
            <a:avLst>
              <a:gd name="adj1" fmla="val 25000"/>
              <a:gd name="adj2" fmla="val 63303"/>
              <a:gd name="adj3" fmla="val 25000"/>
            </a:avLst>
          </a:prstGeom>
          <a:solidFill>
            <a:srgbClr val="6B6BCF"/>
          </a:solidFill>
          <a:ln/>
        </p:spPr>
        <p:style>
          <a:lnRef idx="1">
            <a:schemeClr val="accent1"/>
          </a:lnRef>
          <a:fillRef idx="3">
            <a:schemeClr val="accent1"/>
          </a:fillRef>
          <a:effectRef idx="2">
            <a:schemeClr val="accent1"/>
          </a:effectRef>
          <a:fontRef idx="minor">
            <a:schemeClr val="lt1"/>
          </a:fontRef>
        </p:style>
        <p:txBody>
          <a:bodyPr/>
          <a:lstStyle/>
          <a:p>
            <a:pPr algn="r">
              <a:defRPr/>
            </a:pPr>
            <a:r>
              <a:rPr lang="en-US" dirty="0">
                <a:solidFill>
                  <a:srgbClr val="6B6BCF"/>
                </a:solidFill>
              </a:rPr>
              <a:t>\</a:t>
            </a:r>
          </a:p>
        </p:txBody>
      </p:sp>
      <p:sp>
        <p:nvSpPr>
          <p:cNvPr id="20" name="Curved Up Arrow 19"/>
          <p:cNvSpPr/>
          <p:nvPr/>
        </p:nvSpPr>
        <p:spPr>
          <a:xfrm>
            <a:off x="2438400" y="3906838"/>
            <a:ext cx="2819400" cy="669925"/>
          </a:xfrm>
          <a:prstGeom prst="curvedUpArrow">
            <a:avLst>
              <a:gd name="adj1" fmla="val 25000"/>
              <a:gd name="adj2" fmla="val 63303"/>
              <a:gd name="adj3" fmla="val 25000"/>
            </a:avLst>
          </a:prstGeom>
          <a:solidFill>
            <a:srgbClr val="6B6BCF"/>
          </a:solidFill>
          <a:ln/>
        </p:spPr>
        <p:style>
          <a:lnRef idx="1">
            <a:schemeClr val="accent1"/>
          </a:lnRef>
          <a:fillRef idx="3">
            <a:schemeClr val="accent1"/>
          </a:fillRef>
          <a:effectRef idx="2">
            <a:schemeClr val="accent1"/>
          </a:effectRef>
          <a:fontRef idx="minor">
            <a:schemeClr val="lt1"/>
          </a:fontRef>
        </p:style>
        <p:txBody>
          <a:bodyPr/>
          <a:lstStyle/>
          <a:p>
            <a:pPr algn="r">
              <a:defRPr/>
            </a:pPr>
            <a:endParaRPr lang="en-US" dirty="0">
              <a:solidFill>
                <a:srgbClr val="6B6BCF"/>
              </a:solidFill>
            </a:endParaRPr>
          </a:p>
        </p:txBody>
      </p:sp>
      <p:sp>
        <p:nvSpPr>
          <p:cNvPr id="21" name="Curved Up Arrow 20"/>
          <p:cNvSpPr/>
          <p:nvPr/>
        </p:nvSpPr>
        <p:spPr>
          <a:xfrm>
            <a:off x="2057400" y="3906838"/>
            <a:ext cx="4953000" cy="990600"/>
          </a:xfrm>
          <a:prstGeom prst="curvedUpArrow">
            <a:avLst>
              <a:gd name="adj1" fmla="val 25000"/>
              <a:gd name="adj2" fmla="val 63303"/>
              <a:gd name="adj3" fmla="val 25000"/>
            </a:avLst>
          </a:prstGeom>
          <a:solidFill>
            <a:srgbClr val="6B6BCF"/>
          </a:solidFill>
          <a:ln/>
        </p:spPr>
        <p:style>
          <a:lnRef idx="1">
            <a:schemeClr val="accent1"/>
          </a:lnRef>
          <a:fillRef idx="3">
            <a:schemeClr val="accent1"/>
          </a:fillRef>
          <a:effectRef idx="2">
            <a:schemeClr val="accent1"/>
          </a:effectRef>
          <a:fontRef idx="minor">
            <a:schemeClr val="lt1"/>
          </a:fontRef>
        </p:style>
        <p:txBody>
          <a:bodyPr/>
          <a:lstStyle/>
          <a:p>
            <a:pPr algn="r">
              <a:defRPr/>
            </a:pPr>
            <a:r>
              <a:rPr lang="en-US" dirty="0">
                <a:solidFill>
                  <a:srgbClr val="6B6BCF"/>
                </a:solidFill>
              </a:rPr>
              <a:t>I</a:t>
            </a:r>
          </a:p>
        </p:txBody>
      </p:sp>
      <p:sp>
        <p:nvSpPr>
          <p:cNvPr id="124945" name="TextBox 30"/>
          <p:cNvSpPr txBox="1">
            <a:spLocks noChangeArrowheads="1"/>
          </p:cNvSpPr>
          <p:nvPr/>
        </p:nvSpPr>
        <p:spPr bwMode="auto">
          <a:xfrm>
            <a:off x="3038475" y="1671638"/>
            <a:ext cx="352425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ja-JP" altLang="en-US" sz="3700" b="1" dirty="0">
                <a:solidFill>
                  <a:srgbClr val="30507B"/>
                </a:solidFill>
                <a:latin typeface="Chalkduster" charset="0"/>
              </a:rPr>
              <a:t>“</a:t>
            </a:r>
            <a:r>
              <a:rPr lang="en-US" altLang="ja-JP" sz="3700" b="1" dirty="0">
                <a:solidFill>
                  <a:srgbClr val="30507B"/>
                </a:solidFill>
                <a:latin typeface="Chalkduster" charset="0"/>
              </a:rPr>
              <a:t>The GAP</a:t>
            </a:r>
            <a:r>
              <a:rPr lang="ja-JP" altLang="en-US" sz="3700" b="1" dirty="0">
                <a:solidFill>
                  <a:srgbClr val="30507B"/>
                </a:solidFill>
                <a:latin typeface="Chalkduster" charset="0"/>
              </a:rPr>
              <a:t>”</a:t>
            </a:r>
            <a:endParaRPr lang="en-US" sz="3700" b="1" dirty="0">
              <a:solidFill>
                <a:srgbClr val="30507B"/>
              </a:solidFill>
              <a:latin typeface="Chalkduster" charset="0"/>
            </a:endParaRPr>
          </a:p>
        </p:txBody>
      </p:sp>
      <p:sp>
        <p:nvSpPr>
          <p:cNvPr id="124946" name="TextBox 31"/>
          <p:cNvSpPr txBox="1">
            <a:spLocks noChangeArrowheads="1"/>
          </p:cNvSpPr>
          <p:nvPr/>
        </p:nvSpPr>
        <p:spPr bwMode="auto">
          <a:xfrm>
            <a:off x="325438" y="1541463"/>
            <a:ext cx="21129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sz="1800" dirty="0">
                <a:solidFill>
                  <a:srgbClr val="30507B"/>
                </a:solidFill>
                <a:latin typeface="Verdana" pitchFamily="34" charset="0"/>
                <a:ea typeface="Verdana" pitchFamily="34" charset="0"/>
                <a:cs typeface="Verdana" pitchFamily="34" charset="0"/>
              </a:rPr>
              <a:t>Current Student Profile</a:t>
            </a:r>
          </a:p>
        </p:txBody>
      </p:sp>
      <p:sp>
        <p:nvSpPr>
          <p:cNvPr id="124947" name="TextBox 32"/>
          <p:cNvSpPr txBox="1">
            <a:spLocks noChangeArrowheads="1"/>
          </p:cNvSpPr>
          <p:nvPr/>
        </p:nvSpPr>
        <p:spPr bwMode="auto">
          <a:xfrm>
            <a:off x="7162800" y="1562101"/>
            <a:ext cx="1981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sz="1800" dirty="0">
                <a:solidFill>
                  <a:srgbClr val="30507B"/>
                </a:solidFill>
                <a:latin typeface="Verdana" pitchFamily="34" charset="0"/>
                <a:ea typeface="Verdana" pitchFamily="34" charset="0"/>
                <a:cs typeface="Verdana" pitchFamily="34" charset="0"/>
              </a:rPr>
              <a:t>Vision for             Adult Life</a:t>
            </a:r>
          </a:p>
        </p:txBody>
      </p:sp>
      <p:cxnSp>
        <p:nvCxnSpPr>
          <p:cNvPr id="34" name="Straight Connector 33"/>
          <p:cNvCxnSpPr/>
          <p:nvPr/>
        </p:nvCxnSpPr>
        <p:spPr>
          <a:xfrm>
            <a:off x="2578100" y="2332038"/>
            <a:ext cx="4584700" cy="1587"/>
          </a:xfrm>
          <a:prstGeom prst="line">
            <a:avLst/>
          </a:prstGeom>
          <a:ln w="76200" cap="flat" cmpd="sng" algn="ctr">
            <a:solidFill>
              <a:srgbClr val="403B90"/>
            </a:solidFill>
            <a:prstDash val="solid"/>
            <a:round/>
            <a:headEnd type="triangle" w="lg" len="med"/>
            <a:tailEnd type="triangle" w="lg"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lstStyle/>
          <a:p>
            <a:r>
              <a:rPr lang="en-US" sz="4000" dirty="0" smtClean="0">
                <a:solidFill>
                  <a:srgbClr val="30507B"/>
                </a:solidFill>
                <a:latin typeface="Verdana" pitchFamily="34" charset="0"/>
                <a:ea typeface="ＭＳ Ｐゴシック" pitchFamily="34" charset="-128"/>
              </a:rPr>
              <a:t>Age Appropriate Transition Assessment</a:t>
            </a:r>
          </a:p>
        </p:txBody>
      </p:sp>
      <p:sp>
        <p:nvSpPr>
          <p:cNvPr id="119810" name="Rectangle 3"/>
          <p:cNvSpPr>
            <a:spLocks noGrp="1" noChangeArrowheads="1"/>
          </p:cNvSpPr>
          <p:nvPr>
            <p:ph type="body" idx="1"/>
          </p:nvPr>
        </p:nvSpPr>
        <p:spPr>
          <a:xfrm>
            <a:off x="190501" y="1651000"/>
            <a:ext cx="3590924" cy="4187825"/>
          </a:xfrm>
        </p:spPr>
        <p:txBody>
          <a:bodyPr/>
          <a:lstStyle/>
          <a:p>
            <a:pPr>
              <a:buClr>
                <a:srgbClr val="0A3363"/>
              </a:buClr>
              <a:buSzPct val="130000"/>
              <a:buFont typeface="Arial" pitchFamily="34" charset="0"/>
              <a:buChar char="•"/>
            </a:pPr>
            <a:r>
              <a:rPr lang="en-US" sz="2800" dirty="0" smtClean="0">
                <a:solidFill>
                  <a:srgbClr val="30507B"/>
                </a:solidFill>
                <a:latin typeface="Verdana" pitchFamily="34" charset="0"/>
                <a:ea typeface="ＭＳ Ｐゴシック" pitchFamily="34" charset="-128"/>
              </a:rPr>
              <a:t>What works for you? What does not</a:t>
            </a:r>
            <a:r>
              <a:rPr lang="en-US" altLang="ja-JP" sz="2800" dirty="0" smtClean="0">
                <a:solidFill>
                  <a:srgbClr val="30507B"/>
                </a:solidFill>
                <a:latin typeface="Verdana" pitchFamily="34" charset="0"/>
                <a:ea typeface="ＭＳ Ｐゴシック" pitchFamily="34" charset="-128"/>
              </a:rPr>
              <a:t>?</a:t>
            </a:r>
          </a:p>
          <a:p>
            <a:pPr>
              <a:buClr>
                <a:srgbClr val="0A3363"/>
              </a:buClr>
              <a:buSzPct val="130000"/>
              <a:buFont typeface="Arial" pitchFamily="34" charset="0"/>
              <a:buChar char="•"/>
            </a:pPr>
            <a:r>
              <a:rPr lang="en-US" sz="2800" dirty="0" smtClean="0">
                <a:solidFill>
                  <a:srgbClr val="30507B"/>
                </a:solidFill>
                <a:latin typeface="Verdana" pitchFamily="34" charset="0"/>
                <a:ea typeface="ＭＳ Ｐゴシック" pitchFamily="34" charset="-128"/>
              </a:rPr>
              <a:t>How do you learn best?</a:t>
            </a:r>
          </a:p>
          <a:p>
            <a:pPr>
              <a:buClr>
                <a:srgbClr val="0A3363"/>
              </a:buClr>
              <a:buSzPct val="130000"/>
              <a:buFont typeface="Arial" pitchFamily="34" charset="0"/>
              <a:buChar char="•"/>
            </a:pPr>
            <a:r>
              <a:rPr lang="en-US" sz="2800" dirty="0" smtClean="0">
                <a:solidFill>
                  <a:srgbClr val="30507B"/>
                </a:solidFill>
                <a:latin typeface="Verdana" pitchFamily="34" charset="0"/>
                <a:ea typeface="ＭＳ Ｐゴシック" pitchFamily="34" charset="-128"/>
              </a:rPr>
              <a:t>What are things that you need help with?  Who helps you now?</a:t>
            </a:r>
          </a:p>
          <a:p>
            <a:pPr>
              <a:buFont typeface="Wingdings" pitchFamily="2" charset="2"/>
              <a:buNone/>
            </a:pPr>
            <a:endParaRPr lang="en-US" dirty="0" smtClean="0">
              <a:latin typeface="Arial" pitchFamily="34" charset="0"/>
              <a:ea typeface="ＭＳ Ｐゴシック" pitchFamily="34" charset="-128"/>
            </a:endParaRPr>
          </a:p>
          <a:p>
            <a:endParaRPr lang="en-US" i="1" dirty="0" smtClean="0">
              <a:latin typeface="Times New Roman" pitchFamily="18" charset="0"/>
              <a:ea typeface="ＭＳ Ｐゴシック" pitchFamily="34" charset="-128"/>
            </a:endParaRPr>
          </a:p>
          <a:p>
            <a:endParaRPr lang="en-US" i="1" dirty="0" smtClean="0">
              <a:latin typeface="Times New Roman" pitchFamily="18" charset="0"/>
              <a:ea typeface="ＭＳ Ｐゴシック" pitchFamily="34" charset="-128"/>
            </a:endParaRPr>
          </a:p>
        </p:txBody>
      </p:sp>
      <p:pic>
        <p:nvPicPr>
          <p:cNvPr id="126979" name="Picture 13" descr="IMG_03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1425" y="1765300"/>
            <a:ext cx="4905376" cy="407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80" name="Rectangle 4"/>
          <p:cNvSpPr>
            <a:spLocks noChangeArrowheads="1"/>
          </p:cNvSpPr>
          <p:nvPr/>
        </p:nvSpPr>
        <p:spPr bwMode="auto">
          <a:xfrm>
            <a:off x="457200" y="6074569"/>
            <a:ext cx="818515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u="sng" dirty="0">
                <a:solidFill>
                  <a:srgbClr val="0A3363"/>
                </a:solidFill>
                <a:latin typeface="Verdana" pitchFamily="34" charset="0"/>
                <a:ea typeface="Verdana" pitchFamily="34" charset="0"/>
                <a:cs typeface="Verdana" pitchFamily="34" charset="0"/>
              </a:rPr>
              <a:t>Retrieved from :http://ocdd.org/images/uploadsWEB_Person_Centered_Planning.ppt</a:t>
            </a:r>
            <a:endParaRPr lang="en-US" sz="1400" dirty="0">
              <a:solidFill>
                <a:srgbClr val="0A3363"/>
              </a:solidFill>
              <a:latin typeface="Verdana" pitchFamily="34" charset="0"/>
              <a:ea typeface="Verdana" pitchFamily="34" charset="0"/>
              <a:cs typeface="Verdana" pitchFamily="34" charset="0"/>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5"/>
          <p:cNvSpPr>
            <a:spLocks noGrp="1" noChangeArrowheads="1"/>
          </p:cNvSpPr>
          <p:nvPr>
            <p:ph type="body" sz="half" idx="1"/>
          </p:nvPr>
        </p:nvSpPr>
        <p:spPr>
          <a:xfrm>
            <a:off x="457200" y="1665288"/>
            <a:ext cx="3338513" cy="4460875"/>
          </a:xfrm>
        </p:spPr>
        <p:txBody>
          <a:bodyPr/>
          <a:lstStyle/>
          <a:p>
            <a:pPr>
              <a:buClr>
                <a:schemeClr val="bg2">
                  <a:lumMod val="25000"/>
                </a:schemeClr>
              </a:buClr>
              <a:buSzPct val="130000"/>
              <a:buFont typeface="Arial"/>
              <a:buChar char="•"/>
              <a:defRPr/>
            </a:pPr>
            <a:r>
              <a:rPr lang="en-US" sz="2800" dirty="0">
                <a:solidFill>
                  <a:srgbClr val="30507B"/>
                </a:solidFill>
                <a:latin typeface="Verdana" charset="0"/>
                <a:ea typeface="ＭＳ Ｐゴシック" charset="0"/>
              </a:rPr>
              <a:t>What are your dreams or ideas for your future?</a:t>
            </a:r>
          </a:p>
          <a:p>
            <a:pPr>
              <a:buClr>
                <a:schemeClr val="bg2">
                  <a:lumMod val="25000"/>
                </a:schemeClr>
              </a:buClr>
              <a:buSzPct val="130000"/>
              <a:buFont typeface="Arial"/>
              <a:buChar char="•"/>
              <a:defRPr/>
            </a:pPr>
            <a:r>
              <a:rPr lang="en-US" sz="2800" dirty="0">
                <a:solidFill>
                  <a:srgbClr val="30507B"/>
                </a:solidFill>
                <a:latin typeface="Verdana" charset="0"/>
                <a:ea typeface="ＭＳ Ｐゴシック" charset="0"/>
              </a:rPr>
              <a:t>Where do you want to live?</a:t>
            </a:r>
          </a:p>
          <a:p>
            <a:pPr>
              <a:buFont typeface="Wingdings" charset="0"/>
              <a:buChar char="S"/>
              <a:defRPr/>
            </a:pPr>
            <a:endParaRPr lang="en-US" sz="2800" dirty="0">
              <a:latin typeface="Arial"/>
              <a:ea typeface="ＭＳ Ｐゴシック" charset="0"/>
            </a:endParaRPr>
          </a:p>
          <a:p>
            <a:pPr>
              <a:buFont typeface="Wingdings" charset="0"/>
              <a:buChar char="S"/>
              <a:defRPr/>
            </a:pPr>
            <a:endParaRPr lang="en-US" sz="1500" u="sng" dirty="0">
              <a:solidFill>
                <a:schemeClr val="tx1"/>
              </a:solidFill>
              <a:latin typeface="Arial"/>
              <a:ea typeface="ＭＳ Ｐゴシック" charset="0"/>
            </a:endParaRPr>
          </a:p>
          <a:p>
            <a:pPr>
              <a:buFont typeface="Wingdings" charset="0"/>
              <a:buChar char="S"/>
              <a:defRPr/>
            </a:pPr>
            <a:endParaRPr lang="en-US" sz="1500" u="sng" dirty="0">
              <a:solidFill>
                <a:schemeClr val="tx1"/>
              </a:solidFill>
              <a:latin typeface="Arial"/>
              <a:ea typeface="ＭＳ Ｐゴシック" charset="0"/>
            </a:endParaRPr>
          </a:p>
          <a:p>
            <a:pPr>
              <a:buFont typeface="Wingdings" charset="0"/>
              <a:buChar char="S"/>
              <a:defRPr/>
            </a:pPr>
            <a:endParaRPr lang="en-US" sz="1500" u="sng" dirty="0">
              <a:solidFill>
                <a:schemeClr val="tx1"/>
              </a:solidFill>
              <a:latin typeface="Arial"/>
              <a:ea typeface="ＭＳ Ｐゴシック" charset="0"/>
            </a:endParaRPr>
          </a:p>
          <a:p>
            <a:pPr>
              <a:buFont typeface="Wingdings" charset="0"/>
              <a:buNone/>
              <a:defRPr/>
            </a:pPr>
            <a:endParaRPr lang="en-US" sz="2800" dirty="0">
              <a:latin typeface="Arial"/>
              <a:ea typeface="ＭＳ Ｐゴシック" charset="0"/>
            </a:endParaRPr>
          </a:p>
        </p:txBody>
      </p:sp>
      <p:pic>
        <p:nvPicPr>
          <p:cNvPr id="129026" name="Picture 9" descr="IMG_035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178300" y="620713"/>
            <a:ext cx="4584700" cy="5307012"/>
          </a:xfrm>
          <a:noFill/>
        </p:spPr>
      </p:pic>
      <p:sp>
        <p:nvSpPr>
          <p:cNvPr id="129027" name="TextBox 3"/>
          <p:cNvSpPr txBox="1">
            <a:spLocks noChangeArrowheads="1"/>
          </p:cNvSpPr>
          <p:nvPr/>
        </p:nvSpPr>
        <p:spPr bwMode="auto">
          <a:xfrm>
            <a:off x="231775" y="5246688"/>
            <a:ext cx="3563938"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500" u="sng" dirty="0">
                <a:solidFill>
                  <a:srgbClr val="000081"/>
                </a:solidFill>
                <a:latin typeface="Verdana" pitchFamily="34" charset="0"/>
                <a:ea typeface="Verdana" pitchFamily="34" charset="0"/>
                <a:cs typeface="Verdana" pitchFamily="34" charset="0"/>
              </a:rPr>
              <a:t>Retrieved </a:t>
            </a:r>
            <a:r>
              <a:rPr lang="en-US" sz="1500" u="sng" dirty="0" smtClean="0">
                <a:solidFill>
                  <a:srgbClr val="000081"/>
                </a:solidFill>
                <a:latin typeface="Verdana" pitchFamily="34" charset="0"/>
                <a:ea typeface="Verdana" pitchFamily="34" charset="0"/>
                <a:cs typeface="Verdana" pitchFamily="34" charset="0"/>
              </a:rPr>
              <a:t>from:</a:t>
            </a:r>
          </a:p>
          <a:p>
            <a:pPr eaLnBrk="1" hangingPunct="1"/>
            <a:r>
              <a:rPr lang="en-US" sz="1500" u="sng" dirty="0" smtClean="0">
                <a:solidFill>
                  <a:srgbClr val="000081"/>
                </a:solidFill>
                <a:latin typeface="Verdana" pitchFamily="34" charset="0"/>
                <a:ea typeface="Verdana" pitchFamily="34" charset="0"/>
                <a:cs typeface="Verdana" pitchFamily="34" charset="0"/>
              </a:rPr>
              <a:t>http</a:t>
            </a:r>
            <a:r>
              <a:rPr lang="en-US" sz="1500" u="sng" dirty="0">
                <a:solidFill>
                  <a:srgbClr val="000081"/>
                </a:solidFill>
                <a:latin typeface="Verdana" pitchFamily="34" charset="0"/>
                <a:ea typeface="Verdana" pitchFamily="34" charset="0"/>
                <a:cs typeface="Verdana" pitchFamily="34" charset="0"/>
              </a:rPr>
              <a:t>://</a:t>
            </a:r>
            <a:r>
              <a:rPr lang="en-US" sz="1500" u="sng" dirty="0" smtClean="0">
                <a:solidFill>
                  <a:srgbClr val="000081"/>
                </a:solidFill>
                <a:latin typeface="Verdana" pitchFamily="34" charset="0"/>
                <a:ea typeface="Verdana" pitchFamily="34" charset="0"/>
                <a:cs typeface="Verdana" pitchFamily="34" charset="0"/>
              </a:rPr>
              <a:t>ocdd.org/images/uploads/WEB_Person_Centered_Planning.ppt</a:t>
            </a:r>
            <a:endParaRPr lang="en-US" sz="1500" dirty="0">
              <a:solidFill>
                <a:srgbClr val="000081"/>
              </a:solidFill>
              <a:latin typeface="Verdana" pitchFamily="34" charset="0"/>
              <a:ea typeface="Verdana" pitchFamily="34" charset="0"/>
              <a:cs typeface="Verdana" pitchFamily="34" charset="0"/>
            </a:endParaRPr>
          </a:p>
          <a:p>
            <a:pPr eaLnBrk="1" hangingPunct="1"/>
            <a:endParaRPr lang="en-US" sz="1800" dirty="0"/>
          </a:p>
        </p:txBody>
      </p:sp>
      <p:sp>
        <p:nvSpPr>
          <p:cNvPr id="129028" name="TextBox 1"/>
          <p:cNvSpPr txBox="1">
            <a:spLocks noChangeArrowheads="1"/>
          </p:cNvSpPr>
          <p:nvPr/>
        </p:nvSpPr>
        <p:spPr bwMode="auto">
          <a:xfrm>
            <a:off x="231775" y="620713"/>
            <a:ext cx="39465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3600" b="1" dirty="0">
                <a:solidFill>
                  <a:srgbClr val="30507B"/>
                </a:solidFill>
                <a:latin typeface="Verdana" pitchFamily="34" charset="0"/>
                <a:ea typeface="Verdana" pitchFamily="34" charset="0"/>
                <a:cs typeface="Verdana" pitchFamily="34" charset="0"/>
              </a:rPr>
              <a:t>Dreams Count</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Title 6"/>
          <p:cNvSpPr>
            <a:spLocks noGrp="1"/>
          </p:cNvSpPr>
          <p:nvPr>
            <p:ph type="title"/>
          </p:nvPr>
        </p:nvSpPr>
        <p:spPr/>
        <p:txBody>
          <a:bodyPr/>
          <a:lstStyle/>
          <a:p>
            <a:r>
              <a:rPr lang="en-US" sz="4000" dirty="0" smtClean="0">
                <a:solidFill>
                  <a:srgbClr val="30507B"/>
                </a:solidFill>
                <a:latin typeface="Verdana" pitchFamily="34" charset="0"/>
                <a:ea typeface="ＭＳ Ｐゴシック" pitchFamily="34" charset="-128"/>
              </a:rPr>
              <a:t>Does this Look Familiar?</a:t>
            </a:r>
          </a:p>
        </p:txBody>
      </p:sp>
      <p:sp>
        <p:nvSpPr>
          <p:cNvPr id="8" name="Content Placeholder 7"/>
          <p:cNvSpPr>
            <a:spLocks noGrp="1"/>
          </p:cNvSpPr>
          <p:nvPr>
            <p:ph idx="1"/>
          </p:nvPr>
        </p:nvSpPr>
        <p:spPr>
          <a:xfrm>
            <a:off x="739775" y="1619250"/>
            <a:ext cx="7662863" cy="3741738"/>
          </a:xfrm>
        </p:spPr>
        <p:txBody>
          <a:bodyPr/>
          <a:lstStyle/>
          <a:p>
            <a:pPr marL="0" indent="0">
              <a:buFont typeface="Wingdings" pitchFamily="2" charset="2"/>
              <a:buNone/>
            </a:pPr>
            <a:r>
              <a:rPr lang="en-US" sz="3900" b="1" dirty="0" smtClean="0">
                <a:solidFill>
                  <a:srgbClr val="30507B"/>
                </a:solidFill>
                <a:latin typeface="Verdana" pitchFamily="34" charset="0"/>
                <a:ea typeface="Verdana" pitchFamily="34" charset="0"/>
                <a:cs typeface="Verdana" pitchFamily="34" charset="0"/>
              </a:rPr>
              <a:t>Yes!... </a:t>
            </a:r>
          </a:p>
          <a:p>
            <a:pPr marL="0" indent="0">
              <a:buClr>
                <a:srgbClr val="0A3363"/>
              </a:buClr>
              <a:buSzPct val="130000"/>
              <a:buFont typeface="Arial" pitchFamily="34" charset="0"/>
              <a:buChar char="•"/>
            </a:pPr>
            <a:r>
              <a:rPr lang="en-US" sz="2800" dirty="0" smtClean="0">
                <a:solidFill>
                  <a:srgbClr val="30507B"/>
                </a:solidFill>
                <a:latin typeface="Verdana" pitchFamily="34" charset="0"/>
                <a:ea typeface="Verdana" pitchFamily="34" charset="0"/>
                <a:cs typeface="Verdana" pitchFamily="34" charset="0"/>
              </a:rPr>
              <a:t>Future Planning, Person-Centered Planning and Visioning are all a part of AATA and AATA is a part of the Future Planning Process</a:t>
            </a:r>
          </a:p>
          <a:p>
            <a:pPr marL="0" indent="0">
              <a:buClr>
                <a:srgbClr val="0A3363"/>
              </a:buClr>
              <a:buSzPct val="130000"/>
              <a:buFont typeface="Arial" pitchFamily="34" charset="0"/>
              <a:buChar char="•"/>
            </a:pPr>
            <a:r>
              <a:rPr lang="en-US" sz="2800" dirty="0" smtClean="0">
                <a:solidFill>
                  <a:srgbClr val="30507B"/>
                </a:solidFill>
                <a:latin typeface="Verdana" pitchFamily="34" charset="0"/>
                <a:ea typeface="Verdana" pitchFamily="34" charset="0"/>
                <a:cs typeface="Verdana" pitchFamily="34" charset="0"/>
              </a:rPr>
              <a:t>One person…Painting </a:t>
            </a:r>
            <a:r>
              <a:rPr lang="ja-JP" altLang="en-US" sz="2800" dirty="0" smtClean="0">
                <a:solidFill>
                  <a:srgbClr val="30507B"/>
                </a:solidFill>
                <a:latin typeface="Verdana" pitchFamily="34" charset="0"/>
                <a:ea typeface="ＭＳ Ｐゴシック" pitchFamily="34" charset="-128"/>
                <a:cs typeface="Verdana" pitchFamily="34" charset="0"/>
              </a:rPr>
              <a:t>“</a:t>
            </a:r>
            <a:r>
              <a:rPr lang="en-US" altLang="ja-JP" sz="2800" dirty="0" smtClean="0">
                <a:solidFill>
                  <a:srgbClr val="30507B"/>
                </a:solidFill>
                <a:latin typeface="Verdana" pitchFamily="34" charset="0"/>
                <a:ea typeface="Verdana" pitchFamily="34" charset="0"/>
                <a:cs typeface="Verdana" pitchFamily="34" charset="0"/>
              </a:rPr>
              <a:t>One picture</a:t>
            </a:r>
            <a:r>
              <a:rPr lang="ja-JP" altLang="en-US" sz="2800" dirty="0" smtClean="0">
                <a:solidFill>
                  <a:srgbClr val="30507B"/>
                </a:solidFill>
                <a:latin typeface="Verdana" pitchFamily="34" charset="0"/>
                <a:ea typeface="ＭＳ Ｐゴシック" pitchFamily="34" charset="-128"/>
                <a:cs typeface="Verdana" pitchFamily="34" charset="0"/>
              </a:rPr>
              <a:t>”</a:t>
            </a:r>
            <a:endParaRPr lang="en-US" altLang="ja-JP" sz="2800" dirty="0" smtClean="0">
              <a:solidFill>
                <a:srgbClr val="30507B"/>
              </a:solidFill>
              <a:latin typeface="Verdana" pitchFamily="34" charset="0"/>
              <a:ea typeface="Verdana" pitchFamily="34" charset="0"/>
              <a:cs typeface="Verdana" pitchFamily="34" charset="0"/>
            </a:endParaRPr>
          </a:p>
          <a:p>
            <a:pPr marL="0" indent="0">
              <a:buClr>
                <a:srgbClr val="0A3363"/>
              </a:buClr>
              <a:buSzPct val="130000"/>
              <a:buFont typeface="Arial" pitchFamily="34" charset="0"/>
              <a:buChar char="•"/>
            </a:pPr>
            <a:r>
              <a:rPr lang="en-US" sz="2800" dirty="0" smtClean="0">
                <a:solidFill>
                  <a:srgbClr val="30507B"/>
                </a:solidFill>
                <a:latin typeface="Verdana" pitchFamily="34" charset="0"/>
                <a:ea typeface="Verdana" pitchFamily="34" charset="0"/>
                <a:cs typeface="Verdana" pitchFamily="34" charset="0"/>
              </a:rPr>
              <a:t>Helping to create the plans for that individual student/child</a:t>
            </a:r>
            <a:r>
              <a:rPr lang="ja-JP" altLang="en-US" sz="2800" dirty="0" smtClean="0">
                <a:solidFill>
                  <a:srgbClr val="30507B"/>
                </a:solidFill>
                <a:latin typeface="Verdana" pitchFamily="34" charset="0"/>
                <a:ea typeface="ＭＳ Ｐゴシック" pitchFamily="34" charset="-128"/>
                <a:cs typeface="Verdana" pitchFamily="34" charset="0"/>
              </a:rPr>
              <a:t>’</a:t>
            </a:r>
            <a:r>
              <a:rPr lang="en-US" altLang="ja-JP" sz="2800" dirty="0" smtClean="0">
                <a:solidFill>
                  <a:srgbClr val="30507B"/>
                </a:solidFill>
                <a:latin typeface="Verdana" pitchFamily="34" charset="0"/>
                <a:ea typeface="Verdana" pitchFamily="34" charset="0"/>
                <a:cs typeface="Verdana" pitchFamily="34" charset="0"/>
              </a:rPr>
              <a:t>s adult life</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Title 1"/>
          <p:cNvSpPr>
            <a:spLocks noGrp="1"/>
          </p:cNvSpPr>
          <p:nvPr>
            <p:ph type="title"/>
          </p:nvPr>
        </p:nvSpPr>
        <p:spPr>
          <a:xfrm>
            <a:off x="457200" y="344488"/>
            <a:ext cx="8229600" cy="915987"/>
          </a:xfrm>
        </p:spPr>
        <p:txBody>
          <a:bodyPr/>
          <a:lstStyle/>
          <a:p>
            <a:r>
              <a:rPr lang="en-US" sz="4000" dirty="0" smtClean="0">
                <a:solidFill>
                  <a:srgbClr val="30507B"/>
                </a:solidFill>
                <a:latin typeface="Verdana" pitchFamily="34" charset="0"/>
                <a:ea typeface="ＭＳ Ｐゴシック" pitchFamily="34" charset="-128"/>
              </a:rPr>
              <a:t>Where Do YOU Begin With AATA?</a:t>
            </a:r>
          </a:p>
        </p:txBody>
      </p:sp>
      <p:sp>
        <p:nvSpPr>
          <p:cNvPr id="3" name="Content Placeholder 2"/>
          <p:cNvSpPr>
            <a:spLocks noGrp="1"/>
          </p:cNvSpPr>
          <p:nvPr>
            <p:ph idx="1"/>
          </p:nvPr>
        </p:nvSpPr>
        <p:spPr>
          <a:xfrm>
            <a:off x="457200" y="1452563"/>
            <a:ext cx="8229600" cy="4776787"/>
          </a:xfrm>
        </p:spPr>
        <p:txBody>
          <a:bodyPr/>
          <a:lstStyle/>
          <a:p>
            <a:pPr>
              <a:buClr>
                <a:schemeClr val="bg2">
                  <a:lumMod val="25000"/>
                </a:schemeClr>
              </a:buClr>
              <a:buSzPct val="130000"/>
              <a:buFont typeface="Arial"/>
              <a:buChar char="•"/>
              <a:defRPr/>
            </a:pPr>
            <a:r>
              <a:rPr lang="en-US" sz="2600" dirty="0">
                <a:solidFill>
                  <a:srgbClr val="30507B"/>
                </a:solidFill>
                <a:latin typeface="Verdana" charset="0"/>
                <a:ea typeface="ＭＳ Ｐゴシック" charset="0"/>
              </a:rPr>
              <a:t>Begin with what you already know.</a:t>
            </a:r>
          </a:p>
          <a:p>
            <a:pPr>
              <a:buClr>
                <a:schemeClr val="bg2">
                  <a:lumMod val="25000"/>
                </a:schemeClr>
              </a:buClr>
              <a:buSzPct val="130000"/>
              <a:buFont typeface="Arial"/>
              <a:buChar char="•"/>
              <a:defRPr/>
            </a:pPr>
            <a:r>
              <a:rPr lang="en-US" sz="2600" dirty="0">
                <a:solidFill>
                  <a:srgbClr val="30507B"/>
                </a:solidFill>
                <a:latin typeface="Verdana" charset="0"/>
                <a:ea typeface="ＭＳ Ｐゴシック" charset="0"/>
              </a:rPr>
              <a:t>Document what </a:t>
            </a:r>
            <a:r>
              <a:rPr lang="en-US" sz="2600" dirty="0" smtClean="0">
                <a:solidFill>
                  <a:srgbClr val="30507B"/>
                </a:solidFill>
                <a:latin typeface="Verdana" charset="0"/>
                <a:ea typeface="ＭＳ Ｐゴシック" charset="0"/>
              </a:rPr>
              <a:t>you </a:t>
            </a:r>
            <a:r>
              <a:rPr lang="en-US" sz="2600" dirty="0">
                <a:solidFill>
                  <a:srgbClr val="30507B"/>
                </a:solidFill>
                <a:latin typeface="Verdana" charset="0"/>
                <a:ea typeface="ＭＳ Ｐゴシック" charset="0"/>
              </a:rPr>
              <a:t>know about your child</a:t>
            </a:r>
          </a:p>
          <a:p>
            <a:pPr>
              <a:buClr>
                <a:schemeClr val="bg2">
                  <a:lumMod val="25000"/>
                </a:schemeClr>
              </a:buClr>
              <a:buSzPct val="130000"/>
              <a:buFont typeface="Arial"/>
              <a:buChar char="•"/>
              <a:defRPr/>
            </a:pPr>
            <a:r>
              <a:rPr lang="en-US" sz="2600" dirty="0">
                <a:solidFill>
                  <a:srgbClr val="30507B"/>
                </a:solidFill>
                <a:latin typeface="Verdana" charset="0"/>
                <a:ea typeface="ＭＳ Ｐゴシック" charset="0"/>
              </a:rPr>
              <a:t>Document what is important to you, your child, and your family</a:t>
            </a:r>
          </a:p>
          <a:p>
            <a:pPr>
              <a:buClr>
                <a:schemeClr val="bg2">
                  <a:lumMod val="25000"/>
                </a:schemeClr>
              </a:buClr>
              <a:buSzPct val="130000"/>
              <a:buFont typeface="Arial"/>
              <a:buChar char="•"/>
              <a:defRPr/>
            </a:pPr>
            <a:r>
              <a:rPr lang="en-US" sz="2600" dirty="0">
                <a:solidFill>
                  <a:srgbClr val="30507B"/>
                </a:solidFill>
                <a:latin typeface="Verdana" charset="0"/>
                <a:ea typeface="ＭＳ Ｐゴシック" charset="0"/>
              </a:rPr>
              <a:t>Explain what this information means to </a:t>
            </a:r>
            <a:r>
              <a:rPr lang="en-US" sz="2600" dirty="0" smtClean="0">
                <a:solidFill>
                  <a:srgbClr val="30507B"/>
                </a:solidFill>
                <a:latin typeface="Verdana" charset="0"/>
                <a:ea typeface="ＭＳ Ｐゴシック" charset="0"/>
              </a:rPr>
              <a:t>you, and</a:t>
            </a:r>
            <a:endParaRPr lang="en-US" sz="2600" dirty="0">
              <a:solidFill>
                <a:srgbClr val="30507B"/>
              </a:solidFill>
              <a:latin typeface="Verdana" charset="0"/>
              <a:ea typeface="ＭＳ Ｐゴシック" charset="0"/>
            </a:endParaRPr>
          </a:p>
          <a:p>
            <a:pPr>
              <a:buClr>
                <a:schemeClr val="bg2">
                  <a:lumMod val="25000"/>
                </a:schemeClr>
              </a:buClr>
              <a:buSzPct val="130000"/>
              <a:buFont typeface="Arial"/>
              <a:buChar char="•"/>
              <a:defRPr/>
            </a:pPr>
            <a:r>
              <a:rPr lang="en-US" sz="2600" dirty="0" smtClean="0">
                <a:solidFill>
                  <a:srgbClr val="30507B"/>
                </a:solidFill>
                <a:latin typeface="Verdana" charset="0"/>
                <a:ea typeface="ＭＳ Ｐゴシック" charset="0"/>
              </a:rPr>
              <a:t>Tell </a:t>
            </a:r>
            <a:r>
              <a:rPr lang="en-US" sz="2600" dirty="0">
                <a:solidFill>
                  <a:srgbClr val="30507B"/>
                </a:solidFill>
                <a:latin typeface="Verdana" charset="0"/>
                <a:ea typeface="ＭＳ Ｐゴシック" charset="0"/>
              </a:rPr>
              <a:t>the story of how you know this information</a:t>
            </a:r>
          </a:p>
          <a:p>
            <a:pPr>
              <a:buFont typeface="Wingdings" charset="0"/>
              <a:buChar char="S"/>
              <a:defRPr/>
            </a:pPr>
            <a:endParaRPr lang="en-US" sz="2600" dirty="0">
              <a:latin typeface="Verdana" charset="0"/>
              <a:ea typeface="ＭＳ Ｐゴシック" charset="0"/>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itle 1"/>
          <p:cNvSpPr>
            <a:spLocks noGrp="1"/>
          </p:cNvSpPr>
          <p:nvPr>
            <p:ph type="title"/>
          </p:nvPr>
        </p:nvSpPr>
        <p:spPr>
          <a:xfrm>
            <a:off x="546100" y="228600"/>
            <a:ext cx="8229600" cy="577850"/>
          </a:xfrm>
        </p:spPr>
        <p:txBody>
          <a:bodyPr/>
          <a:lstStyle/>
          <a:p>
            <a:r>
              <a:rPr lang="en-US" dirty="0" smtClean="0">
                <a:solidFill>
                  <a:srgbClr val="30507B"/>
                </a:solidFill>
                <a:latin typeface="Verdana" pitchFamily="34" charset="0"/>
                <a:ea typeface="ＭＳ Ｐゴシック" pitchFamily="34" charset="-128"/>
              </a:rPr>
              <a:t>Parent</a:t>
            </a:r>
            <a:r>
              <a:rPr lang="en-US" altLang="en-US" dirty="0" smtClean="0">
                <a:solidFill>
                  <a:srgbClr val="30507B"/>
                </a:solidFill>
                <a:latin typeface="Verdana" pitchFamily="34" charset="0"/>
                <a:ea typeface="ＭＳ Ｐゴシック" pitchFamily="34" charset="-128"/>
              </a:rPr>
              <a:t>’</a:t>
            </a:r>
            <a:r>
              <a:rPr lang="en-US" dirty="0" smtClean="0">
                <a:solidFill>
                  <a:srgbClr val="30507B"/>
                </a:solidFill>
                <a:latin typeface="Verdana" pitchFamily="34" charset="0"/>
                <a:ea typeface="ＭＳ Ｐゴシック" pitchFamily="34" charset="-128"/>
              </a:rPr>
              <a:t>s Story About Their Son</a:t>
            </a:r>
          </a:p>
        </p:txBody>
      </p:sp>
      <p:sp>
        <p:nvSpPr>
          <p:cNvPr id="135170" name="Content Placeholder 4"/>
          <p:cNvSpPr>
            <a:spLocks noGrp="1"/>
          </p:cNvSpPr>
          <p:nvPr>
            <p:ph idx="1"/>
          </p:nvPr>
        </p:nvSpPr>
        <p:spPr>
          <a:xfrm>
            <a:off x="193675" y="990600"/>
            <a:ext cx="8793163" cy="5067300"/>
          </a:xfrm>
          <a:solidFill>
            <a:srgbClr val="FFFFFF"/>
          </a:solidFill>
        </p:spPr>
        <p:txBody>
          <a:bodyPr/>
          <a:lstStyle/>
          <a:p>
            <a:pPr marL="0" indent="0" algn="ctr">
              <a:buFont typeface="Wingdings" pitchFamily="2" charset="2"/>
              <a:buNone/>
            </a:pPr>
            <a:r>
              <a:rPr lang="en-US" sz="1800" dirty="0" smtClean="0">
                <a:solidFill>
                  <a:srgbClr val="30507B"/>
                </a:solidFill>
                <a:latin typeface="Verdana" pitchFamily="34" charset="0"/>
                <a:ea typeface="ＭＳ Ｐゴシック" pitchFamily="34" charset="-128"/>
              </a:rPr>
              <a:t>We know our son Brian has always loved trains and anything to do with trains. Even as a young child,  we could count on him to at least try to dress himself and be ready to go when one of our errands included a stop at the Amtrak! His teachers have always found his writing and his school work to be at a higher level when it involves trains and most recently other types of transportation as well. </a:t>
            </a:r>
          </a:p>
          <a:p>
            <a:pPr marL="0" indent="0" algn="ctr">
              <a:buFont typeface="Wingdings" pitchFamily="2" charset="2"/>
              <a:buNone/>
            </a:pPr>
            <a:r>
              <a:rPr lang="en-US" sz="1800" dirty="0" smtClean="0">
                <a:solidFill>
                  <a:srgbClr val="30507B"/>
                </a:solidFill>
                <a:latin typeface="Verdana" pitchFamily="34" charset="0"/>
                <a:ea typeface="ＭＳ Ｐゴシック" pitchFamily="34" charset="-128"/>
              </a:rPr>
              <a:t>Our vision is that Brian will live in our community where his extended family is located. Brian tells us often that he wants a chance to study in a program that focuses on transportation of some type. Of course trains are his passion, but he is willing to explore options. We feel he can work in the community because once he becomes familiar, he has been able to, and has chosen to, be a part of a group and group activities. Maybe not at first, but given time and information, he will choose those opportunities. He would like to be a part of a situation that provides some contact with systems of transportation, those that design transportation, those that problem-solve transportation issues, or maybe the technical aspect of fixing equipment, or even writing technical manuals. </a:t>
            </a: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Title 1"/>
          <p:cNvSpPr>
            <a:spLocks noGrp="1"/>
          </p:cNvSpPr>
          <p:nvPr>
            <p:ph type="title"/>
          </p:nvPr>
        </p:nvSpPr>
        <p:spPr>
          <a:xfrm>
            <a:off x="457200" y="257175"/>
            <a:ext cx="8229600" cy="863600"/>
          </a:xfrm>
        </p:spPr>
        <p:txBody>
          <a:bodyPr/>
          <a:lstStyle/>
          <a:p>
            <a:r>
              <a:rPr lang="en-US" sz="4000" dirty="0" smtClean="0">
                <a:solidFill>
                  <a:srgbClr val="30507B"/>
                </a:solidFill>
                <a:latin typeface="Verdana" pitchFamily="34" charset="0"/>
                <a:ea typeface="Verdana" pitchFamily="34" charset="0"/>
                <a:cs typeface="Verdana" pitchFamily="34" charset="0"/>
              </a:rPr>
              <a:t>What did we find out </a:t>
            </a:r>
            <a:br>
              <a:rPr lang="en-US" sz="4000" dirty="0" smtClean="0">
                <a:solidFill>
                  <a:srgbClr val="30507B"/>
                </a:solidFill>
                <a:latin typeface="Verdana" pitchFamily="34" charset="0"/>
                <a:ea typeface="Verdana" pitchFamily="34" charset="0"/>
                <a:cs typeface="Verdana" pitchFamily="34" charset="0"/>
              </a:rPr>
            </a:br>
            <a:r>
              <a:rPr lang="en-US" sz="4000" dirty="0" smtClean="0">
                <a:solidFill>
                  <a:srgbClr val="30507B"/>
                </a:solidFill>
                <a:latin typeface="Verdana" pitchFamily="34" charset="0"/>
                <a:ea typeface="Verdana" pitchFamily="34" charset="0"/>
                <a:cs typeface="Verdana" pitchFamily="34" charset="0"/>
              </a:rPr>
              <a:t>about Brian?</a:t>
            </a:r>
          </a:p>
        </p:txBody>
      </p:sp>
      <p:sp>
        <p:nvSpPr>
          <p:cNvPr id="126978" name="Content Placeholder 2"/>
          <p:cNvSpPr>
            <a:spLocks noGrp="1"/>
          </p:cNvSpPr>
          <p:nvPr>
            <p:ph idx="1"/>
          </p:nvPr>
        </p:nvSpPr>
        <p:spPr>
          <a:xfrm>
            <a:off x="457200" y="1336675"/>
            <a:ext cx="8383588" cy="5056188"/>
          </a:xfrm>
          <a:solidFill>
            <a:srgbClr val="FFFFFF"/>
          </a:solidFill>
        </p:spPr>
        <p:txBody>
          <a:bodyPr/>
          <a:lstStyle/>
          <a:p>
            <a:pPr>
              <a:spcBef>
                <a:spcPts val="1200"/>
              </a:spcBef>
              <a:buClr>
                <a:srgbClr val="0A3363"/>
              </a:buClr>
              <a:buSzPct val="130000"/>
              <a:buFont typeface="Arial" pitchFamily="34" charset="0"/>
              <a:buChar char="•"/>
            </a:pPr>
            <a:r>
              <a:rPr lang="en-US" sz="2800" dirty="0" smtClean="0">
                <a:solidFill>
                  <a:srgbClr val="30507B"/>
                </a:solidFill>
                <a:latin typeface="Verdana" pitchFamily="34" charset="0"/>
                <a:ea typeface="Verdana" pitchFamily="34" charset="0"/>
                <a:cs typeface="Verdana" pitchFamily="34" charset="0"/>
              </a:rPr>
              <a:t>His passion for trains and other transportation</a:t>
            </a:r>
          </a:p>
          <a:p>
            <a:pPr>
              <a:spcBef>
                <a:spcPts val="1200"/>
              </a:spcBef>
              <a:buClr>
                <a:srgbClr val="0A3363"/>
              </a:buClr>
              <a:buSzPct val="130000"/>
              <a:buFont typeface="Arial" pitchFamily="34" charset="0"/>
              <a:buChar char="•"/>
            </a:pPr>
            <a:r>
              <a:rPr lang="en-US" sz="2800" dirty="0" smtClean="0">
                <a:solidFill>
                  <a:srgbClr val="30507B"/>
                </a:solidFill>
                <a:latin typeface="Verdana" pitchFamily="34" charset="0"/>
                <a:ea typeface="Verdana" pitchFamily="34" charset="0"/>
                <a:cs typeface="Verdana" pitchFamily="34" charset="0"/>
              </a:rPr>
              <a:t>His willingness to be open to options…a true strength</a:t>
            </a:r>
          </a:p>
          <a:p>
            <a:pPr>
              <a:spcBef>
                <a:spcPts val="1200"/>
              </a:spcBef>
              <a:buClr>
                <a:srgbClr val="0A3363"/>
              </a:buClr>
              <a:buSzPct val="130000"/>
              <a:buFont typeface="Arial" pitchFamily="34" charset="0"/>
              <a:buChar char="•"/>
            </a:pPr>
            <a:r>
              <a:rPr lang="en-US" sz="2800" dirty="0" smtClean="0">
                <a:solidFill>
                  <a:srgbClr val="30507B"/>
                </a:solidFill>
                <a:latin typeface="Verdana" pitchFamily="34" charset="0"/>
                <a:ea typeface="Verdana" pitchFamily="34" charset="0"/>
                <a:cs typeface="Verdana" pitchFamily="34" charset="0"/>
              </a:rPr>
              <a:t>His family</a:t>
            </a:r>
            <a:r>
              <a:rPr lang="ja-JP" altLang="en-US" sz="2800" dirty="0" smtClean="0">
                <a:solidFill>
                  <a:srgbClr val="30507B"/>
                </a:solidFill>
                <a:latin typeface="Verdana" pitchFamily="34" charset="0"/>
                <a:ea typeface="ＭＳ Ｐゴシック" pitchFamily="34" charset="-128"/>
                <a:cs typeface="Verdana" pitchFamily="34" charset="0"/>
              </a:rPr>
              <a:t>’</a:t>
            </a:r>
            <a:r>
              <a:rPr lang="en-US" altLang="ja-JP" sz="2800" dirty="0" smtClean="0">
                <a:solidFill>
                  <a:srgbClr val="30507B"/>
                </a:solidFill>
                <a:latin typeface="Verdana" pitchFamily="34" charset="0"/>
                <a:ea typeface="Verdana" pitchFamily="34" charset="0"/>
                <a:cs typeface="Verdana" pitchFamily="34" charset="0"/>
              </a:rPr>
              <a:t>s focus on community participation and community living…and Brian</a:t>
            </a:r>
            <a:r>
              <a:rPr lang="ja-JP" altLang="en-US" sz="2800" dirty="0" smtClean="0">
                <a:solidFill>
                  <a:srgbClr val="30507B"/>
                </a:solidFill>
                <a:latin typeface="Verdana" pitchFamily="34" charset="0"/>
                <a:ea typeface="ＭＳ Ｐゴシック" pitchFamily="34" charset="-128"/>
                <a:cs typeface="Verdana" pitchFamily="34" charset="0"/>
              </a:rPr>
              <a:t>’</a:t>
            </a:r>
            <a:r>
              <a:rPr lang="en-US" altLang="ja-JP" sz="2800" dirty="0" smtClean="0">
                <a:solidFill>
                  <a:srgbClr val="30507B"/>
                </a:solidFill>
                <a:latin typeface="Verdana" pitchFamily="34" charset="0"/>
                <a:ea typeface="Verdana" pitchFamily="34" charset="0"/>
                <a:cs typeface="Verdana" pitchFamily="34" charset="0"/>
              </a:rPr>
              <a:t>s ability to do this given time and support</a:t>
            </a:r>
          </a:p>
          <a:p>
            <a:pPr>
              <a:spcBef>
                <a:spcPts val="1200"/>
              </a:spcBef>
              <a:buClr>
                <a:srgbClr val="0A3363"/>
              </a:buClr>
              <a:buSzPct val="130000"/>
              <a:buFont typeface="Arial" pitchFamily="34" charset="0"/>
              <a:buChar char="•"/>
            </a:pPr>
            <a:r>
              <a:rPr lang="en-US" sz="2800" dirty="0" smtClean="0">
                <a:solidFill>
                  <a:srgbClr val="30507B"/>
                </a:solidFill>
                <a:latin typeface="Verdana" pitchFamily="34" charset="0"/>
                <a:ea typeface="Verdana" pitchFamily="34" charset="0"/>
                <a:cs typeface="Verdana" pitchFamily="34" charset="0"/>
              </a:rPr>
              <a:t>Ideas that may lead to a vocational programs, mentorships or careers</a:t>
            </a: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itle 1"/>
          <p:cNvSpPr>
            <a:spLocks noGrp="1"/>
          </p:cNvSpPr>
          <p:nvPr>
            <p:ph type="title"/>
          </p:nvPr>
        </p:nvSpPr>
        <p:spPr>
          <a:xfrm>
            <a:off x="457200" y="344488"/>
            <a:ext cx="8543925" cy="1143000"/>
          </a:xfrm>
        </p:spPr>
        <p:txBody>
          <a:bodyPr/>
          <a:lstStyle/>
          <a:p>
            <a:r>
              <a:rPr lang="en-US" sz="4000" dirty="0" smtClean="0">
                <a:solidFill>
                  <a:srgbClr val="30507B"/>
                </a:solidFill>
                <a:latin typeface="Verdana" pitchFamily="34" charset="0"/>
                <a:ea typeface="ＭＳ Ｐゴシック" pitchFamily="34" charset="-128"/>
              </a:rPr>
              <a:t>Leading to More Questions</a:t>
            </a:r>
          </a:p>
        </p:txBody>
      </p:sp>
      <p:sp>
        <p:nvSpPr>
          <p:cNvPr id="3" name="Content Placeholder 2"/>
          <p:cNvSpPr>
            <a:spLocks noGrp="1"/>
          </p:cNvSpPr>
          <p:nvPr>
            <p:ph idx="1"/>
          </p:nvPr>
        </p:nvSpPr>
        <p:spPr>
          <a:xfrm>
            <a:off x="457200" y="1555750"/>
            <a:ext cx="8229600" cy="3267075"/>
          </a:xfrm>
        </p:spPr>
        <p:txBody>
          <a:bodyPr/>
          <a:lstStyle/>
          <a:p>
            <a:pPr lvl="2">
              <a:spcBef>
                <a:spcPts val="1200"/>
              </a:spcBef>
              <a:buClr>
                <a:schemeClr val="bg2">
                  <a:lumMod val="25000"/>
                </a:schemeClr>
              </a:buClr>
              <a:buSzPct val="130000"/>
              <a:buFont typeface="Arial"/>
              <a:buChar char="•"/>
              <a:defRPr/>
            </a:pPr>
            <a:r>
              <a:rPr lang="en-US" sz="2800" dirty="0" smtClean="0">
                <a:solidFill>
                  <a:srgbClr val="30507B"/>
                </a:solidFill>
                <a:latin typeface="Verdana" charset="0"/>
                <a:ea typeface="ＭＳ Ｐゴシック" charset="0"/>
              </a:rPr>
              <a:t>Where </a:t>
            </a:r>
            <a:r>
              <a:rPr lang="en-US" sz="2800" dirty="0">
                <a:solidFill>
                  <a:srgbClr val="30507B"/>
                </a:solidFill>
                <a:latin typeface="Verdana" charset="0"/>
                <a:ea typeface="ＭＳ Ｐゴシック" charset="0"/>
              </a:rPr>
              <a:t>do programs exist? What are the entry requirements?</a:t>
            </a:r>
          </a:p>
          <a:p>
            <a:pPr lvl="2">
              <a:spcBef>
                <a:spcPts val="1200"/>
              </a:spcBef>
              <a:buClr>
                <a:schemeClr val="bg2">
                  <a:lumMod val="25000"/>
                </a:schemeClr>
              </a:buClr>
              <a:buSzPct val="130000"/>
              <a:buFont typeface="Arial"/>
              <a:buChar char="•"/>
              <a:defRPr/>
            </a:pPr>
            <a:r>
              <a:rPr lang="en-US" sz="2800" dirty="0">
                <a:solidFill>
                  <a:srgbClr val="30507B"/>
                </a:solidFill>
                <a:latin typeface="Verdana" charset="0"/>
                <a:ea typeface="ＭＳ Ｐゴシック" charset="0"/>
              </a:rPr>
              <a:t>What are the job opportunities for these careers?</a:t>
            </a:r>
          </a:p>
          <a:p>
            <a:pPr lvl="2">
              <a:spcBef>
                <a:spcPts val="1200"/>
              </a:spcBef>
              <a:buClr>
                <a:schemeClr val="bg2">
                  <a:lumMod val="25000"/>
                </a:schemeClr>
              </a:buClr>
              <a:buSzPct val="130000"/>
              <a:buFont typeface="Arial"/>
              <a:buChar char="•"/>
              <a:defRPr/>
            </a:pPr>
            <a:r>
              <a:rPr lang="en-US" sz="2800" dirty="0">
                <a:solidFill>
                  <a:srgbClr val="30507B"/>
                </a:solidFill>
                <a:latin typeface="Verdana" charset="0"/>
                <a:ea typeface="ＭＳ Ｐゴシック" charset="0"/>
              </a:rPr>
              <a:t>Where might Brian find an internship, work experience or shadowing? </a:t>
            </a:r>
          </a:p>
          <a:p>
            <a:pPr lvl="2">
              <a:spcBef>
                <a:spcPts val="1200"/>
              </a:spcBef>
              <a:buClr>
                <a:schemeClr val="bg2">
                  <a:lumMod val="25000"/>
                </a:schemeClr>
              </a:buClr>
              <a:buSzPct val="130000"/>
              <a:buFont typeface="Arial"/>
              <a:buChar char="•"/>
              <a:defRPr/>
            </a:pPr>
            <a:r>
              <a:rPr lang="en-US" sz="2800" dirty="0">
                <a:solidFill>
                  <a:srgbClr val="30507B"/>
                </a:solidFill>
                <a:latin typeface="Verdana" charset="0"/>
                <a:ea typeface="ＭＳ Ｐゴシック" charset="0"/>
              </a:rPr>
              <a:t>What types of supports and how much time will be necessary for him to be successful?</a:t>
            </a:r>
          </a:p>
          <a:p>
            <a:pPr>
              <a:buClr>
                <a:srgbClr val="0A246E"/>
              </a:buClr>
              <a:buFont typeface="Arial"/>
              <a:buChar char="•"/>
              <a:defRPr/>
            </a:pPr>
            <a:endParaRPr lang="en-US" dirty="0">
              <a:solidFill>
                <a:srgbClr val="092163"/>
              </a:solidFill>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itle 1"/>
          <p:cNvSpPr>
            <a:spLocks noGrp="1"/>
          </p:cNvSpPr>
          <p:nvPr>
            <p:ph type="title"/>
          </p:nvPr>
        </p:nvSpPr>
        <p:spPr>
          <a:xfrm>
            <a:off x="147637" y="344488"/>
            <a:ext cx="7307263" cy="1385786"/>
          </a:xfrm>
        </p:spPr>
        <p:txBody>
          <a:bodyPr/>
          <a:lstStyle/>
          <a:p>
            <a:r>
              <a:rPr lang="en-US" sz="4000" dirty="0" smtClean="0">
                <a:solidFill>
                  <a:srgbClr val="30507B"/>
                </a:solidFill>
                <a:latin typeface="Verdana" pitchFamily="34" charset="0"/>
                <a:ea typeface="ＭＳ Ｐゴシック" pitchFamily="34" charset="-128"/>
              </a:rPr>
              <a:t>Transition to Adulthood:                               Where to Begin?</a:t>
            </a:r>
          </a:p>
        </p:txBody>
      </p:sp>
      <p:sp>
        <p:nvSpPr>
          <p:cNvPr id="130050" name="Content Placeholder 2"/>
          <p:cNvSpPr>
            <a:spLocks noGrp="1"/>
          </p:cNvSpPr>
          <p:nvPr>
            <p:ph idx="1"/>
          </p:nvPr>
        </p:nvSpPr>
        <p:spPr>
          <a:xfrm>
            <a:off x="393700" y="1968500"/>
            <a:ext cx="8343900" cy="4114800"/>
          </a:xfrm>
        </p:spPr>
        <p:txBody>
          <a:bodyPr/>
          <a:lstStyle/>
          <a:p>
            <a:pPr>
              <a:buClr>
                <a:srgbClr val="30507B"/>
              </a:buClr>
              <a:defRPr/>
            </a:pPr>
            <a:r>
              <a:rPr lang="en-US" b="1" dirty="0" smtClean="0">
                <a:solidFill>
                  <a:srgbClr val="30507B"/>
                </a:solidFill>
                <a:latin typeface="Verdana" pitchFamily="34" charset="0"/>
                <a:ea typeface="Verdana" pitchFamily="34" charset="0"/>
                <a:cs typeface="Verdana" pitchFamily="34" charset="0"/>
              </a:rPr>
              <a:t>VISIONING</a:t>
            </a:r>
            <a:r>
              <a:rPr lang="en-US" b="1" dirty="0">
                <a:solidFill>
                  <a:srgbClr val="30507B"/>
                </a:solidFill>
                <a:latin typeface="Verdana" pitchFamily="34" charset="0"/>
                <a:ea typeface="Verdana" pitchFamily="34" charset="0"/>
                <a:cs typeface="Verdana" pitchFamily="34" charset="0"/>
              </a:rPr>
              <a:t>:</a:t>
            </a:r>
            <a:r>
              <a:rPr lang="en-US" dirty="0">
                <a:solidFill>
                  <a:srgbClr val="30507B"/>
                </a:solidFill>
                <a:latin typeface="Verdana" pitchFamily="34" charset="0"/>
                <a:ea typeface="Verdana" pitchFamily="34" charset="0"/>
                <a:cs typeface="Verdana" pitchFamily="34" charset="0"/>
              </a:rPr>
              <a:t> Students, Parents, Families </a:t>
            </a:r>
            <a:r>
              <a:rPr lang="en-US" dirty="0" smtClean="0">
                <a:solidFill>
                  <a:srgbClr val="30507B"/>
                </a:solidFill>
                <a:latin typeface="Verdana" pitchFamily="34" charset="0"/>
                <a:ea typeface="Verdana" pitchFamily="34" charset="0"/>
                <a:cs typeface="Verdana" pitchFamily="34" charset="0"/>
              </a:rPr>
              <a:t>should </a:t>
            </a:r>
            <a:r>
              <a:rPr lang="en-US" dirty="0">
                <a:solidFill>
                  <a:srgbClr val="30507B"/>
                </a:solidFill>
                <a:latin typeface="Verdana" pitchFamily="34" charset="0"/>
                <a:ea typeface="Verdana" pitchFamily="34" charset="0"/>
                <a:cs typeface="Verdana" pitchFamily="34" charset="0"/>
              </a:rPr>
              <a:t>create </a:t>
            </a:r>
            <a:r>
              <a:rPr lang="en-US" dirty="0" smtClean="0">
                <a:solidFill>
                  <a:srgbClr val="30507B"/>
                </a:solidFill>
                <a:latin typeface="Verdana" pitchFamily="34" charset="0"/>
                <a:ea typeface="Verdana" pitchFamily="34" charset="0"/>
                <a:cs typeface="Verdana" pitchFamily="34" charset="0"/>
              </a:rPr>
              <a:t>a vision. A </a:t>
            </a:r>
            <a:r>
              <a:rPr lang="en-US" dirty="0">
                <a:solidFill>
                  <a:srgbClr val="30507B"/>
                </a:solidFill>
                <a:latin typeface="Verdana" pitchFamily="34" charset="0"/>
                <a:ea typeface="Verdana" pitchFamily="34" charset="0"/>
                <a:cs typeface="Verdana" pitchFamily="34" charset="0"/>
              </a:rPr>
              <a:t>unique, </a:t>
            </a:r>
            <a:r>
              <a:rPr lang="en-US" dirty="0" smtClean="0">
                <a:solidFill>
                  <a:srgbClr val="30507B"/>
                </a:solidFill>
                <a:latin typeface="Verdana" pitchFamily="34" charset="0"/>
                <a:ea typeface="Verdana" pitchFamily="34" charset="0"/>
                <a:cs typeface="Verdana" pitchFamily="34" charset="0"/>
              </a:rPr>
              <a:t>person-centered, meaningful </a:t>
            </a:r>
            <a:r>
              <a:rPr lang="en-US" dirty="0">
                <a:solidFill>
                  <a:srgbClr val="30507B"/>
                </a:solidFill>
                <a:latin typeface="Verdana" pitchFamily="34" charset="0"/>
                <a:ea typeface="Verdana" pitchFamily="34" charset="0"/>
                <a:cs typeface="Verdana" pitchFamily="34" charset="0"/>
              </a:rPr>
              <a:t>vision of adult life</a:t>
            </a:r>
          </a:p>
          <a:p>
            <a:pPr>
              <a:buClr>
                <a:schemeClr val="bg2">
                  <a:lumMod val="25000"/>
                </a:schemeClr>
              </a:buClr>
              <a:defRPr/>
            </a:pPr>
            <a:r>
              <a:rPr lang="en-US" sz="2000" b="1" dirty="0">
                <a:solidFill>
                  <a:srgbClr val="30507B"/>
                </a:solidFill>
                <a:latin typeface="Verdana" pitchFamily="34" charset="0"/>
                <a:ea typeface="Verdana" pitchFamily="34" charset="0"/>
                <a:cs typeface="Verdana" pitchFamily="34" charset="0"/>
              </a:rPr>
              <a:t>GOAL SETTING: </a:t>
            </a:r>
            <a:r>
              <a:rPr lang="en-US" sz="2000" dirty="0">
                <a:solidFill>
                  <a:srgbClr val="30507B"/>
                </a:solidFill>
                <a:latin typeface="Verdana" pitchFamily="34" charset="0"/>
                <a:ea typeface="Verdana" pitchFamily="34" charset="0"/>
                <a:cs typeface="Verdana" pitchFamily="34" charset="0"/>
              </a:rPr>
              <a:t>The vision leads to the creation of Adult Goals in the areas of Education, Employment and Independent Living. Families should be an integral part of crafting these adult goals. </a:t>
            </a:r>
          </a:p>
          <a:p>
            <a:pPr>
              <a:buClr>
                <a:schemeClr val="bg2">
                  <a:lumMod val="25000"/>
                </a:schemeClr>
              </a:buClr>
              <a:defRPr/>
            </a:pPr>
            <a:r>
              <a:rPr lang="en-US" sz="2000" b="1" dirty="0">
                <a:solidFill>
                  <a:srgbClr val="30507B"/>
                </a:solidFill>
                <a:latin typeface="Verdana" pitchFamily="34" charset="0"/>
                <a:ea typeface="Verdana" pitchFamily="34" charset="0"/>
                <a:cs typeface="Verdana" pitchFamily="34" charset="0"/>
              </a:rPr>
              <a:t>ASSESSMENT:</a:t>
            </a:r>
            <a:r>
              <a:rPr lang="en-US" sz="2000" dirty="0">
                <a:solidFill>
                  <a:srgbClr val="30507B"/>
                </a:solidFill>
                <a:latin typeface="Verdana" pitchFamily="34" charset="0"/>
                <a:ea typeface="Verdana" pitchFamily="34" charset="0"/>
                <a:cs typeface="Verdana" pitchFamily="34" charset="0"/>
              </a:rPr>
              <a:t> AATA helps the student, parents and educational team craft the goals, understand where the student is currently and what needs to be included in the transition program to reach adult goals. </a:t>
            </a:r>
          </a:p>
          <a:p>
            <a:pPr>
              <a:buClr>
                <a:schemeClr val="bg2">
                  <a:lumMod val="25000"/>
                </a:schemeClr>
              </a:buClr>
              <a:buFont typeface="Arial"/>
              <a:buChar char="•"/>
              <a:defRPr/>
            </a:pPr>
            <a:endParaRPr lang="en-US" dirty="0">
              <a:solidFill>
                <a:srgbClr val="0A3363"/>
              </a:solidFill>
              <a:latin typeface="Arial"/>
              <a:ea typeface="ＭＳ Ｐゴシック" charset="0"/>
            </a:endParaRPr>
          </a:p>
          <a:p>
            <a:pPr>
              <a:buFont typeface="Wingdings" charset="0"/>
              <a:buChar char="S"/>
              <a:defRPr/>
            </a:pPr>
            <a:endParaRPr lang="en-US" dirty="0">
              <a:latin typeface="Arial"/>
              <a:ea typeface="ＭＳ Ｐゴシック" charset="0"/>
            </a:endParaRPr>
          </a:p>
        </p:txBody>
      </p:sp>
      <p:pic>
        <p:nvPicPr>
          <p:cNvPr id="6" name="Picture 8" descr="iStock_000003134086Medium.jpg"/>
          <p:cNvPicPr>
            <a:picLocks noChangeAspect="1"/>
          </p:cNvPicPr>
          <p:nvPr/>
        </p:nvPicPr>
        <p:blipFill>
          <a:blip r:embed="rId3"/>
          <a:srcRect b="-10816"/>
          <a:stretch>
            <a:fillRect/>
          </a:stretch>
        </p:blipFill>
        <p:spPr bwMode="auto">
          <a:xfrm>
            <a:off x="7454900" y="254855"/>
            <a:ext cx="1485900" cy="1900062"/>
          </a:xfrm>
          <a:prstGeom prst="rect">
            <a:avLst/>
          </a:prstGeom>
          <a:noFill/>
          <a:ln w="9525">
            <a:noFill/>
            <a:miter lim="800000"/>
            <a:headEnd/>
            <a:tailEnd/>
          </a:ln>
          <a:effectLst>
            <a:glow rad="215900">
              <a:schemeClr val="accent3">
                <a:lumMod val="50000"/>
                <a:alpha val="45000"/>
              </a:schemeClr>
            </a:glow>
            <a:outerShdw blurRad="50800" dist="38100" dir="8820000" sx="91000" sy="91000" algn="tl" rotWithShape="0">
              <a:srgbClr val="000000">
                <a:alpha val="43000"/>
              </a:srgbClr>
            </a:outerShdw>
            <a:softEdge rad="393700"/>
          </a:effectLst>
          <a:scene3d>
            <a:camera prst="orthographicFront"/>
            <a:lightRig rig="threePt" dir="t"/>
          </a:scene3d>
          <a:sp3d>
            <a:bevelT w="158750" h="171450"/>
            <a:bevelB w="222250" h="266700"/>
          </a:sp3d>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285750" y="577850"/>
            <a:ext cx="5226050" cy="1143000"/>
          </a:xfrm>
        </p:spPr>
        <p:txBody>
          <a:bodyPr/>
          <a:lstStyle/>
          <a:p>
            <a:pPr eaLnBrk="1" hangingPunct="1"/>
            <a:r>
              <a:rPr lang="en-US" sz="4400" dirty="0" smtClean="0">
                <a:solidFill>
                  <a:srgbClr val="30507B"/>
                </a:solidFill>
                <a:latin typeface="Verdana" pitchFamily="34" charset="0"/>
                <a:ea typeface="ＭＳ Ｐゴシック" pitchFamily="34" charset="-128"/>
              </a:rPr>
              <a:t>It</a:t>
            </a:r>
            <a:r>
              <a:rPr lang="en-US" altLang="en-US" sz="4400" dirty="0" smtClean="0">
                <a:solidFill>
                  <a:srgbClr val="30507B"/>
                </a:solidFill>
                <a:latin typeface="Verdana" pitchFamily="34" charset="0"/>
                <a:ea typeface="ＭＳ Ｐゴシック" pitchFamily="34" charset="-128"/>
              </a:rPr>
              <a:t>’</a:t>
            </a:r>
            <a:r>
              <a:rPr lang="en-US" sz="4400" dirty="0" smtClean="0">
                <a:solidFill>
                  <a:srgbClr val="30507B"/>
                </a:solidFill>
                <a:latin typeface="Verdana" pitchFamily="34" charset="0"/>
                <a:ea typeface="ＭＳ Ｐゴシック" pitchFamily="34" charset="-128"/>
              </a:rPr>
              <a:t>s A Process…</a:t>
            </a:r>
            <a:br>
              <a:rPr lang="en-US" sz="4400" dirty="0" smtClean="0">
                <a:solidFill>
                  <a:srgbClr val="30507B"/>
                </a:solidFill>
                <a:latin typeface="Verdana" pitchFamily="34" charset="0"/>
                <a:ea typeface="ＭＳ Ｐゴシック" pitchFamily="34" charset="-128"/>
              </a:rPr>
            </a:br>
            <a:r>
              <a:rPr lang="en-US" sz="4400" dirty="0" smtClean="0">
                <a:solidFill>
                  <a:srgbClr val="30507B"/>
                </a:solidFill>
                <a:latin typeface="Verdana" pitchFamily="34" charset="0"/>
                <a:ea typeface="ＭＳ Ｐゴシック" pitchFamily="34" charset="-128"/>
              </a:rPr>
              <a:t>Not a Form</a:t>
            </a:r>
          </a:p>
        </p:txBody>
      </p:sp>
      <p:sp>
        <p:nvSpPr>
          <p:cNvPr id="30722" name="TextBox 4"/>
          <p:cNvSpPr txBox="1">
            <a:spLocks noChangeArrowheads="1"/>
          </p:cNvSpPr>
          <p:nvPr/>
        </p:nvSpPr>
        <p:spPr bwMode="auto">
          <a:xfrm>
            <a:off x="0" y="5919788"/>
            <a:ext cx="2220913" cy="9223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sz="1800">
              <a:solidFill>
                <a:schemeClr val="bg1"/>
              </a:solidFill>
            </a:endParaRPr>
          </a:p>
          <a:p>
            <a:pPr eaLnBrk="1" hangingPunct="1"/>
            <a:endParaRPr lang="en-US" sz="1800">
              <a:solidFill>
                <a:schemeClr val="bg1"/>
              </a:solidFill>
            </a:endParaRPr>
          </a:p>
          <a:p>
            <a:pPr eaLnBrk="1" hangingPunct="1"/>
            <a:endParaRPr lang="en-US" sz="1800">
              <a:solidFill>
                <a:schemeClr val="bg1"/>
              </a:solidFill>
            </a:endParaRPr>
          </a:p>
        </p:txBody>
      </p:sp>
      <p:sp>
        <p:nvSpPr>
          <p:cNvPr id="29699" name="Content Placeholder 2"/>
          <p:cNvSpPr>
            <a:spLocks noGrp="1"/>
          </p:cNvSpPr>
          <p:nvPr>
            <p:ph idx="1"/>
          </p:nvPr>
        </p:nvSpPr>
        <p:spPr>
          <a:xfrm>
            <a:off x="285750" y="2136775"/>
            <a:ext cx="8401050" cy="3905250"/>
          </a:xfrm>
        </p:spPr>
        <p:txBody>
          <a:bodyPr/>
          <a:lstStyle/>
          <a:p>
            <a:pPr eaLnBrk="1" hangingPunct="1">
              <a:lnSpc>
                <a:spcPct val="90000"/>
              </a:lnSpc>
              <a:buClr>
                <a:srgbClr val="0A3363"/>
              </a:buClr>
              <a:buSzPct val="130000"/>
              <a:buFont typeface="Arial" pitchFamily="34" charset="0"/>
              <a:buChar char="•"/>
            </a:pPr>
            <a:r>
              <a:rPr lang="en-US" sz="2600" dirty="0" smtClean="0">
                <a:solidFill>
                  <a:srgbClr val="30507B"/>
                </a:solidFill>
                <a:latin typeface="Verdana" pitchFamily="34" charset="0"/>
                <a:ea typeface="ＭＳ Ｐゴシック" pitchFamily="34" charset="-128"/>
              </a:rPr>
              <a:t>Transition Planning is a systematic </a:t>
            </a:r>
            <a:r>
              <a:rPr lang="ja-JP" altLang="en-US" sz="2600" dirty="0" smtClean="0">
                <a:solidFill>
                  <a:srgbClr val="30507B"/>
                </a:solidFill>
                <a:latin typeface="Verdana" pitchFamily="34" charset="0"/>
                <a:ea typeface="ＭＳ Ｐゴシック" pitchFamily="34" charset="-128"/>
              </a:rPr>
              <a:t>“</a:t>
            </a:r>
            <a:r>
              <a:rPr lang="en-US" altLang="ja-JP" sz="2600" dirty="0" smtClean="0">
                <a:solidFill>
                  <a:srgbClr val="30507B"/>
                </a:solidFill>
                <a:latin typeface="Verdana" pitchFamily="34" charset="0"/>
                <a:ea typeface="ＭＳ Ｐゴシック" pitchFamily="34" charset="-128"/>
              </a:rPr>
              <a:t>Process</a:t>
            </a:r>
            <a:r>
              <a:rPr lang="ja-JP" altLang="en-US" sz="2600" dirty="0" smtClean="0">
                <a:solidFill>
                  <a:srgbClr val="30507B"/>
                </a:solidFill>
                <a:latin typeface="Verdana" pitchFamily="34" charset="0"/>
                <a:ea typeface="ＭＳ Ｐゴシック" pitchFamily="34" charset="-128"/>
              </a:rPr>
              <a:t>”</a:t>
            </a:r>
            <a:endParaRPr lang="en-US" altLang="ja-JP" sz="2600" dirty="0" smtClean="0">
              <a:solidFill>
                <a:srgbClr val="30507B"/>
              </a:solidFill>
              <a:latin typeface="Verdana" pitchFamily="34" charset="0"/>
              <a:ea typeface="ＭＳ Ｐゴシック" pitchFamily="34" charset="-128"/>
            </a:endParaRPr>
          </a:p>
          <a:p>
            <a:pPr eaLnBrk="1" hangingPunct="1">
              <a:lnSpc>
                <a:spcPct val="90000"/>
              </a:lnSpc>
              <a:buClr>
                <a:srgbClr val="0A3363"/>
              </a:buClr>
              <a:buSzPct val="130000"/>
              <a:buFont typeface="Arial" pitchFamily="34" charset="0"/>
              <a:buChar char="•"/>
            </a:pPr>
            <a:r>
              <a:rPr lang="en-US" sz="2600" dirty="0" smtClean="0">
                <a:solidFill>
                  <a:srgbClr val="30507B"/>
                </a:solidFill>
                <a:latin typeface="Verdana" pitchFamily="34" charset="0"/>
                <a:ea typeface="ＭＳ Ｐゴシック" pitchFamily="34" charset="-128"/>
              </a:rPr>
              <a:t>The summary of the process activities are documented on the IEP form</a:t>
            </a:r>
          </a:p>
          <a:p>
            <a:pPr eaLnBrk="1" hangingPunct="1">
              <a:lnSpc>
                <a:spcPct val="90000"/>
              </a:lnSpc>
              <a:buClr>
                <a:srgbClr val="0A3363"/>
              </a:buClr>
              <a:buSzPct val="130000"/>
              <a:buFont typeface="Arial" pitchFamily="34" charset="0"/>
              <a:buChar char="•"/>
            </a:pPr>
            <a:r>
              <a:rPr lang="en-US" sz="2400" dirty="0" smtClean="0">
                <a:solidFill>
                  <a:srgbClr val="30507B"/>
                </a:solidFill>
                <a:latin typeface="Verdana" pitchFamily="34" charset="0"/>
                <a:ea typeface="ＭＳ Ｐゴシック" pitchFamily="34" charset="-128"/>
              </a:rPr>
              <a:t>The first steps of the IEP transition plan are a required part of the IEP starting at age 14 </a:t>
            </a:r>
          </a:p>
          <a:p>
            <a:pPr eaLnBrk="1" hangingPunct="1">
              <a:lnSpc>
                <a:spcPct val="90000"/>
              </a:lnSpc>
              <a:buClr>
                <a:srgbClr val="0A3363"/>
              </a:buClr>
              <a:buSzPct val="130000"/>
              <a:buFont typeface="Arial" pitchFamily="34" charset="0"/>
              <a:buChar char="•"/>
            </a:pPr>
            <a:r>
              <a:rPr lang="en-US" sz="2600" dirty="0" smtClean="0">
                <a:solidFill>
                  <a:srgbClr val="30507B"/>
                </a:solidFill>
                <a:latin typeface="Verdana" pitchFamily="34" charset="0"/>
                <a:ea typeface="ＭＳ Ｐゴシック" pitchFamily="34" charset="-128"/>
              </a:rPr>
              <a:t>The activities and information that lead to the plan come from multiple sources</a:t>
            </a:r>
          </a:p>
          <a:p>
            <a:pPr eaLnBrk="1" hangingPunct="1">
              <a:lnSpc>
                <a:spcPct val="90000"/>
              </a:lnSpc>
              <a:buClr>
                <a:srgbClr val="0A3363"/>
              </a:buClr>
              <a:buSzPct val="130000"/>
              <a:buFont typeface="Arial" pitchFamily="34" charset="0"/>
              <a:buChar char="•"/>
            </a:pPr>
            <a:r>
              <a:rPr lang="en-US" sz="2600" dirty="0" smtClean="0">
                <a:solidFill>
                  <a:srgbClr val="30507B"/>
                </a:solidFill>
                <a:latin typeface="Verdana" pitchFamily="34" charset="0"/>
                <a:ea typeface="ＭＳ Ｐゴシック" pitchFamily="34" charset="-128"/>
              </a:rPr>
              <a:t>Must include information from the student and family!</a:t>
            </a:r>
          </a:p>
          <a:p>
            <a:pPr eaLnBrk="1" hangingPunct="1">
              <a:lnSpc>
                <a:spcPct val="90000"/>
              </a:lnSpc>
            </a:pPr>
            <a:endParaRPr lang="en-US" sz="2000" dirty="0" smtClean="0">
              <a:solidFill>
                <a:srgbClr val="595959"/>
              </a:solidFill>
              <a:latin typeface="Verdana" pitchFamily="34" charset="0"/>
              <a:ea typeface="ＭＳ Ｐゴシック" pitchFamily="34" charset="-128"/>
            </a:endParaRPr>
          </a:p>
        </p:txBody>
      </p:sp>
      <p:pic>
        <p:nvPicPr>
          <p:cNvPr id="30724" name="Picture 4"/>
          <p:cNvPicPr>
            <a:picLocks noChangeAspect="1"/>
          </p:cNvPicPr>
          <p:nvPr/>
        </p:nvPicPr>
        <p:blipFill>
          <a:blip r:embed="rId3">
            <a:extLst>
              <a:ext uri="{28A0092B-C50C-407E-A947-70E740481C1C}">
                <a14:useLocalDpi xmlns:a14="http://schemas.microsoft.com/office/drawing/2010/main" val="0"/>
              </a:ext>
            </a:extLst>
          </a:blip>
          <a:srcRect t="11865" b="11736"/>
          <a:stretch>
            <a:fillRect/>
          </a:stretch>
        </p:blipFill>
        <p:spPr bwMode="auto">
          <a:xfrm>
            <a:off x="5737225" y="190500"/>
            <a:ext cx="2500313" cy="19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1"/>
          <p:cNvSpPr>
            <a:spLocks noGrp="1"/>
          </p:cNvSpPr>
          <p:nvPr>
            <p:ph type="ctrTitle" idx="4294967295"/>
          </p:nvPr>
        </p:nvSpPr>
        <p:spPr>
          <a:xfrm>
            <a:off x="987425" y="4583113"/>
            <a:ext cx="7772400" cy="1511300"/>
          </a:xfrm>
        </p:spPr>
        <p:txBody>
          <a:bodyPr>
            <a:normAutofit/>
          </a:bodyPr>
          <a:lstStyle/>
          <a:p>
            <a:pPr eaLnBrk="1" hangingPunct="1"/>
            <a:r>
              <a:rPr lang="en-US" sz="1800" i="1" dirty="0" smtClean="0">
                <a:latin typeface="Verdana" pitchFamily="34" charset="0"/>
                <a:ea typeface="ＭＳ Ｐゴシック" pitchFamily="34" charset="-128"/>
              </a:rPr>
              <a:t>Parent Package Materials series was</a:t>
            </a:r>
            <a:br>
              <a:rPr lang="en-US" sz="1800" i="1" dirty="0" smtClean="0">
                <a:latin typeface="Verdana" pitchFamily="34" charset="0"/>
                <a:ea typeface="ＭＳ Ｐゴシック" pitchFamily="34" charset="-128"/>
              </a:rPr>
            </a:br>
            <a:r>
              <a:rPr lang="en-US" sz="1800" i="1" dirty="0" smtClean="0">
                <a:latin typeface="Verdana" pitchFamily="34" charset="0"/>
                <a:ea typeface="ＭＳ Ｐゴシック" pitchFamily="34" charset="-128"/>
              </a:rPr>
              <a:t> developed by the expert staff at OCALI, in collaboration with the Autism Society of Ohio, and</a:t>
            </a:r>
            <a:br>
              <a:rPr lang="en-US" sz="1800" i="1" dirty="0" smtClean="0">
                <a:latin typeface="Verdana" pitchFamily="34" charset="0"/>
                <a:ea typeface="ＭＳ Ｐゴシック" pitchFamily="34" charset="-128"/>
              </a:rPr>
            </a:br>
            <a:r>
              <a:rPr lang="en-US" sz="1800" i="1" dirty="0" smtClean="0">
                <a:latin typeface="Verdana" pitchFamily="34" charset="0"/>
                <a:ea typeface="ＭＳ Ｐゴシック" pitchFamily="34" charset="-128"/>
              </a:rPr>
              <a:t> funded by the Ohio Department of Education</a:t>
            </a:r>
            <a:r>
              <a:rPr lang="en-US" altLang="en-US" sz="1800" i="1" dirty="0" smtClean="0">
                <a:latin typeface="Verdana" pitchFamily="34" charset="0"/>
                <a:ea typeface="ＭＳ Ｐゴシック" pitchFamily="34" charset="-128"/>
              </a:rPr>
              <a:t>’</a:t>
            </a:r>
            <a:r>
              <a:rPr lang="en-US" sz="1800" i="1" dirty="0" smtClean="0">
                <a:latin typeface="Verdana" pitchFamily="34" charset="0"/>
                <a:ea typeface="ＭＳ Ｐゴシック" pitchFamily="34" charset="-128"/>
              </a:rPr>
              <a:t>s Office for Exceptional Children</a:t>
            </a:r>
            <a:endParaRPr lang="en-US" sz="1800" dirty="0" smtClean="0">
              <a:latin typeface="Verdana" pitchFamily="34" charset="0"/>
              <a:ea typeface="ＭＳ Ｐゴシック" pitchFamily="34" charset="-128"/>
            </a:endParaRPr>
          </a:p>
        </p:txBody>
      </p:sp>
      <p:pic>
        <p:nvPicPr>
          <p:cNvPr id="142338" name="Picture 5" descr="ohi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49625" y="3671888"/>
            <a:ext cx="28829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339" name="Picture 9" descr="PowerPoint_titleslide.eps"/>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7425" y="663575"/>
            <a:ext cx="7712075" cy="281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1670372"/>
      </p:ext>
    </p:extLst>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Content Placeholder 2"/>
          <p:cNvSpPr>
            <a:spLocks noGrp="1"/>
          </p:cNvSpPr>
          <p:nvPr>
            <p:ph idx="1"/>
          </p:nvPr>
        </p:nvSpPr>
        <p:spPr>
          <a:xfrm>
            <a:off x="785813" y="3011488"/>
            <a:ext cx="4481512" cy="1531937"/>
          </a:xfrm>
        </p:spPr>
        <p:txBody>
          <a:bodyPr/>
          <a:lstStyle/>
          <a:p>
            <a:pPr lvl="1" eaLnBrk="1" hangingPunct="1">
              <a:buClr>
                <a:schemeClr val="bg2">
                  <a:lumMod val="25000"/>
                </a:schemeClr>
              </a:buClr>
              <a:buSzPct val="130000"/>
              <a:buFont typeface="Arial"/>
              <a:buChar char="•"/>
              <a:defRPr/>
            </a:pPr>
            <a:r>
              <a:rPr lang="en-US" sz="2400" dirty="0">
                <a:solidFill>
                  <a:srgbClr val="30507B"/>
                </a:solidFill>
                <a:latin typeface="Verdana" charset="0"/>
                <a:ea typeface="ＭＳ Ｐゴシック" charset="0"/>
              </a:rPr>
              <a:t>Builds on these strengths and interests for adult life and career goals</a:t>
            </a:r>
          </a:p>
        </p:txBody>
      </p:sp>
      <p:pic>
        <p:nvPicPr>
          <p:cNvPr id="32770"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21275" y="4799013"/>
            <a:ext cx="1347788" cy="168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Content Placeholder 2"/>
          <p:cNvSpPr txBox="1">
            <a:spLocks/>
          </p:cNvSpPr>
          <p:nvPr/>
        </p:nvSpPr>
        <p:spPr bwMode="auto">
          <a:xfrm>
            <a:off x="457200" y="1322388"/>
            <a:ext cx="420687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indent="0" defTabSz="914400" eaLnBrk="1" hangingPunct="1">
              <a:spcBef>
                <a:spcPts val="2000"/>
              </a:spcBef>
              <a:buClr>
                <a:schemeClr val="bg2">
                  <a:lumMod val="25000"/>
                </a:schemeClr>
              </a:buClr>
              <a:buSzPct val="90000"/>
              <a:defRPr/>
            </a:pPr>
            <a:r>
              <a:rPr lang="en-US" sz="2800" dirty="0" smtClean="0">
                <a:solidFill>
                  <a:srgbClr val="30507B"/>
                </a:solidFill>
                <a:latin typeface="Verdana" charset="0"/>
                <a:cs typeface="Verdana" charset="0"/>
              </a:rPr>
              <a:t>A process that:</a:t>
            </a:r>
          </a:p>
        </p:txBody>
      </p:sp>
      <p:pic>
        <p:nvPicPr>
          <p:cNvPr id="32772"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67325" y="1068388"/>
            <a:ext cx="1616075"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urved Left Arrow 11"/>
          <p:cNvSpPr/>
          <p:nvPr/>
        </p:nvSpPr>
        <p:spPr>
          <a:xfrm rot="17709198">
            <a:off x="7085190" y="823701"/>
            <a:ext cx="767483" cy="2394368"/>
          </a:xfrm>
          <a:prstGeom prst="curvedLeftArrow">
            <a:avLst/>
          </a:prstGeom>
          <a:ln/>
        </p:spPr>
        <p:style>
          <a:lnRef idx="1">
            <a:schemeClr val="accent1"/>
          </a:lnRef>
          <a:fillRef idx="3">
            <a:schemeClr val="accent1"/>
          </a:fillRef>
          <a:effectRef idx="2">
            <a:schemeClr val="accent1"/>
          </a:effectRef>
          <a:fontRef idx="minor">
            <a:schemeClr val="lt1"/>
          </a:fontRef>
        </p:style>
      </p:sp>
      <p:sp>
        <p:nvSpPr>
          <p:cNvPr id="31750" name="Content Placeholder 2"/>
          <p:cNvSpPr txBox="1">
            <a:spLocks/>
          </p:cNvSpPr>
          <p:nvPr/>
        </p:nvSpPr>
        <p:spPr bwMode="auto">
          <a:xfrm>
            <a:off x="785813" y="1754188"/>
            <a:ext cx="4481512"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charset="0"/>
                <a:ea typeface="ＭＳ Ｐゴシック" charset="0"/>
                <a:cs typeface="ＭＳ Ｐゴシック" charset="0"/>
              </a:defRPr>
            </a:lvl1pPr>
            <a:lvl2pPr marL="685800" indent="-3365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692150" lvl="1" indent="-342900" defTabSz="914400" eaLnBrk="1" hangingPunct="1">
              <a:spcBef>
                <a:spcPts val="600"/>
              </a:spcBef>
              <a:buClr>
                <a:schemeClr val="bg2">
                  <a:lumMod val="25000"/>
                </a:schemeClr>
              </a:buClr>
              <a:buSzPct val="130000"/>
              <a:buFont typeface="Arial"/>
              <a:buChar char="•"/>
              <a:defRPr/>
            </a:pPr>
            <a:r>
              <a:rPr lang="en-US" dirty="0" smtClean="0">
                <a:solidFill>
                  <a:srgbClr val="30507B"/>
                </a:solidFill>
                <a:latin typeface="Verdana" charset="0"/>
                <a:cs typeface="Verdana" charset="0"/>
              </a:rPr>
              <a:t>Identifies and begins with student strengths and interests</a:t>
            </a:r>
          </a:p>
        </p:txBody>
      </p:sp>
      <p:sp>
        <p:nvSpPr>
          <p:cNvPr id="14" name="Content Placeholder 2"/>
          <p:cNvSpPr txBox="1">
            <a:spLocks/>
          </p:cNvSpPr>
          <p:nvPr/>
        </p:nvSpPr>
        <p:spPr bwMode="auto">
          <a:xfrm>
            <a:off x="785813" y="4799013"/>
            <a:ext cx="4206875"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charset="0"/>
                <a:ea typeface="ＭＳ Ｐゴシック" charset="0"/>
                <a:cs typeface="ＭＳ Ｐゴシック" charset="0"/>
              </a:defRPr>
            </a:lvl1pPr>
            <a:lvl2pPr marL="685800" indent="-3365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692150" lvl="1" indent="-342900" defTabSz="914400" eaLnBrk="1" hangingPunct="1">
              <a:spcBef>
                <a:spcPts val="600"/>
              </a:spcBef>
              <a:buClr>
                <a:schemeClr val="bg2">
                  <a:lumMod val="25000"/>
                </a:schemeClr>
              </a:buClr>
              <a:buSzPct val="130000"/>
              <a:buFont typeface="Arial"/>
              <a:buChar char="•"/>
              <a:defRPr/>
            </a:pPr>
            <a:r>
              <a:rPr lang="en-US" dirty="0" smtClean="0">
                <a:solidFill>
                  <a:srgbClr val="30507B"/>
                </a:solidFill>
                <a:latin typeface="Verdana" charset="0"/>
                <a:cs typeface="Verdana" charset="0"/>
              </a:rPr>
              <a:t>Is based in accurate assessment of student skills and knowledge</a:t>
            </a:r>
          </a:p>
        </p:txBody>
      </p:sp>
      <p:pic>
        <p:nvPicPr>
          <p:cNvPr id="9" name="Picture 8"/>
          <p:cNvPicPr>
            <a:picLocks noChangeAspect="1"/>
          </p:cNvPicPr>
          <p:nvPr/>
        </p:nvPicPr>
        <p:blipFill>
          <a:blip r:embed="rId5"/>
          <a:srcRect t="5641"/>
          <a:stretch>
            <a:fillRect/>
          </a:stretch>
        </p:blipFill>
        <p:spPr bwMode="auto">
          <a:xfrm>
            <a:off x="6140450" y="3008968"/>
            <a:ext cx="2598738" cy="1790045"/>
          </a:xfrm>
          <a:prstGeom prst="rect">
            <a:avLst/>
          </a:prstGeom>
          <a:noFill/>
          <a:ln w="9525">
            <a:noFill/>
            <a:miter lim="800000"/>
            <a:headEnd/>
            <a:tailEnd/>
          </a:ln>
          <a:effectLst>
            <a:glow rad="101600">
              <a:schemeClr val="accent1">
                <a:lumMod val="75000"/>
                <a:alpha val="75000"/>
              </a:schemeClr>
            </a:glow>
            <a:softEdge rad="101600"/>
          </a:effectLst>
        </p:spPr>
      </p:pic>
      <p:sp>
        <p:nvSpPr>
          <p:cNvPr id="32777" name="Title 1"/>
          <p:cNvSpPr>
            <a:spLocks noGrp="1"/>
          </p:cNvSpPr>
          <p:nvPr>
            <p:ph type="title"/>
          </p:nvPr>
        </p:nvSpPr>
        <p:spPr>
          <a:xfrm>
            <a:off x="485775" y="344488"/>
            <a:ext cx="8229600" cy="820737"/>
          </a:xfrm>
        </p:spPr>
        <p:txBody>
          <a:bodyPr/>
          <a:lstStyle/>
          <a:p>
            <a:pPr eaLnBrk="1" hangingPunct="1"/>
            <a:r>
              <a:rPr lang="en-US" sz="4000" dirty="0" smtClean="0">
                <a:solidFill>
                  <a:srgbClr val="30507B"/>
                </a:solidFill>
                <a:latin typeface="Verdana" pitchFamily="34" charset="0"/>
                <a:ea typeface="ＭＳ Ｐゴシック" pitchFamily="34" charset="-128"/>
              </a:rPr>
              <a:t>Process...Not a Form</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p:txBody>
          <a:bodyPr/>
          <a:lstStyle/>
          <a:p>
            <a:pPr eaLnBrk="1" hangingPunct="1"/>
            <a:r>
              <a:rPr lang="en-US" sz="4400" dirty="0" smtClean="0">
                <a:solidFill>
                  <a:srgbClr val="30507B"/>
                </a:solidFill>
                <a:latin typeface="Verdana" pitchFamily="34" charset="0"/>
                <a:ea typeface="Verdana" pitchFamily="34" charset="0"/>
                <a:cs typeface="Verdana" pitchFamily="34" charset="0"/>
              </a:rPr>
              <a:t>Steps in the Process</a:t>
            </a:r>
          </a:p>
        </p:txBody>
      </p:sp>
      <p:sp>
        <p:nvSpPr>
          <p:cNvPr id="35842" name="Content Placeholder 2"/>
          <p:cNvSpPr>
            <a:spLocks noGrp="1"/>
          </p:cNvSpPr>
          <p:nvPr>
            <p:ph idx="1"/>
          </p:nvPr>
        </p:nvSpPr>
        <p:spPr>
          <a:xfrm>
            <a:off x="739775" y="1879600"/>
            <a:ext cx="7662863" cy="3890963"/>
          </a:xfrm>
        </p:spPr>
        <p:txBody>
          <a:bodyPr/>
          <a:lstStyle/>
          <a:p>
            <a:pPr marL="514350" indent="-514350" eaLnBrk="1" hangingPunct="1">
              <a:buClr>
                <a:srgbClr val="2F4190"/>
              </a:buClr>
              <a:buFont typeface="Calisto MT" charset="0"/>
              <a:buAutoNum type="arabicParenR"/>
              <a:defRPr/>
            </a:pPr>
            <a:r>
              <a:rPr lang="en-US" sz="2700" b="1" dirty="0">
                <a:solidFill>
                  <a:srgbClr val="30507B"/>
                </a:solidFill>
                <a:ea typeface="ＭＳ Ｐゴシック" charset="0"/>
              </a:rPr>
              <a:t>Future Plans and Goal Statements</a:t>
            </a:r>
          </a:p>
          <a:p>
            <a:pPr marL="514350" indent="-514350" eaLnBrk="1" hangingPunct="1">
              <a:buClr>
                <a:srgbClr val="2F4190"/>
              </a:buClr>
              <a:buFont typeface="Calisto MT" charset="0"/>
              <a:buAutoNum type="arabicParenR"/>
              <a:defRPr/>
            </a:pPr>
            <a:endParaRPr lang="en-US" sz="800" dirty="0">
              <a:solidFill>
                <a:srgbClr val="30507B"/>
              </a:solidFill>
              <a:ea typeface="ＭＳ Ｐゴシック" charset="0"/>
            </a:endParaRPr>
          </a:p>
          <a:p>
            <a:pPr marL="514350" indent="-514350" eaLnBrk="1" hangingPunct="1">
              <a:buClr>
                <a:srgbClr val="2F4190"/>
              </a:buClr>
              <a:buFont typeface="Calisto MT" charset="0"/>
              <a:buAutoNum type="arabicParenR"/>
              <a:defRPr/>
            </a:pPr>
            <a:r>
              <a:rPr lang="en-US" sz="2700" b="1" dirty="0">
                <a:solidFill>
                  <a:srgbClr val="30507B"/>
                </a:solidFill>
                <a:ea typeface="ＭＳ Ｐゴシック" charset="0"/>
              </a:rPr>
              <a:t>Transition Assessments</a:t>
            </a:r>
            <a:endParaRPr lang="en-US" sz="2700" dirty="0">
              <a:solidFill>
                <a:srgbClr val="30507B"/>
              </a:solidFill>
              <a:ea typeface="ＭＳ Ｐゴシック" charset="0"/>
            </a:endParaRPr>
          </a:p>
          <a:p>
            <a:pPr marL="514350" indent="-514350" eaLnBrk="1" hangingPunct="1">
              <a:buClr>
                <a:srgbClr val="2F4190"/>
              </a:buClr>
              <a:buFont typeface="Calisto MT" charset="0"/>
              <a:buAutoNum type="arabicParenR"/>
              <a:defRPr/>
            </a:pPr>
            <a:endParaRPr lang="en-US" sz="800" b="1" dirty="0">
              <a:solidFill>
                <a:srgbClr val="30507B"/>
              </a:solidFill>
              <a:ea typeface="ＭＳ Ｐゴシック" charset="0"/>
            </a:endParaRPr>
          </a:p>
          <a:p>
            <a:pPr marL="514350" indent="-514350" eaLnBrk="1" hangingPunct="1">
              <a:buClr>
                <a:srgbClr val="2F4190"/>
              </a:buClr>
              <a:buFont typeface="Calisto MT" charset="0"/>
              <a:buAutoNum type="arabicParenR"/>
              <a:defRPr/>
            </a:pPr>
            <a:r>
              <a:rPr lang="en-US" sz="2700" b="1" dirty="0">
                <a:solidFill>
                  <a:srgbClr val="30507B"/>
                </a:solidFill>
                <a:ea typeface="ＭＳ Ｐゴシック" charset="0"/>
              </a:rPr>
              <a:t>Courses of Study</a:t>
            </a:r>
          </a:p>
          <a:p>
            <a:pPr marL="514350" indent="-514350" eaLnBrk="1" hangingPunct="1">
              <a:buClr>
                <a:srgbClr val="2F4190"/>
              </a:buClr>
              <a:buFont typeface="Calisto MT" charset="0"/>
              <a:buAutoNum type="arabicParenR"/>
              <a:defRPr/>
            </a:pPr>
            <a:endParaRPr lang="en-US" sz="800" dirty="0">
              <a:solidFill>
                <a:srgbClr val="30507B"/>
              </a:solidFill>
              <a:ea typeface="ＭＳ Ｐゴシック" charset="0"/>
            </a:endParaRPr>
          </a:p>
          <a:p>
            <a:pPr marL="514350" indent="-514350" eaLnBrk="1" hangingPunct="1">
              <a:buClr>
                <a:srgbClr val="2F4190"/>
              </a:buClr>
              <a:buFont typeface="Calisto MT" charset="0"/>
              <a:buAutoNum type="arabicParenR"/>
              <a:defRPr/>
            </a:pPr>
            <a:r>
              <a:rPr lang="en-US" sz="2700" b="1" dirty="0">
                <a:solidFill>
                  <a:srgbClr val="30507B"/>
                </a:solidFill>
                <a:ea typeface="ＭＳ Ｐゴシック" charset="0"/>
              </a:rPr>
              <a:t>Transition Services and IEP Goals</a:t>
            </a:r>
            <a:endParaRPr lang="en-US" sz="2700" dirty="0">
              <a:solidFill>
                <a:srgbClr val="30507B"/>
              </a:solidFill>
              <a:ea typeface="ＭＳ Ｐゴシック" charset="0"/>
            </a:endParaRPr>
          </a:p>
          <a:p>
            <a:pPr marL="514350" indent="-514350" eaLnBrk="1" hangingPunct="1">
              <a:buFont typeface="Wingdings" charset="0"/>
              <a:buNone/>
              <a:defRPr/>
            </a:pPr>
            <a:endParaRPr lang="en-US" dirty="0">
              <a:ea typeface="ＭＳ Ｐゴシック" charset="0"/>
            </a:endParaRPr>
          </a:p>
          <a:p>
            <a:pPr marL="0" indent="0" eaLnBrk="1" hangingPunct="1">
              <a:buFont typeface="Wingdings" charset="0"/>
              <a:buNone/>
              <a:defRPr/>
            </a:pPr>
            <a:endParaRPr lang="en-US" dirty="0">
              <a:ea typeface="ＭＳ Ｐゴシック" charset="0"/>
            </a:endParaRPr>
          </a:p>
        </p:txBody>
      </p:sp>
      <p:grpSp>
        <p:nvGrpSpPr>
          <p:cNvPr id="34819" name="Group 7"/>
          <p:cNvGrpSpPr>
            <a:grpSpLocks/>
          </p:cNvGrpSpPr>
          <p:nvPr/>
        </p:nvGrpSpPr>
        <p:grpSpPr bwMode="auto">
          <a:xfrm>
            <a:off x="271463" y="1479550"/>
            <a:ext cx="8669337" cy="2506663"/>
            <a:chOff x="271436" y="1487488"/>
            <a:chExt cx="8669365" cy="2506852"/>
          </a:xfrm>
        </p:grpSpPr>
        <p:sp>
          <p:nvSpPr>
            <p:cNvPr id="5" name="Oval 4"/>
            <p:cNvSpPr/>
            <p:nvPr/>
          </p:nvSpPr>
          <p:spPr>
            <a:xfrm>
              <a:off x="271436" y="1487488"/>
              <a:ext cx="6533852" cy="2506852"/>
            </a:xfrm>
            <a:prstGeom prst="ellipse">
              <a:avLst/>
            </a:prstGeom>
            <a:noFill/>
            <a:ln w="5715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6099569" y="3023841"/>
              <a:ext cx="2841232" cy="954179"/>
            </a:xfrm>
            <a:prstGeom prst="rect">
              <a:avLst/>
            </a:prstGeom>
            <a:solidFill>
              <a:srgbClr val="FF0000"/>
            </a:solidFill>
            <a:ln w="19050" cap="flat" cmpd="sng" algn="ctr">
              <a:solidFill>
                <a:schemeClr val="tx1"/>
              </a:solidFill>
              <a:prstDash val="solid"/>
              <a:round/>
              <a:headEnd type="none" w="med" len="med"/>
              <a:tailEnd type="none" w="med" len="med"/>
            </a:ln>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2800" b="1" dirty="0">
                  <a:ln w="11430"/>
                  <a:effectLst>
                    <a:outerShdw blurRad="50800" dist="39000" dir="5460000" algn="tl">
                      <a:srgbClr val="000000">
                        <a:alpha val="38000"/>
                      </a:srgbClr>
                    </a:outerShdw>
                  </a:effectLst>
                  <a:latin typeface="Verdana"/>
                  <a:ea typeface="ＭＳ Ｐゴシック" charset="-128"/>
                  <a:cs typeface="Verdana"/>
                </a:rPr>
                <a:t>Focus of </a:t>
              </a:r>
            </a:p>
            <a:p>
              <a:pPr algn="ctr">
                <a:defRPr/>
              </a:pPr>
              <a:r>
                <a:rPr lang="en-US" sz="2800" b="1" dirty="0">
                  <a:ln w="11430"/>
                  <a:effectLst>
                    <a:outerShdw blurRad="50800" dist="39000" dir="5460000" algn="tl">
                      <a:srgbClr val="000000">
                        <a:alpha val="38000"/>
                      </a:srgbClr>
                    </a:outerShdw>
                  </a:effectLst>
                  <a:latin typeface="Verdana"/>
                  <a:ea typeface="ＭＳ Ｐゴシック" charset="-128"/>
                  <a:cs typeface="Verdana"/>
                </a:rPr>
                <a:t>Presentation</a:t>
              </a:r>
            </a:p>
          </p:txBody>
        </p:sp>
      </p:gr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3"/>
          <p:cNvSpPr>
            <a:spLocks noGrp="1"/>
          </p:cNvSpPr>
          <p:nvPr>
            <p:ph type="ctrTitle"/>
          </p:nvPr>
        </p:nvSpPr>
        <p:spPr>
          <a:xfrm>
            <a:off x="457200" y="1577975"/>
            <a:ext cx="8228013" cy="1927225"/>
          </a:xfrm>
        </p:spPr>
        <p:txBody>
          <a:bodyPr/>
          <a:lstStyle/>
          <a:p>
            <a:r>
              <a:rPr lang="en-US" sz="4800" dirty="0" smtClean="0">
                <a:solidFill>
                  <a:srgbClr val="30507B"/>
                </a:solidFill>
                <a:latin typeface="Verdana" pitchFamily="34" charset="0"/>
                <a:ea typeface="ＭＳ Ｐゴシック" pitchFamily="34" charset="-128"/>
              </a:rPr>
              <a:t>Part One: Visioning/Future Planning</a:t>
            </a:r>
          </a:p>
        </p:txBody>
      </p:sp>
      <p:sp>
        <p:nvSpPr>
          <p:cNvPr id="36866" name="TextBox 1"/>
          <p:cNvSpPr txBox="1">
            <a:spLocks noChangeArrowheads="1"/>
          </p:cNvSpPr>
          <p:nvPr/>
        </p:nvSpPr>
        <p:spPr bwMode="auto">
          <a:xfrm>
            <a:off x="1354138" y="4673600"/>
            <a:ext cx="63341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sz="2800"/>
              <a:t>Edresourcesohio.org</a:t>
            </a:r>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nesis">
  <a:themeElements>
    <a:clrScheme name="Genesis">
      <a:dk1>
        <a:sysClr val="windowText" lastClr="000000"/>
      </a:dk1>
      <a:lt1>
        <a:sysClr val="window" lastClr="FFFFFF"/>
      </a:lt1>
      <a:dk2>
        <a:srgbClr val="465466"/>
      </a:dk2>
      <a:lt2>
        <a:srgbClr val="BBD7F8"/>
      </a:lt2>
      <a:accent1>
        <a:srgbClr val="80B606"/>
      </a:accent1>
      <a:accent2>
        <a:srgbClr val="E29F1D"/>
      </a:accent2>
      <a:accent3>
        <a:srgbClr val="2397E2"/>
      </a:accent3>
      <a:accent4>
        <a:srgbClr val="35ACA2"/>
      </a:accent4>
      <a:accent5>
        <a:srgbClr val="5430BB"/>
      </a:accent5>
      <a:accent6>
        <a:srgbClr val="8D34E0"/>
      </a:accent6>
      <a:hlink>
        <a:srgbClr val="00B0F0"/>
      </a:hlink>
      <a:folHlink>
        <a:srgbClr val="0070C0"/>
      </a:folHlink>
    </a:clrScheme>
    <a:fontScheme name="Genesis">
      <a:majorFont>
        <a:latin typeface="Calisto MT"/>
        <a:ea typeface=""/>
        <a:cs typeface=""/>
        <a:font script="Jpan" typeface="ＭＳ 明朝"/>
      </a:majorFont>
      <a:minorFont>
        <a:latin typeface="Calisto MT"/>
        <a:ea typeface=""/>
        <a:cs typeface=""/>
        <a:font script="Jpan" typeface="ＭＳ 明朝"/>
      </a:minorFont>
    </a:fontScheme>
    <a:fmtScheme name="Genesis">
      <a:fillStyleLst>
        <a:solidFill>
          <a:schemeClr val="phClr"/>
        </a:solidFill>
        <a:gradFill rotWithShape="1">
          <a:gsLst>
            <a:gs pos="0">
              <a:schemeClr val="phClr">
                <a:tint val="100000"/>
                <a:shade val="70000"/>
                <a:satMod val="100000"/>
                <a:greenMod val="110000"/>
              </a:schemeClr>
            </a:gs>
            <a:gs pos="75000">
              <a:schemeClr val="phClr">
                <a:tint val="40000"/>
                <a:satMod val="150000"/>
                <a:redMod val="100000"/>
                <a:blueMod val="100000"/>
              </a:schemeClr>
            </a:gs>
            <a:gs pos="100000">
              <a:schemeClr val="phClr">
                <a:tint val="60000"/>
                <a:satMod val="120000"/>
                <a:redMod val="100000"/>
                <a:blueMod val="100000"/>
              </a:schemeClr>
            </a:gs>
          </a:gsLst>
          <a:path path="circle">
            <a:fillToRect l="25000" t="25000" r="5000" b="5000"/>
          </a:path>
        </a:gradFill>
        <a:gradFill rotWithShape="1">
          <a:gsLst>
            <a:gs pos="0">
              <a:schemeClr val="phClr">
                <a:tint val="50000"/>
                <a:shade val="100000"/>
                <a:alpha val="100000"/>
                <a:satMod val="150000"/>
              </a:schemeClr>
            </a:gs>
            <a:gs pos="40000">
              <a:schemeClr val="phClr">
                <a:tint val="70000"/>
                <a:shade val="100000"/>
                <a:alpha val="100000"/>
                <a:satMod val="150000"/>
              </a:schemeClr>
            </a:gs>
            <a:gs pos="100000">
              <a:schemeClr val="phClr">
                <a:shade val="90000"/>
                <a:satMod val="110000"/>
              </a:schemeClr>
            </a:gs>
          </a:gsLst>
          <a:lin ang="5400000" scaled="0"/>
        </a:grad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outerShdw blurRad="88900" dist="50800" dir="11400000" sx="102000" sy="101000" algn="tl" rotWithShape="0">
              <a:srgbClr val="000000">
                <a:alpha val="35000"/>
              </a:srgbClr>
            </a:outerShdw>
          </a:effectLst>
          <a:scene3d>
            <a:camera prst="perspectiveFront" fov="4800000"/>
            <a:lightRig rig="morning" dir="tl"/>
          </a:scene3d>
          <a:sp3d prstMaterial="softmetal">
            <a:bevelT w="0" h="0"/>
          </a:sp3d>
        </a:effectStyle>
        <a:effectStyle>
          <a:effectLst>
            <a:innerShdw blurRad="50800" dist="25400" dir="13500000">
              <a:srgbClr val="000000">
                <a:alpha val="75000"/>
              </a:srgbClr>
            </a:innerShdw>
            <a:reflection blurRad="101600" stA="40000" endPos="50000" dist="63500" dir="5400000" fadeDir="7200000" sy="-100000" kx="300000" rotWithShape="0"/>
          </a:effectLst>
          <a:scene3d>
            <a:camera prst="orthographicFront">
              <a:rot lat="0" lon="0" rev="0"/>
            </a:camera>
            <a:lightRig rig="chilly" dir="tr">
              <a:rot lat="0" lon="0" rev="1200000"/>
            </a:lightRig>
          </a:scene3d>
          <a:sp3d prstMaterial="plastic">
            <a:bevelT w="0" h="0"/>
          </a:sp3d>
        </a:effectStyle>
      </a:effectStyleLst>
      <a:bgFillStyleLst>
        <a:blipFill rotWithShape="1">
          <a:blip xmlns:r="http://schemas.openxmlformats.org/officeDocument/2006/relationships" r:embed="rId1"/>
          <a:stretch/>
        </a:blipFill>
        <a:blipFill rotWithShape="1">
          <a:blip xmlns:r="http://schemas.openxmlformats.org/officeDocument/2006/relationships" r:embed="rId2"/>
          <a:stretch/>
        </a:blipFill>
        <a:blipFill rotWithShape="1">
          <a:blip xmlns:r="http://schemas.openxmlformats.org/officeDocument/2006/relationships" r:embed="rId3"/>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16290</TotalTime>
  <Words>8811</Words>
  <Application>Microsoft Office PowerPoint</Application>
  <PresentationFormat>On-screen Show (4:3)</PresentationFormat>
  <Paragraphs>792</Paragraphs>
  <Slides>61</Slides>
  <Notes>60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61</vt:i4>
      </vt:variant>
    </vt:vector>
  </HeadingPairs>
  <TitlesOfParts>
    <vt:vector size="63" baseType="lpstr">
      <vt:lpstr>Genesis</vt:lpstr>
      <vt:lpstr>Image File</vt:lpstr>
      <vt:lpstr>Transition Planning: Where to Begin?</vt:lpstr>
      <vt:lpstr>Objectives</vt:lpstr>
      <vt:lpstr>PowerPoint Presentation</vt:lpstr>
      <vt:lpstr>TRANSITION  What  Does It Mean?  What Are The Implications? </vt:lpstr>
      <vt:lpstr>Transition from the  Education System</vt:lpstr>
      <vt:lpstr>It’s A Process… Not a Form</vt:lpstr>
      <vt:lpstr>Process...Not a Form</vt:lpstr>
      <vt:lpstr>Steps in the Process</vt:lpstr>
      <vt:lpstr>Part One: Visioning/Future Planning</vt:lpstr>
      <vt:lpstr>The Changing View of Future Planning</vt:lpstr>
      <vt:lpstr>Future Plans and Goals</vt:lpstr>
      <vt:lpstr>Person Centered Planning</vt:lpstr>
      <vt:lpstr>PowerPoint Presentation</vt:lpstr>
      <vt:lpstr>Puzzle of Lifestyle Planning</vt:lpstr>
      <vt:lpstr>   Puzzle of Lifestyle Planning   </vt:lpstr>
      <vt:lpstr>PowerPoint Presentation</vt:lpstr>
      <vt:lpstr>PowerPoint Presentation</vt:lpstr>
      <vt:lpstr>Future Planning and Vision</vt:lpstr>
      <vt:lpstr>Part Two:  Post-School Goals</vt:lpstr>
      <vt:lpstr> Goal Setting</vt:lpstr>
      <vt:lpstr>Post-Secondary (Adult) Goals</vt:lpstr>
      <vt:lpstr>Post-Secondary Goal Areas</vt:lpstr>
      <vt:lpstr>Post-Secondary Goals:  Important Points!</vt:lpstr>
      <vt:lpstr>Example of a Proper Post Secondary Goal</vt:lpstr>
      <vt:lpstr>Why it is…</vt:lpstr>
      <vt:lpstr>NON-Example of Post Secondary Goal</vt:lpstr>
      <vt:lpstr>Why it is a  NON-Example…</vt:lpstr>
      <vt:lpstr>Other NON-Examples</vt:lpstr>
      <vt:lpstr>Examples Corrected</vt:lpstr>
      <vt:lpstr>Employment Examples</vt:lpstr>
      <vt:lpstr>Independent Living Examples</vt:lpstr>
      <vt:lpstr>Is the School Responsible to see that my Child Accomplishes his Post-School Goals?</vt:lpstr>
      <vt:lpstr>Check Point for Parents!</vt:lpstr>
      <vt:lpstr>Part Three:   Age Appropriate Transition Assessment</vt:lpstr>
      <vt:lpstr> </vt:lpstr>
      <vt:lpstr>What is Age Appropriate  Transition Assessment  (AATA)?</vt:lpstr>
      <vt:lpstr>Transition Assessment Information</vt:lpstr>
      <vt:lpstr>Age Appropriate Transition Assessment (AATA)</vt:lpstr>
      <vt:lpstr>Age Appropriate Transition Assessment - KEY POINTS </vt:lpstr>
      <vt:lpstr>Age Appropriate Transition Assessment - KEY POINTS </vt:lpstr>
      <vt:lpstr>Formal Tools for AATA</vt:lpstr>
      <vt:lpstr>Informal Tools for AATA  </vt:lpstr>
      <vt:lpstr>PowerPoint Presentation</vt:lpstr>
      <vt:lpstr>Age Appropriate Transition Assessment - KEY POINTS </vt:lpstr>
      <vt:lpstr>Chronological and Developmental Lenses</vt:lpstr>
      <vt:lpstr>Yvette: 17-year-old student  PS Goal: To work for a pet groomer</vt:lpstr>
      <vt:lpstr>Yvette: 17-year-old student PS Goal: To work for a pet groomer</vt:lpstr>
      <vt:lpstr>How Did the Different Views or “Lenses” Change Your Thinking?   Some things that might have occurred  to you include: </vt:lpstr>
      <vt:lpstr>Age Appropriate Transition Assessment - KEY POINTS </vt:lpstr>
      <vt:lpstr>AATA is Future Oriented</vt:lpstr>
      <vt:lpstr>AATA “At a Glance”</vt:lpstr>
      <vt:lpstr>Age Appropriate Transition Assessment</vt:lpstr>
      <vt:lpstr>PowerPoint Presentation</vt:lpstr>
      <vt:lpstr>Does this Look Familiar?</vt:lpstr>
      <vt:lpstr>Where Do YOU Begin With AATA?</vt:lpstr>
      <vt:lpstr>Parent’s Story About Their Son</vt:lpstr>
      <vt:lpstr>What did we find out  about Brian?</vt:lpstr>
      <vt:lpstr>Leading to More Questions</vt:lpstr>
      <vt:lpstr>Transition to Adulthood:                               Where to Begin?</vt:lpstr>
      <vt:lpstr>Parent Package Materials series was  developed by the expert staff at OCALI, in collaboration with the Autism Society of Ohio, and  funded by the Ohio Department of Education’s Office for Exceptional Children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Transition to Adulthood</dc:title>
  <dc:creator>Staff OCALI</dc:creator>
  <cp:lastModifiedBy>GS Transfer</cp:lastModifiedBy>
  <cp:revision>203</cp:revision>
  <cp:lastPrinted>2011-06-27T14:00:01Z</cp:lastPrinted>
  <dcterms:created xsi:type="dcterms:W3CDTF">2010-10-29T11:53:49Z</dcterms:created>
  <dcterms:modified xsi:type="dcterms:W3CDTF">2011-07-13T13:30:29Z</dcterms:modified>
</cp:coreProperties>
</file>