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9"/>
  </p:notesMasterIdLst>
  <p:sldIdLst>
    <p:sldId id="256" r:id="rId2"/>
    <p:sldId id="257" r:id="rId3"/>
    <p:sldId id="263" r:id="rId4"/>
    <p:sldId id="259" r:id="rId5"/>
    <p:sldId id="264" r:id="rId6"/>
    <p:sldId id="262"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11"/>
  </p:normalViewPr>
  <p:slideViewPr>
    <p:cSldViewPr snapToGrid="0" snapToObjects="1">
      <p:cViewPr varScale="1">
        <p:scale>
          <a:sx n="91" d="100"/>
          <a:sy n="91" d="100"/>
        </p:scale>
        <p:origin x="84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C0B95A-E00E-924B-9F23-451E44D70328}" type="datetimeFigureOut">
              <a:rPr lang="en-US" smtClean="0"/>
              <a:t>6/5/20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54D604-2698-7F45-BE30-44EB2FE6FCE3}" type="slidenum">
              <a:rPr lang="en-US" smtClean="0"/>
              <a:t>‹#›</a:t>
            </a:fld>
            <a:endParaRPr lang="en-US"/>
          </a:p>
        </p:txBody>
      </p:sp>
    </p:spTree>
    <p:extLst>
      <p:ext uri="{BB962C8B-B14F-4D97-AF65-F5344CB8AC3E}">
        <p14:creationId xmlns:p14="http://schemas.microsoft.com/office/powerpoint/2010/main" val="2023298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F028E-821F-ED4E-87A7-0DA3D388ED5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7B9AC41-0067-4C45-B0EA-2EB793D1C1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64EF9B3-CAEE-194C-ABFB-08F5AB10A68F}"/>
              </a:ext>
            </a:extLst>
          </p:cNvPr>
          <p:cNvSpPr>
            <a:spLocks noGrp="1"/>
          </p:cNvSpPr>
          <p:nvPr>
            <p:ph type="dt" sz="half" idx="10"/>
          </p:nvPr>
        </p:nvSpPr>
        <p:spPr/>
        <p:txBody>
          <a:bodyPr/>
          <a:lstStyle/>
          <a:p>
            <a:fld id="{4E237C01-BA52-884A-8CB8-C8324F085522}" type="datetime1">
              <a:rPr lang="en-US" smtClean="0"/>
              <a:t>6/5/20</a:t>
            </a:fld>
            <a:endParaRPr lang="en-US"/>
          </a:p>
        </p:txBody>
      </p:sp>
      <p:sp>
        <p:nvSpPr>
          <p:cNvPr id="5" name="Footer Placeholder 4">
            <a:extLst>
              <a:ext uri="{FF2B5EF4-FFF2-40B4-BE49-F238E27FC236}">
                <a16:creationId xmlns:a16="http://schemas.microsoft.com/office/drawing/2014/main" id="{85ABA114-8E51-5043-94F7-A21E0490E508}"/>
              </a:ext>
            </a:extLst>
          </p:cNvPr>
          <p:cNvSpPr>
            <a:spLocks noGrp="1"/>
          </p:cNvSpPr>
          <p:nvPr>
            <p:ph type="ftr" sz="quarter" idx="11"/>
          </p:nvPr>
        </p:nvSpPr>
        <p:spPr/>
        <p:txBody>
          <a:bodyPr/>
          <a:lstStyle/>
          <a:p>
            <a:r>
              <a:rPr lang="en-US"/>
              <a:t>MHSF Town Hall - 1</a:t>
            </a:r>
          </a:p>
        </p:txBody>
      </p:sp>
      <p:sp>
        <p:nvSpPr>
          <p:cNvPr id="6" name="Slide Number Placeholder 5">
            <a:extLst>
              <a:ext uri="{FF2B5EF4-FFF2-40B4-BE49-F238E27FC236}">
                <a16:creationId xmlns:a16="http://schemas.microsoft.com/office/drawing/2014/main" id="{45DED902-1F76-1A42-B7ED-67DC347622FD}"/>
              </a:ext>
            </a:extLst>
          </p:cNvPr>
          <p:cNvSpPr>
            <a:spLocks noGrp="1"/>
          </p:cNvSpPr>
          <p:nvPr>
            <p:ph type="sldNum" sz="quarter" idx="12"/>
          </p:nvPr>
        </p:nvSpPr>
        <p:spPr/>
        <p:txBody>
          <a:bodyPr/>
          <a:lstStyle/>
          <a:p>
            <a:fld id="{354B2322-5D71-6844-A5A3-CABFA990DC08}" type="slidenum">
              <a:rPr lang="en-US" smtClean="0"/>
              <a:t>‹#›</a:t>
            </a:fld>
            <a:endParaRPr lang="en-US"/>
          </a:p>
        </p:txBody>
      </p:sp>
    </p:spTree>
    <p:extLst>
      <p:ext uri="{BB962C8B-B14F-4D97-AF65-F5344CB8AC3E}">
        <p14:creationId xmlns:p14="http://schemas.microsoft.com/office/powerpoint/2010/main" val="131178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E5206-D6D3-8549-91D5-FCD75264C67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32D30D-31FB-7142-9AEF-1465C5E49A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749B78-EFDD-F642-BCB2-BAA5C718ADD8}"/>
              </a:ext>
            </a:extLst>
          </p:cNvPr>
          <p:cNvSpPr>
            <a:spLocks noGrp="1"/>
          </p:cNvSpPr>
          <p:nvPr>
            <p:ph type="dt" sz="half" idx="10"/>
          </p:nvPr>
        </p:nvSpPr>
        <p:spPr/>
        <p:txBody>
          <a:bodyPr/>
          <a:lstStyle/>
          <a:p>
            <a:fld id="{825AF582-4324-8E40-9675-BC07F0588125}" type="datetime1">
              <a:rPr lang="en-US" smtClean="0"/>
              <a:t>6/5/20</a:t>
            </a:fld>
            <a:endParaRPr lang="en-US"/>
          </a:p>
        </p:txBody>
      </p:sp>
      <p:sp>
        <p:nvSpPr>
          <p:cNvPr id="5" name="Footer Placeholder 4">
            <a:extLst>
              <a:ext uri="{FF2B5EF4-FFF2-40B4-BE49-F238E27FC236}">
                <a16:creationId xmlns:a16="http://schemas.microsoft.com/office/drawing/2014/main" id="{7AE85EFE-B527-F648-BB8D-5BEA8391A47A}"/>
              </a:ext>
            </a:extLst>
          </p:cNvPr>
          <p:cNvSpPr>
            <a:spLocks noGrp="1"/>
          </p:cNvSpPr>
          <p:nvPr>
            <p:ph type="ftr" sz="quarter" idx="11"/>
          </p:nvPr>
        </p:nvSpPr>
        <p:spPr/>
        <p:txBody>
          <a:bodyPr/>
          <a:lstStyle/>
          <a:p>
            <a:r>
              <a:rPr lang="en-US"/>
              <a:t>MHSF Town Hall - 1</a:t>
            </a:r>
          </a:p>
        </p:txBody>
      </p:sp>
      <p:sp>
        <p:nvSpPr>
          <p:cNvPr id="6" name="Slide Number Placeholder 5">
            <a:extLst>
              <a:ext uri="{FF2B5EF4-FFF2-40B4-BE49-F238E27FC236}">
                <a16:creationId xmlns:a16="http://schemas.microsoft.com/office/drawing/2014/main" id="{02B1C1E3-0034-C64B-998D-FD787A1875A3}"/>
              </a:ext>
            </a:extLst>
          </p:cNvPr>
          <p:cNvSpPr>
            <a:spLocks noGrp="1"/>
          </p:cNvSpPr>
          <p:nvPr>
            <p:ph type="sldNum" sz="quarter" idx="12"/>
          </p:nvPr>
        </p:nvSpPr>
        <p:spPr/>
        <p:txBody>
          <a:bodyPr/>
          <a:lstStyle/>
          <a:p>
            <a:fld id="{354B2322-5D71-6844-A5A3-CABFA990DC08}" type="slidenum">
              <a:rPr lang="en-US" smtClean="0"/>
              <a:t>‹#›</a:t>
            </a:fld>
            <a:endParaRPr lang="en-US"/>
          </a:p>
        </p:txBody>
      </p:sp>
    </p:spTree>
    <p:extLst>
      <p:ext uri="{BB962C8B-B14F-4D97-AF65-F5344CB8AC3E}">
        <p14:creationId xmlns:p14="http://schemas.microsoft.com/office/powerpoint/2010/main" val="2592134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A45056-539D-C342-972A-05902A6992B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BACB91-5ED6-6E42-827E-D15A762BA7E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4C2AC0-9DEA-534E-A6BB-5F157392A16C}"/>
              </a:ext>
            </a:extLst>
          </p:cNvPr>
          <p:cNvSpPr>
            <a:spLocks noGrp="1"/>
          </p:cNvSpPr>
          <p:nvPr>
            <p:ph type="dt" sz="half" idx="10"/>
          </p:nvPr>
        </p:nvSpPr>
        <p:spPr/>
        <p:txBody>
          <a:bodyPr/>
          <a:lstStyle/>
          <a:p>
            <a:fld id="{4E65F45C-878E-D64B-A365-B0F0434BA450}" type="datetime1">
              <a:rPr lang="en-US" smtClean="0"/>
              <a:t>6/5/20</a:t>
            </a:fld>
            <a:endParaRPr lang="en-US"/>
          </a:p>
        </p:txBody>
      </p:sp>
      <p:sp>
        <p:nvSpPr>
          <p:cNvPr id="5" name="Footer Placeholder 4">
            <a:extLst>
              <a:ext uri="{FF2B5EF4-FFF2-40B4-BE49-F238E27FC236}">
                <a16:creationId xmlns:a16="http://schemas.microsoft.com/office/drawing/2014/main" id="{AECA8B15-E0DE-CB40-A7D2-F459688248DA}"/>
              </a:ext>
            </a:extLst>
          </p:cNvPr>
          <p:cNvSpPr>
            <a:spLocks noGrp="1"/>
          </p:cNvSpPr>
          <p:nvPr>
            <p:ph type="ftr" sz="quarter" idx="11"/>
          </p:nvPr>
        </p:nvSpPr>
        <p:spPr/>
        <p:txBody>
          <a:bodyPr/>
          <a:lstStyle/>
          <a:p>
            <a:r>
              <a:rPr lang="en-US"/>
              <a:t>MHSF Town Hall - 1</a:t>
            </a:r>
          </a:p>
        </p:txBody>
      </p:sp>
      <p:sp>
        <p:nvSpPr>
          <p:cNvPr id="6" name="Slide Number Placeholder 5">
            <a:extLst>
              <a:ext uri="{FF2B5EF4-FFF2-40B4-BE49-F238E27FC236}">
                <a16:creationId xmlns:a16="http://schemas.microsoft.com/office/drawing/2014/main" id="{E7B1CE6A-856A-3243-9C3B-A1AD8A817E16}"/>
              </a:ext>
            </a:extLst>
          </p:cNvPr>
          <p:cNvSpPr>
            <a:spLocks noGrp="1"/>
          </p:cNvSpPr>
          <p:nvPr>
            <p:ph type="sldNum" sz="quarter" idx="12"/>
          </p:nvPr>
        </p:nvSpPr>
        <p:spPr/>
        <p:txBody>
          <a:bodyPr/>
          <a:lstStyle/>
          <a:p>
            <a:fld id="{354B2322-5D71-6844-A5A3-CABFA990DC08}" type="slidenum">
              <a:rPr lang="en-US" smtClean="0"/>
              <a:t>‹#›</a:t>
            </a:fld>
            <a:endParaRPr lang="en-US"/>
          </a:p>
        </p:txBody>
      </p:sp>
    </p:spTree>
    <p:extLst>
      <p:ext uri="{BB962C8B-B14F-4D97-AF65-F5344CB8AC3E}">
        <p14:creationId xmlns:p14="http://schemas.microsoft.com/office/powerpoint/2010/main" val="2325821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2EF55-3B32-894F-90D2-66F789217D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97EF0B-5571-4B4B-A15D-E0B7F2EBF84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41537B-DC39-3040-B390-111C75DC2465}"/>
              </a:ext>
            </a:extLst>
          </p:cNvPr>
          <p:cNvSpPr>
            <a:spLocks noGrp="1"/>
          </p:cNvSpPr>
          <p:nvPr>
            <p:ph type="dt" sz="half" idx="10"/>
          </p:nvPr>
        </p:nvSpPr>
        <p:spPr/>
        <p:txBody>
          <a:bodyPr/>
          <a:lstStyle/>
          <a:p>
            <a:fld id="{6EB58BB6-90EE-BC45-870E-677CCE79828B}" type="datetime1">
              <a:rPr lang="en-US" smtClean="0"/>
              <a:t>6/5/20</a:t>
            </a:fld>
            <a:endParaRPr lang="en-US"/>
          </a:p>
        </p:txBody>
      </p:sp>
      <p:sp>
        <p:nvSpPr>
          <p:cNvPr id="5" name="Footer Placeholder 4">
            <a:extLst>
              <a:ext uri="{FF2B5EF4-FFF2-40B4-BE49-F238E27FC236}">
                <a16:creationId xmlns:a16="http://schemas.microsoft.com/office/drawing/2014/main" id="{26FA389E-0AF6-134F-98E8-91307CD4AE75}"/>
              </a:ext>
            </a:extLst>
          </p:cNvPr>
          <p:cNvSpPr>
            <a:spLocks noGrp="1"/>
          </p:cNvSpPr>
          <p:nvPr>
            <p:ph type="ftr" sz="quarter" idx="11"/>
          </p:nvPr>
        </p:nvSpPr>
        <p:spPr/>
        <p:txBody>
          <a:bodyPr/>
          <a:lstStyle/>
          <a:p>
            <a:r>
              <a:rPr lang="en-US"/>
              <a:t>MHSF Town Hall - 1</a:t>
            </a:r>
          </a:p>
        </p:txBody>
      </p:sp>
      <p:sp>
        <p:nvSpPr>
          <p:cNvPr id="6" name="Slide Number Placeholder 5">
            <a:extLst>
              <a:ext uri="{FF2B5EF4-FFF2-40B4-BE49-F238E27FC236}">
                <a16:creationId xmlns:a16="http://schemas.microsoft.com/office/drawing/2014/main" id="{B6A91651-E626-C346-8189-643C954303CA}"/>
              </a:ext>
            </a:extLst>
          </p:cNvPr>
          <p:cNvSpPr>
            <a:spLocks noGrp="1"/>
          </p:cNvSpPr>
          <p:nvPr>
            <p:ph type="sldNum" sz="quarter" idx="12"/>
          </p:nvPr>
        </p:nvSpPr>
        <p:spPr/>
        <p:txBody>
          <a:bodyPr/>
          <a:lstStyle/>
          <a:p>
            <a:fld id="{354B2322-5D71-6844-A5A3-CABFA990DC08}" type="slidenum">
              <a:rPr lang="en-US" smtClean="0"/>
              <a:t>‹#›</a:t>
            </a:fld>
            <a:endParaRPr lang="en-US"/>
          </a:p>
        </p:txBody>
      </p:sp>
    </p:spTree>
    <p:extLst>
      <p:ext uri="{BB962C8B-B14F-4D97-AF65-F5344CB8AC3E}">
        <p14:creationId xmlns:p14="http://schemas.microsoft.com/office/powerpoint/2010/main" val="3222306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FB48A-D5FC-DE4B-9BE2-9CFF3510E3B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26E8FE5-1843-5942-BFFA-BDA09BB2F2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D3FCB05-7B1D-844D-A484-8006D929DD40}"/>
              </a:ext>
            </a:extLst>
          </p:cNvPr>
          <p:cNvSpPr>
            <a:spLocks noGrp="1"/>
          </p:cNvSpPr>
          <p:nvPr>
            <p:ph type="dt" sz="half" idx="10"/>
          </p:nvPr>
        </p:nvSpPr>
        <p:spPr/>
        <p:txBody>
          <a:bodyPr/>
          <a:lstStyle/>
          <a:p>
            <a:fld id="{83491DF8-959C-E343-BF8B-532C454BE903}" type="datetime1">
              <a:rPr lang="en-US" smtClean="0"/>
              <a:t>6/5/20</a:t>
            </a:fld>
            <a:endParaRPr lang="en-US"/>
          </a:p>
        </p:txBody>
      </p:sp>
      <p:sp>
        <p:nvSpPr>
          <p:cNvPr id="5" name="Footer Placeholder 4">
            <a:extLst>
              <a:ext uri="{FF2B5EF4-FFF2-40B4-BE49-F238E27FC236}">
                <a16:creationId xmlns:a16="http://schemas.microsoft.com/office/drawing/2014/main" id="{DD88B0A7-4531-CC48-94CA-392D59955D23}"/>
              </a:ext>
            </a:extLst>
          </p:cNvPr>
          <p:cNvSpPr>
            <a:spLocks noGrp="1"/>
          </p:cNvSpPr>
          <p:nvPr>
            <p:ph type="ftr" sz="quarter" idx="11"/>
          </p:nvPr>
        </p:nvSpPr>
        <p:spPr/>
        <p:txBody>
          <a:bodyPr/>
          <a:lstStyle/>
          <a:p>
            <a:r>
              <a:rPr lang="en-US"/>
              <a:t>MHSF Town Hall - 1</a:t>
            </a:r>
          </a:p>
        </p:txBody>
      </p:sp>
      <p:sp>
        <p:nvSpPr>
          <p:cNvPr id="6" name="Slide Number Placeholder 5">
            <a:extLst>
              <a:ext uri="{FF2B5EF4-FFF2-40B4-BE49-F238E27FC236}">
                <a16:creationId xmlns:a16="http://schemas.microsoft.com/office/drawing/2014/main" id="{9803365A-F1B4-BC41-B90E-9A547B12341B}"/>
              </a:ext>
            </a:extLst>
          </p:cNvPr>
          <p:cNvSpPr>
            <a:spLocks noGrp="1"/>
          </p:cNvSpPr>
          <p:nvPr>
            <p:ph type="sldNum" sz="quarter" idx="12"/>
          </p:nvPr>
        </p:nvSpPr>
        <p:spPr/>
        <p:txBody>
          <a:bodyPr/>
          <a:lstStyle/>
          <a:p>
            <a:fld id="{354B2322-5D71-6844-A5A3-CABFA990DC08}" type="slidenum">
              <a:rPr lang="en-US" smtClean="0"/>
              <a:t>‹#›</a:t>
            </a:fld>
            <a:endParaRPr lang="en-US"/>
          </a:p>
        </p:txBody>
      </p:sp>
    </p:spTree>
    <p:extLst>
      <p:ext uri="{BB962C8B-B14F-4D97-AF65-F5344CB8AC3E}">
        <p14:creationId xmlns:p14="http://schemas.microsoft.com/office/powerpoint/2010/main" val="2044643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E5B1D-BB0F-3B49-971E-47BA1FFCD8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0697DF-1E18-674F-A726-B47C5C4345B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4B578E7-FD8C-6345-B84F-1CD6EB3B7D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A2ACC8D-4A3D-B14F-AE8B-B6B473E5ED1F}"/>
              </a:ext>
            </a:extLst>
          </p:cNvPr>
          <p:cNvSpPr>
            <a:spLocks noGrp="1"/>
          </p:cNvSpPr>
          <p:nvPr>
            <p:ph type="dt" sz="half" idx="10"/>
          </p:nvPr>
        </p:nvSpPr>
        <p:spPr/>
        <p:txBody>
          <a:bodyPr/>
          <a:lstStyle/>
          <a:p>
            <a:fld id="{BBB6CDF9-5394-7F41-9B20-6CF4817383F0}" type="datetime1">
              <a:rPr lang="en-US" smtClean="0"/>
              <a:t>6/5/20</a:t>
            </a:fld>
            <a:endParaRPr lang="en-US"/>
          </a:p>
        </p:txBody>
      </p:sp>
      <p:sp>
        <p:nvSpPr>
          <p:cNvPr id="6" name="Footer Placeholder 5">
            <a:extLst>
              <a:ext uri="{FF2B5EF4-FFF2-40B4-BE49-F238E27FC236}">
                <a16:creationId xmlns:a16="http://schemas.microsoft.com/office/drawing/2014/main" id="{9BED2D2D-9ACF-5449-A1C6-00A9CEB97DD9}"/>
              </a:ext>
            </a:extLst>
          </p:cNvPr>
          <p:cNvSpPr>
            <a:spLocks noGrp="1"/>
          </p:cNvSpPr>
          <p:nvPr>
            <p:ph type="ftr" sz="quarter" idx="11"/>
          </p:nvPr>
        </p:nvSpPr>
        <p:spPr/>
        <p:txBody>
          <a:bodyPr/>
          <a:lstStyle/>
          <a:p>
            <a:r>
              <a:rPr lang="en-US"/>
              <a:t>MHSF Town Hall - 1</a:t>
            </a:r>
          </a:p>
        </p:txBody>
      </p:sp>
      <p:sp>
        <p:nvSpPr>
          <p:cNvPr id="7" name="Slide Number Placeholder 6">
            <a:extLst>
              <a:ext uri="{FF2B5EF4-FFF2-40B4-BE49-F238E27FC236}">
                <a16:creationId xmlns:a16="http://schemas.microsoft.com/office/drawing/2014/main" id="{00C1B0CE-CA2D-2F40-9FC9-EE34704609C1}"/>
              </a:ext>
            </a:extLst>
          </p:cNvPr>
          <p:cNvSpPr>
            <a:spLocks noGrp="1"/>
          </p:cNvSpPr>
          <p:nvPr>
            <p:ph type="sldNum" sz="quarter" idx="12"/>
          </p:nvPr>
        </p:nvSpPr>
        <p:spPr/>
        <p:txBody>
          <a:bodyPr/>
          <a:lstStyle/>
          <a:p>
            <a:fld id="{354B2322-5D71-6844-A5A3-CABFA990DC08}" type="slidenum">
              <a:rPr lang="en-US" smtClean="0"/>
              <a:t>‹#›</a:t>
            </a:fld>
            <a:endParaRPr lang="en-US"/>
          </a:p>
        </p:txBody>
      </p:sp>
    </p:spTree>
    <p:extLst>
      <p:ext uri="{BB962C8B-B14F-4D97-AF65-F5344CB8AC3E}">
        <p14:creationId xmlns:p14="http://schemas.microsoft.com/office/powerpoint/2010/main" val="1519353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D5689-3F40-0748-9797-63A8B0C978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3D10559-3969-2747-889B-0A0E44C1B1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560EAD-3944-8742-A770-E4B6A9DDACD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10F4A83-BE33-B045-B529-0DD9B7EB2D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1639A7E-13EB-D041-AF66-A3E05C129B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356174F-112F-EB47-A724-580DF9B6035C}"/>
              </a:ext>
            </a:extLst>
          </p:cNvPr>
          <p:cNvSpPr>
            <a:spLocks noGrp="1"/>
          </p:cNvSpPr>
          <p:nvPr>
            <p:ph type="dt" sz="half" idx="10"/>
          </p:nvPr>
        </p:nvSpPr>
        <p:spPr/>
        <p:txBody>
          <a:bodyPr/>
          <a:lstStyle/>
          <a:p>
            <a:fld id="{21F8AB61-B11E-324C-9A62-8C950872D70A}" type="datetime1">
              <a:rPr lang="en-US" smtClean="0"/>
              <a:t>6/5/20</a:t>
            </a:fld>
            <a:endParaRPr lang="en-US"/>
          </a:p>
        </p:txBody>
      </p:sp>
      <p:sp>
        <p:nvSpPr>
          <p:cNvPr id="8" name="Footer Placeholder 7">
            <a:extLst>
              <a:ext uri="{FF2B5EF4-FFF2-40B4-BE49-F238E27FC236}">
                <a16:creationId xmlns:a16="http://schemas.microsoft.com/office/drawing/2014/main" id="{9B205C26-DB00-5844-8BBA-CE2BD1EF686D}"/>
              </a:ext>
            </a:extLst>
          </p:cNvPr>
          <p:cNvSpPr>
            <a:spLocks noGrp="1"/>
          </p:cNvSpPr>
          <p:nvPr>
            <p:ph type="ftr" sz="quarter" idx="11"/>
          </p:nvPr>
        </p:nvSpPr>
        <p:spPr/>
        <p:txBody>
          <a:bodyPr/>
          <a:lstStyle/>
          <a:p>
            <a:r>
              <a:rPr lang="en-US"/>
              <a:t>MHSF Town Hall - 1</a:t>
            </a:r>
          </a:p>
        </p:txBody>
      </p:sp>
      <p:sp>
        <p:nvSpPr>
          <p:cNvPr id="9" name="Slide Number Placeholder 8">
            <a:extLst>
              <a:ext uri="{FF2B5EF4-FFF2-40B4-BE49-F238E27FC236}">
                <a16:creationId xmlns:a16="http://schemas.microsoft.com/office/drawing/2014/main" id="{EC5A09D3-5258-3242-9800-675AFBE20EED}"/>
              </a:ext>
            </a:extLst>
          </p:cNvPr>
          <p:cNvSpPr>
            <a:spLocks noGrp="1"/>
          </p:cNvSpPr>
          <p:nvPr>
            <p:ph type="sldNum" sz="quarter" idx="12"/>
          </p:nvPr>
        </p:nvSpPr>
        <p:spPr/>
        <p:txBody>
          <a:bodyPr/>
          <a:lstStyle/>
          <a:p>
            <a:fld id="{354B2322-5D71-6844-A5A3-CABFA990DC08}" type="slidenum">
              <a:rPr lang="en-US" smtClean="0"/>
              <a:t>‹#›</a:t>
            </a:fld>
            <a:endParaRPr lang="en-US"/>
          </a:p>
        </p:txBody>
      </p:sp>
    </p:spTree>
    <p:extLst>
      <p:ext uri="{BB962C8B-B14F-4D97-AF65-F5344CB8AC3E}">
        <p14:creationId xmlns:p14="http://schemas.microsoft.com/office/powerpoint/2010/main" val="1575299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07F04-0F0A-194D-9A74-ADA5AF81C67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81DFAEF-175F-D448-A5C8-045B793DA89C}"/>
              </a:ext>
            </a:extLst>
          </p:cNvPr>
          <p:cNvSpPr>
            <a:spLocks noGrp="1"/>
          </p:cNvSpPr>
          <p:nvPr>
            <p:ph type="dt" sz="half" idx="10"/>
          </p:nvPr>
        </p:nvSpPr>
        <p:spPr/>
        <p:txBody>
          <a:bodyPr/>
          <a:lstStyle/>
          <a:p>
            <a:fld id="{A62CA4AD-0406-0847-8617-3A80133FC558}" type="datetime1">
              <a:rPr lang="en-US" smtClean="0"/>
              <a:t>6/5/20</a:t>
            </a:fld>
            <a:endParaRPr lang="en-US"/>
          </a:p>
        </p:txBody>
      </p:sp>
      <p:sp>
        <p:nvSpPr>
          <p:cNvPr id="4" name="Footer Placeholder 3">
            <a:extLst>
              <a:ext uri="{FF2B5EF4-FFF2-40B4-BE49-F238E27FC236}">
                <a16:creationId xmlns:a16="http://schemas.microsoft.com/office/drawing/2014/main" id="{0739C37A-C0D8-894E-9F06-709810B87FB1}"/>
              </a:ext>
            </a:extLst>
          </p:cNvPr>
          <p:cNvSpPr>
            <a:spLocks noGrp="1"/>
          </p:cNvSpPr>
          <p:nvPr>
            <p:ph type="ftr" sz="quarter" idx="11"/>
          </p:nvPr>
        </p:nvSpPr>
        <p:spPr/>
        <p:txBody>
          <a:bodyPr/>
          <a:lstStyle/>
          <a:p>
            <a:r>
              <a:rPr lang="en-US"/>
              <a:t>MHSF Town Hall - 1</a:t>
            </a:r>
          </a:p>
        </p:txBody>
      </p:sp>
      <p:sp>
        <p:nvSpPr>
          <p:cNvPr id="5" name="Slide Number Placeholder 4">
            <a:extLst>
              <a:ext uri="{FF2B5EF4-FFF2-40B4-BE49-F238E27FC236}">
                <a16:creationId xmlns:a16="http://schemas.microsoft.com/office/drawing/2014/main" id="{AB5D6926-3C2C-5A43-BEF9-1532660843AF}"/>
              </a:ext>
            </a:extLst>
          </p:cNvPr>
          <p:cNvSpPr>
            <a:spLocks noGrp="1"/>
          </p:cNvSpPr>
          <p:nvPr>
            <p:ph type="sldNum" sz="quarter" idx="12"/>
          </p:nvPr>
        </p:nvSpPr>
        <p:spPr/>
        <p:txBody>
          <a:bodyPr/>
          <a:lstStyle/>
          <a:p>
            <a:fld id="{354B2322-5D71-6844-A5A3-CABFA990DC08}" type="slidenum">
              <a:rPr lang="en-US" smtClean="0"/>
              <a:t>‹#›</a:t>
            </a:fld>
            <a:endParaRPr lang="en-US"/>
          </a:p>
        </p:txBody>
      </p:sp>
    </p:spTree>
    <p:extLst>
      <p:ext uri="{BB962C8B-B14F-4D97-AF65-F5344CB8AC3E}">
        <p14:creationId xmlns:p14="http://schemas.microsoft.com/office/powerpoint/2010/main" val="3358101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89B663-76A4-3845-9D35-14ADECF74890}"/>
              </a:ext>
            </a:extLst>
          </p:cNvPr>
          <p:cNvSpPr>
            <a:spLocks noGrp="1"/>
          </p:cNvSpPr>
          <p:nvPr>
            <p:ph type="dt" sz="half" idx="10"/>
          </p:nvPr>
        </p:nvSpPr>
        <p:spPr/>
        <p:txBody>
          <a:bodyPr/>
          <a:lstStyle/>
          <a:p>
            <a:fld id="{3EF0D5AB-C656-8940-A525-C7F70EBA6F8E}" type="datetime1">
              <a:rPr lang="en-US" smtClean="0"/>
              <a:t>6/5/20</a:t>
            </a:fld>
            <a:endParaRPr lang="en-US"/>
          </a:p>
        </p:txBody>
      </p:sp>
      <p:sp>
        <p:nvSpPr>
          <p:cNvPr id="3" name="Footer Placeholder 2">
            <a:extLst>
              <a:ext uri="{FF2B5EF4-FFF2-40B4-BE49-F238E27FC236}">
                <a16:creationId xmlns:a16="http://schemas.microsoft.com/office/drawing/2014/main" id="{02808B2C-173A-8648-B1D6-1A11FBA6E7DD}"/>
              </a:ext>
            </a:extLst>
          </p:cNvPr>
          <p:cNvSpPr>
            <a:spLocks noGrp="1"/>
          </p:cNvSpPr>
          <p:nvPr>
            <p:ph type="ftr" sz="quarter" idx="11"/>
          </p:nvPr>
        </p:nvSpPr>
        <p:spPr/>
        <p:txBody>
          <a:bodyPr/>
          <a:lstStyle/>
          <a:p>
            <a:r>
              <a:rPr lang="en-US"/>
              <a:t>MHSF Town Hall - 1</a:t>
            </a:r>
          </a:p>
        </p:txBody>
      </p:sp>
      <p:sp>
        <p:nvSpPr>
          <p:cNvPr id="4" name="Slide Number Placeholder 3">
            <a:extLst>
              <a:ext uri="{FF2B5EF4-FFF2-40B4-BE49-F238E27FC236}">
                <a16:creationId xmlns:a16="http://schemas.microsoft.com/office/drawing/2014/main" id="{8C70CBD1-9DCF-E149-A95B-8699B80C15FB}"/>
              </a:ext>
            </a:extLst>
          </p:cNvPr>
          <p:cNvSpPr>
            <a:spLocks noGrp="1"/>
          </p:cNvSpPr>
          <p:nvPr>
            <p:ph type="sldNum" sz="quarter" idx="12"/>
          </p:nvPr>
        </p:nvSpPr>
        <p:spPr/>
        <p:txBody>
          <a:bodyPr/>
          <a:lstStyle/>
          <a:p>
            <a:fld id="{354B2322-5D71-6844-A5A3-CABFA990DC08}" type="slidenum">
              <a:rPr lang="en-US" smtClean="0"/>
              <a:t>‹#›</a:t>
            </a:fld>
            <a:endParaRPr lang="en-US"/>
          </a:p>
        </p:txBody>
      </p:sp>
    </p:spTree>
    <p:extLst>
      <p:ext uri="{BB962C8B-B14F-4D97-AF65-F5344CB8AC3E}">
        <p14:creationId xmlns:p14="http://schemas.microsoft.com/office/powerpoint/2010/main" val="2415118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71BDB-3078-0847-8D57-2F134D3BF1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A259258-E4DB-E248-A9EA-5CDA3A1100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2009F59-B658-D94C-AB90-B38A5BEF36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71454B-9E08-3E4B-8D51-09642B555788}"/>
              </a:ext>
            </a:extLst>
          </p:cNvPr>
          <p:cNvSpPr>
            <a:spLocks noGrp="1"/>
          </p:cNvSpPr>
          <p:nvPr>
            <p:ph type="dt" sz="half" idx="10"/>
          </p:nvPr>
        </p:nvSpPr>
        <p:spPr/>
        <p:txBody>
          <a:bodyPr/>
          <a:lstStyle/>
          <a:p>
            <a:fld id="{9065DCDC-94B7-5246-A7C7-918C76EE3CB3}" type="datetime1">
              <a:rPr lang="en-US" smtClean="0"/>
              <a:t>6/5/20</a:t>
            </a:fld>
            <a:endParaRPr lang="en-US"/>
          </a:p>
        </p:txBody>
      </p:sp>
      <p:sp>
        <p:nvSpPr>
          <p:cNvPr id="6" name="Footer Placeholder 5">
            <a:extLst>
              <a:ext uri="{FF2B5EF4-FFF2-40B4-BE49-F238E27FC236}">
                <a16:creationId xmlns:a16="http://schemas.microsoft.com/office/drawing/2014/main" id="{521938B1-58AD-F44A-8EEC-665152BF1CE3}"/>
              </a:ext>
            </a:extLst>
          </p:cNvPr>
          <p:cNvSpPr>
            <a:spLocks noGrp="1"/>
          </p:cNvSpPr>
          <p:nvPr>
            <p:ph type="ftr" sz="quarter" idx="11"/>
          </p:nvPr>
        </p:nvSpPr>
        <p:spPr/>
        <p:txBody>
          <a:bodyPr/>
          <a:lstStyle/>
          <a:p>
            <a:r>
              <a:rPr lang="en-US"/>
              <a:t>MHSF Town Hall - 1</a:t>
            </a:r>
          </a:p>
        </p:txBody>
      </p:sp>
      <p:sp>
        <p:nvSpPr>
          <p:cNvPr id="7" name="Slide Number Placeholder 6">
            <a:extLst>
              <a:ext uri="{FF2B5EF4-FFF2-40B4-BE49-F238E27FC236}">
                <a16:creationId xmlns:a16="http://schemas.microsoft.com/office/drawing/2014/main" id="{8EDC849F-FE66-0143-95BD-E7A77B81D0B9}"/>
              </a:ext>
            </a:extLst>
          </p:cNvPr>
          <p:cNvSpPr>
            <a:spLocks noGrp="1"/>
          </p:cNvSpPr>
          <p:nvPr>
            <p:ph type="sldNum" sz="quarter" idx="12"/>
          </p:nvPr>
        </p:nvSpPr>
        <p:spPr/>
        <p:txBody>
          <a:bodyPr/>
          <a:lstStyle/>
          <a:p>
            <a:fld id="{354B2322-5D71-6844-A5A3-CABFA990DC08}" type="slidenum">
              <a:rPr lang="en-US" smtClean="0"/>
              <a:t>‹#›</a:t>
            </a:fld>
            <a:endParaRPr lang="en-US"/>
          </a:p>
        </p:txBody>
      </p:sp>
    </p:spTree>
    <p:extLst>
      <p:ext uri="{BB962C8B-B14F-4D97-AF65-F5344CB8AC3E}">
        <p14:creationId xmlns:p14="http://schemas.microsoft.com/office/powerpoint/2010/main" val="1001001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6DF-CE0F-0243-9338-CCADC884F1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D5493EC-5876-3C42-AE17-359EFEBD0E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F31FA99-5196-CB4E-96E0-39EF8E21C5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0C97BA-6058-5A44-9474-29AC308E7514}"/>
              </a:ext>
            </a:extLst>
          </p:cNvPr>
          <p:cNvSpPr>
            <a:spLocks noGrp="1"/>
          </p:cNvSpPr>
          <p:nvPr>
            <p:ph type="dt" sz="half" idx="10"/>
          </p:nvPr>
        </p:nvSpPr>
        <p:spPr/>
        <p:txBody>
          <a:bodyPr/>
          <a:lstStyle/>
          <a:p>
            <a:fld id="{05F5F796-7FE1-4B40-B332-ED43C8F5FA6C}" type="datetime1">
              <a:rPr lang="en-US" smtClean="0"/>
              <a:t>6/5/20</a:t>
            </a:fld>
            <a:endParaRPr lang="en-US"/>
          </a:p>
        </p:txBody>
      </p:sp>
      <p:sp>
        <p:nvSpPr>
          <p:cNvPr id="6" name="Footer Placeholder 5">
            <a:extLst>
              <a:ext uri="{FF2B5EF4-FFF2-40B4-BE49-F238E27FC236}">
                <a16:creationId xmlns:a16="http://schemas.microsoft.com/office/drawing/2014/main" id="{E9B94DB5-EBF3-E943-AE3D-74B5107EC850}"/>
              </a:ext>
            </a:extLst>
          </p:cNvPr>
          <p:cNvSpPr>
            <a:spLocks noGrp="1"/>
          </p:cNvSpPr>
          <p:nvPr>
            <p:ph type="ftr" sz="quarter" idx="11"/>
          </p:nvPr>
        </p:nvSpPr>
        <p:spPr/>
        <p:txBody>
          <a:bodyPr/>
          <a:lstStyle/>
          <a:p>
            <a:r>
              <a:rPr lang="en-US"/>
              <a:t>MHSF Town Hall - 1</a:t>
            </a:r>
          </a:p>
        </p:txBody>
      </p:sp>
      <p:sp>
        <p:nvSpPr>
          <p:cNvPr id="7" name="Slide Number Placeholder 6">
            <a:extLst>
              <a:ext uri="{FF2B5EF4-FFF2-40B4-BE49-F238E27FC236}">
                <a16:creationId xmlns:a16="http://schemas.microsoft.com/office/drawing/2014/main" id="{D55188D7-57DD-B04F-BF9E-2A5CBFDFD85E}"/>
              </a:ext>
            </a:extLst>
          </p:cNvPr>
          <p:cNvSpPr>
            <a:spLocks noGrp="1"/>
          </p:cNvSpPr>
          <p:nvPr>
            <p:ph type="sldNum" sz="quarter" idx="12"/>
          </p:nvPr>
        </p:nvSpPr>
        <p:spPr/>
        <p:txBody>
          <a:bodyPr/>
          <a:lstStyle/>
          <a:p>
            <a:fld id="{354B2322-5D71-6844-A5A3-CABFA990DC08}" type="slidenum">
              <a:rPr lang="en-US" smtClean="0"/>
              <a:t>‹#›</a:t>
            </a:fld>
            <a:endParaRPr lang="en-US"/>
          </a:p>
        </p:txBody>
      </p:sp>
    </p:spTree>
    <p:extLst>
      <p:ext uri="{BB962C8B-B14F-4D97-AF65-F5344CB8AC3E}">
        <p14:creationId xmlns:p14="http://schemas.microsoft.com/office/powerpoint/2010/main" val="2784623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81CA0A-46F7-324B-B16A-E5FE50849F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EE0F1D9-054C-E244-986A-395743078E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2267A4-34DB-3C4F-9C98-CBF9422466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D55487-5312-FC40-8A75-9C51D053C352}" type="datetime1">
              <a:rPr lang="en-US" smtClean="0"/>
              <a:t>6/5/20</a:t>
            </a:fld>
            <a:endParaRPr lang="en-US"/>
          </a:p>
        </p:txBody>
      </p:sp>
      <p:sp>
        <p:nvSpPr>
          <p:cNvPr id="5" name="Footer Placeholder 4">
            <a:extLst>
              <a:ext uri="{FF2B5EF4-FFF2-40B4-BE49-F238E27FC236}">
                <a16:creationId xmlns:a16="http://schemas.microsoft.com/office/drawing/2014/main" id="{006BDFDA-A8C6-834A-93D3-83584C691C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MHSF Town Hall - 1</a:t>
            </a:r>
          </a:p>
        </p:txBody>
      </p:sp>
      <p:sp>
        <p:nvSpPr>
          <p:cNvPr id="6" name="Slide Number Placeholder 5">
            <a:extLst>
              <a:ext uri="{FF2B5EF4-FFF2-40B4-BE49-F238E27FC236}">
                <a16:creationId xmlns:a16="http://schemas.microsoft.com/office/drawing/2014/main" id="{41623A87-F5B4-A34C-AA2F-AFE2ADC224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B2322-5D71-6844-A5A3-CABFA990DC08}" type="slidenum">
              <a:rPr lang="en-US" smtClean="0"/>
              <a:t>‹#›</a:t>
            </a:fld>
            <a:endParaRPr lang="en-US"/>
          </a:p>
        </p:txBody>
      </p:sp>
    </p:spTree>
    <p:extLst>
      <p:ext uri="{BB962C8B-B14F-4D97-AF65-F5344CB8AC3E}">
        <p14:creationId xmlns:p14="http://schemas.microsoft.com/office/powerpoint/2010/main" val="1710452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oronavirus.ohio.gov/static/MHSF/COVID-19-SFR.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phinational.org/wp-content/uploads/2017/11/Racial-and-Gender-Disparities-in-DCW-PHI-2017.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scce.berkeley.edu/files/2018/06/2-About-the-Workforce.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s://www.epi.org/publication/black-workers-covid/"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epi.org/publication/black-workers-covid/"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3975D-2BDC-8046-99ED-8A48B8EB79AD}"/>
              </a:ext>
            </a:extLst>
          </p:cNvPr>
          <p:cNvSpPr>
            <a:spLocks noGrp="1"/>
          </p:cNvSpPr>
          <p:nvPr>
            <p:ph type="ctrTitle"/>
          </p:nvPr>
        </p:nvSpPr>
        <p:spPr>
          <a:xfrm>
            <a:off x="1524000" y="1122363"/>
            <a:ext cx="9144000" cy="2387600"/>
          </a:xfrm>
        </p:spPr>
        <p:txBody>
          <a:bodyPr>
            <a:normAutofit fontScale="90000"/>
          </a:bodyPr>
          <a:lstStyle/>
          <a:p>
            <a:r>
              <a:rPr lang="en-US" dirty="0">
                <a:latin typeface="Avenir Book" panose="02000503020000020003" pitchFamily="2" charset="0"/>
              </a:rPr>
              <a:t>Minority Health Strike Force</a:t>
            </a:r>
            <a:br>
              <a:rPr lang="en-US" dirty="0">
                <a:latin typeface="Avenir Book" panose="02000503020000020003" pitchFamily="2" charset="0"/>
              </a:rPr>
            </a:br>
            <a:r>
              <a:rPr lang="en-US" dirty="0">
                <a:latin typeface="Avenir Book" panose="02000503020000020003" pitchFamily="2" charset="0"/>
              </a:rPr>
              <a:t>Town Hall Meeting</a:t>
            </a:r>
          </a:p>
        </p:txBody>
      </p:sp>
      <p:sp>
        <p:nvSpPr>
          <p:cNvPr id="3" name="Subtitle 2">
            <a:extLst>
              <a:ext uri="{FF2B5EF4-FFF2-40B4-BE49-F238E27FC236}">
                <a16:creationId xmlns:a16="http://schemas.microsoft.com/office/drawing/2014/main" id="{5077F492-ACFA-E649-A5D2-205099574B65}"/>
              </a:ext>
            </a:extLst>
          </p:cNvPr>
          <p:cNvSpPr>
            <a:spLocks noGrp="1"/>
          </p:cNvSpPr>
          <p:nvPr>
            <p:ph type="subTitle" idx="1"/>
          </p:nvPr>
        </p:nvSpPr>
        <p:spPr>
          <a:xfrm>
            <a:off x="1524000" y="3602038"/>
            <a:ext cx="9144000" cy="1655762"/>
          </a:xfrm>
        </p:spPr>
        <p:txBody>
          <a:bodyPr>
            <a:normAutofit fontScale="92500" lnSpcReduction="10000"/>
          </a:bodyPr>
          <a:lstStyle/>
          <a:p>
            <a:r>
              <a:rPr lang="en-US" dirty="0">
                <a:latin typeface="Avenir Book" panose="02000503020000020003" pitchFamily="2" charset="0"/>
              </a:rPr>
              <a:t>Friday, June 5, 2020</a:t>
            </a:r>
          </a:p>
          <a:p>
            <a:endParaRPr lang="en-US" dirty="0">
              <a:latin typeface="Avenir Book" panose="02000503020000020003" pitchFamily="2" charset="0"/>
            </a:endParaRPr>
          </a:p>
          <a:p>
            <a:r>
              <a:rPr lang="en-US" dirty="0">
                <a:latin typeface="Avenir Book" panose="02000503020000020003" pitchFamily="2" charset="0"/>
              </a:rPr>
              <a:t>Teresa L. </a:t>
            </a:r>
            <a:r>
              <a:rPr lang="en-US" dirty="0" err="1">
                <a:latin typeface="Avenir Book" panose="02000503020000020003" pitchFamily="2" charset="0"/>
              </a:rPr>
              <a:t>Kobelt</a:t>
            </a:r>
            <a:r>
              <a:rPr lang="en-US" dirty="0">
                <a:latin typeface="Avenir Book" panose="02000503020000020003" pitchFamily="2" charset="0"/>
              </a:rPr>
              <a:t>, MSW, LSW</a:t>
            </a:r>
          </a:p>
          <a:p>
            <a:r>
              <a:rPr lang="en-US" dirty="0">
                <a:latin typeface="Avenir Book" panose="02000503020000020003" pitchFamily="2" charset="0"/>
              </a:rPr>
              <a:t>Director – Strategy, Innovation, Forecasting</a:t>
            </a:r>
          </a:p>
        </p:txBody>
      </p:sp>
      <p:pic>
        <p:nvPicPr>
          <p:cNvPr id="5" name="Picture 4">
            <a:extLst>
              <a:ext uri="{FF2B5EF4-FFF2-40B4-BE49-F238E27FC236}">
                <a16:creationId xmlns:a16="http://schemas.microsoft.com/office/drawing/2014/main" id="{57680553-35B0-E943-9C52-88B5CDE9F2E4}"/>
              </a:ext>
            </a:extLst>
          </p:cNvPr>
          <p:cNvPicPr>
            <a:picLocks noChangeAspect="1"/>
          </p:cNvPicPr>
          <p:nvPr/>
        </p:nvPicPr>
        <p:blipFill>
          <a:blip r:embed="rId2"/>
          <a:stretch>
            <a:fillRect/>
          </a:stretch>
        </p:blipFill>
        <p:spPr>
          <a:xfrm>
            <a:off x="6096000" y="5027083"/>
            <a:ext cx="2019300" cy="2019300"/>
          </a:xfrm>
          <a:prstGeom prst="rect">
            <a:avLst/>
          </a:prstGeom>
        </p:spPr>
      </p:pic>
      <p:pic>
        <p:nvPicPr>
          <p:cNvPr id="7" name="Picture 6">
            <a:extLst>
              <a:ext uri="{FF2B5EF4-FFF2-40B4-BE49-F238E27FC236}">
                <a16:creationId xmlns:a16="http://schemas.microsoft.com/office/drawing/2014/main" id="{308B9777-3E6C-7243-9398-E3C765F6CBEC}"/>
              </a:ext>
            </a:extLst>
          </p:cNvPr>
          <p:cNvPicPr>
            <a:picLocks noChangeAspect="1"/>
          </p:cNvPicPr>
          <p:nvPr/>
        </p:nvPicPr>
        <p:blipFill>
          <a:blip r:embed="rId3"/>
          <a:stretch>
            <a:fillRect/>
          </a:stretch>
        </p:blipFill>
        <p:spPr>
          <a:xfrm>
            <a:off x="3903133" y="5827183"/>
            <a:ext cx="2197100" cy="419100"/>
          </a:xfrm>
          <a:prstGeom prst="rect">
            <a:avLst/>
          </a:prstGeom>
        </p:spPr>
      </p:pic>
    </p:spTree>
    <p:extLst>
      <p:ext uri="{BB962C8B-B14F-4D97-AF65-F5344CB8AC3E}">
        <p14:creationId xmlns:p14="http://schemas.microsoft.com/office/powerpoint/2010/main" val="439362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A5DB9-54A0-1E4C-AE49-B6EF361B8A36}"/>
              </a:ext>
            </a:extLst>
          </p:cNvPr>
          <p:cNvSpPr>
            <a:spLocks noGrp="1"/>
          </p:cNvSpPr>
          <p:nvPr>
            <p:ph type="title"/>
          </p:nvPr>
        </p:nvSpPr>
        <p:spPr>
          <a:xfrm>
            <a:off x="1136428" y="627564"/>
            <a:ext cx="7474172" cy="1325563"/>
          </a:xfrm>
        </p:spPr>
        <p:txBody>
          <a:bodyPr>
            <a:normAutofit/>
          </a:bodyPr>
          <a:lstStyle/>
          <a:p>
            <a:r>
              <a:rPr lang="en-US" dirty="0">
                <a:latin typeface="Avenir Book" panose="02000503020000020003" pitchFamily="2" charset="0"/>
              </a:rPr>
              <a:t>Minority Health Strike Force</a:t>
            </a:r>
          </a:p>
        </p:txBody>
      </p:sp>
      <p:sp>
        <p:nvSpPr>
          <p:cNvPr id="3" name="Content Placeholder 2">
            <a:extLst>
              <a:ext uri="{FF2B5EF4-FFF2-40B4-BE49-F238E27FC236}">
                <a16:creationId xmlns:a16="http://schemas.microsoft.com/office/drawing/2014/main" id="{3D3E4243-0E11-034A-BC91-23DAF60CF7C9}"/>
              </a:ext>
            </a:extLst>
          </p:cNvPr>
          <p:cNvSpPr>
            <a:spLocks noGrp="1"/>
          </p:cNvSpPr>
          <p:nvPr>
            <p:ph idx="1"/>
          </p:nvPr>
        </p:nvSpPr>
        <p:spPr>
          <a:xfrm>
            <a:off x="1136429" y="1953127"/>
            <a:ext cx="6467867" cy="3775659"/>
          </a:xfrm>
        </p:spPr>
        <p:txBody>
          <a:bodyPr anchor="ctr">
            <a:normAutofit/>
          </a:bodyPr>
          <a:lstStyle/>
          <a:p>
            <a:r>
              <a:rPr lang="en-US" sz="1600" dirty="0">
                <a:latin typeface="Avenir Book" panose="02000503020000020003" pitchFamily="2" charset="0"/>
              </a:rPr>
              <a:t>Stop the progression of the disease.</a:t>
            </a:r>
          </a:p>
          <a:p>
            <a:r>
              <a:rPr lang="en-US" sz="1600" i="1" dirty="0">
                <a:latin typeface="Avenir Book" panose="02000503020000020003" pitchFamily="2" charset="0"/>
              </a:rPr>
              <a:t>Evaluate and document the impact of the disease.</a:t>
            </a:r>
          </a:p>
          <a:p>
            <a:r>
              <a:rPr lang="en-US" sz="1600" dirty="0">
                <a:latin typeface="Avenir Book" panose="02000503020000020003" pitchFamily="2" charset="0"/>
              </a:rPr>
              <a:t>Remedy factors that contribute to the spread.</a:t>
            </a:r>
          </a:p>
          <a:p>
            <a:r>
              <a:rPr lang="en-US" sz="1600" dirty="0">
                <a:latin typeface="Avenir Book" panose="02000503020000020003" pitchFamily="2" charset="0"/>
              </a:rPr>
              <a:t>Procure resources to prevent a resurgence of COVID-19.</a:t>
            </a:r>
          </a:p>
          <a:p>
            <a:endParaRPr lang="en-US" sz="1600" dirty="0">
              <a:latin typeface="Avenir Book" panose="02000503020000020003" pitchFamily="2" charset="0"/>
            </a:endParaRPr>
          </a:p>
          <a:p>
            <a:pPr marL="0" indent="0">
              <a:buNone/>
            </a:pPr>
            <a:r>
              <a:rPr lang="en-US" sz="1600" dirty="0">
                <a:latin typeface="Avenir Book" panose="02000503020000020003" pitchFamily="2" charset="0"/>
              </a:rPr>
              <a:t>CONSIDERATION: Disparities exist in recovery. Efforts to “evaluate and document the impact of the disease” should include short and </a:t>
            </a:r>
            <a:r>
              <a:rPr lang="en-US" sz="1600" u="sng" dirty="0">
                <a:latin typeface="Avenir Book" panose="02000503020000020003" pitchFamily="2" charset="0"/>
              </a:rPr>
              <a:t>long-term</a:t>
            </a:r>
            <a:r>
              <a:rPr lang="en-US" sz="1600" dirty="0">
                <a:latin typeface="Avenir Book" panose="02000503020000020003" pitchFamily="2" charset="0"/>
              </a:rPr>
              <a:t> impacts with a focus on social determinants of health.</a:t>
            </a:r>
          </a:p>
          <a:p>
            <a:pPr marL="0" indent="0">
              <a:buNone/>
            </a:pPr>
            <a:endParaRPr lang="en-US" sz="1600" dirty="0">
              <a:latin typeface="Avenir Book" panose="02000503020000020003" pitchFamily="2" charset="0"/>
            </a:endParaRPr>
          </a:p>
          <a:p>
            <a:pPr marL="0" indent="0">
              <a:buNone/>
            </a:pPr>
            <a:r>
              <a:rPr lang="en-US" sz="1600" dirty="0">
                <a:latin typeface="Avenir Book" panose="02000503020000020003" pitchFamily="2" charset="0"/>
              </a:rPr>
              <a:t>KEY QUESTION: Are minorities recovering – in every sense of the word?</a:t>
            </a:r>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44C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F45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3D03C908-A73B-5344-860D-2F1C42134F9E}"/>
              </a:ext>
            </a:extLst>
          </p:cNvPr>
          <p:cNvPicPr>
            <a:picLocks noChangeAspect="1"/>
          </p:cNvPicPr>
          <p:nvPr/>
        </p:nvPicPr>
        <p:blipFill>
          <a:blip r:embed="rId2"/>
          <a:stretch>
            <a:fillRect/>
          </a:stretch>
        </p:blipFill>
        <p:spPr>
          <a:xfrm>
            <a:off x="9413987" y="2857501"/>
            <a:ext cx="1142998" cy="1142998"/>
          </a:xfrm>
          <a:prstGeom prst="rect">
            <a:avLst/>
          </a:prstGeom>
        </p:spPr>
      </p:pic>
      <p:sp>
        <p:nvSpPr>
          <p:cNvPr id="6" name="TextBox 5">
            <a:extLst>
              <a:ext uri="{FF2B5EF4-FFF2-40B4-BE49-F238E27FC236}">
                <a16:creationId xmlns:a16="http://schemas.microsoft.com/office/drawing/2014/main" id="{601FA75B-6BFA-2841-A529-E31B4605C9DA}"/>
              </a:ext>
            </a:extLst>
          </p:cNvPr>
          <p:cNvSpPr txBox="1"/>
          <p:nvPr/>
        </p:nvSpPr>
        <p:spPr>
          <a:xfrm>
            <a:off x="1136428" y="6147582"/>
            <a:ext cx="6910292" cy="461665"/>
          </a:xfrm>
          <a:prstGeom prst="rect">
            <a:avLst/>
          </a:prstGeom>
          <a:noFill/>
        </p:spPr>
        <p:txBody>
          <a:bodyPr wrap="square" rtlCol="0">
            <a:spAutoFit/>
          </a:bodyPr>
          <a:lstStyle/>
          <a:p>
            <a:r>
              <a:rPr lang="en-US" sz="1200" dirty="0">
                <a:latin typeface="Avenir Book" panose="02000503020000020003" pitchFamily="2" charset="0"/>
              </a:rPr>
              <a:t>COVID-19 Minority Health Strike Force: Interim Report </a:t>
            </a:r>
            <a:r>
              <a:rPr lang="en-US" sz="1200" dirty="0">
                <a:latin typeface="Avenir Book" panose="02000503020000020003" pitchFamily="2" charset="0"/>
                <a:hlinkClick r:id="rId3"/>
              </a:rPr>
              <a:t>https://coronavirus.ohio.gov/static/MHSF/COVID-19-SFR.pdf</a:t>
            </a:r>
            <a:endParaRPr lang="en-US" sz="1200" dirty="0">
              <a:latin typeface="Avenir Book" panose="02000503020000020003" pitchFamily="2" charset="0"/>
            </a:endParaRPr>
          </a:p>
        </p:txBody>
      </p:sp>
    </p:spTree>
    <p:extLst>
      <p:ext uri="{BB962C8B-B14F-4D97-AF65-F5344CB8AC3E}">
        <p14:creationId xmlns:p14="http://schemas.microsoft.com/office/powerpoint/2010/main" val="1811903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A5DB9-54A0-1E4C-AE49-B6EF361B8A36}"/>
              </a:ext>
            </a:extLst>
          </p:cNvPr>
          <p:cNvSpPr>
            <a:spLocks noGrp="1"/>
          </p:cNvSpPr>
          <p:nvPr>
            <p:ph type="title"/>
          </p:nvPr>
        </p:nvSpPr>
        <p:spPr>
          <a:xfrm>
            <a:off x="1136428" y="627564"/>
            <a:ext cx="7474172" cy="1325563"/>
          </a:xfrm>
        </p:spPr>
        <p:txBody>
          <a:bodyPr>
            <a:normAutofit/>
          </a:bodyPr>
          <a:lstStyle/>
          <a:p>
            <a:r>
              <a:rPr lang="en-US" dirty="0">
                <a:latin typeface="Avenir Book" panose="02000503020000020003" pitchFamily="2" charset="0"/>
              </a:rPr>
              <a:t>Workforce – Direct Care</a:t>
            </a:r>
          </a:p>
        </p:txBody>
      </p:sp>
      <p:sp>
        <p:nvSpPr>
          <p:cNvPr id="3" name="Content Placeholder 2">
            <a:extLst>
              <a:ext uri="{FF2B5EF4-FFF2-40B4-BE49-F238E27FC236}">
                <a16:creationId xmlns:a16="http://schemas.microsoft.com/office/drawing/2014/main" id="{3D3E4243-0E11-034A-BC91-23DAF60CF7C9}"/>
              </a:ext>
            </a:extLst>
          </p:cNvPr>
          <p:cNvSpPr>
            <a:spLocks noGrp="1"/>
          </p:cNvSpPr>
          <p:nvPr>
            <p:ph idx="1"/>
          </p:nvPr>
        </p:nvSpPr>
        <p:spPr>
          <a:xfrm>
            <a:off x="1136429" y="1953127"/>
            <a:ext cx="6467867" cy="3775659"/>
          </a:xfrm>
        </p:spPr>
        <p:txBody>
          <a:bodyPr anchor="ctr">
            <a:normAutofit/>
          </a:bodyPr>
          <a:lstStyle/>
          <a:p>
            <a:r>
              <a:rPr lang="en-US" sz="1500" dirty="0">
                <a:latin typeface="Avenir Book" panose="02000503020000020003" pitchFamily="2" charset="0"/>
              </a:rPr>
              <a:t>Women of color make up largest, fastest-growing segment of direct care workforce</a:t>
            </a:r>
          </a:p>
          <a:p>
            <a:pPr lvl="1"/>
            <a:r>
              <a:rPr lang="en-US" sz="1500" dirty="0">
                <a:latin typeface="Avenir Book" panose="02000503020000020003" pitchFamily="2" charset="0"/>
              </a:rPr>
              <a:t>From 2005 to 2015, women of color in direct care grew from 45 percent of the workforce (1.2 million workers) to 48 percent (1.7 million workers). </a:t>
            </a:r>
          </a:p>
          <a:p>
            <a:pPr lvl="1"/>
            <a:r>
              <a:rPr lang="en-US" sz="1500" dirty="0">
                <a:latin typeface="Avenir Book" panose="02000503020000020003" pitchFamily="2" charset="0"/>
              </a:rPr>
              <a:t>From 2016 to 2026, the number of women of color in the labor force is projected to grow by 6.3 million workers, while the number of white women in the labor force is projected to decline by 384,000 over the same time period </a:t>
            </a:r>
          </a:p>
          <a:p>
            <a:r>
              <a:rPr lang="en-US" sz="1500" dirty="0">
                <a:latin typeface="Avenir Book" panose="02000503020000020003" pitchFamily="2" charset="0"/>
              </a:rPr>
              <a:t>The poverty rate for women of color in direct care is higher than any other group – 22%</a:t>
            </a:r>
          </a:p>
          <a:p>
            <a:r>
              <a:rPr lang="en-US" sz="1500" dirty="0">
                <a:latin typeface="Avenir Book" panose="02000503020000020003" pitchFamily="2" charset="0"/>
              </a:rPr>
              <a:t>Forty-nine percent of women of color in direct care rely on public assistance</a:t>
            </a:r>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44C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F45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3D03C908-A73B-5344-860D-2F1C42134F9E}"/>
              </a:ext>
            </a:extLst>
          </p:cNvPr>
          <p:cNvPicPr>
            <a:picLocks noChangeAspect="1"/>
          </p:cNvPicPr>
          <p:nvPr/>
        </p:nvPicPr>
        <p:blipFill>
          <a:blip r:embed="rId2"/>
          <a:stretch>
            <a:fillRect/>
          </a:stretch>
        </p:blipFill>
        <p:spPr>
          <a:xfrm>
            <a:off x="9413987" y="2857501"/>
            <a:ext cx="1142998" cy="1142998"/>
          </a:xfrm>
          <a:prstGeom prst="rect">
            <a:avLst/>
          </a:prstGeom>
        </p:spPr>
      </p:pic>
      <p:sp>
        <p:nvSpPr>
          <p:cNvPr id="9" name="Footer Placeholder 8">
            <a:extLst>
              <a:ext uri="{FF2B5EF4-FFF2-40B4-BE49-F238E27FC236}">
                <a16:creationId xmlns:a16="http://schemas.microsoft.com/office/drawing/2014/main" id="{A5A89A65-822A-A746-9189-AB9336027379}"/>
              </a:ext>
            </a:extLst>
          </p:cNvPr>
          <p:cNvSpPr>
            <a:spLocks noGrp="1"/>
          </p:cNvSpPr>
          <p:nvPr>
            <p:ph type="ftr" sz="quarter" idx="11"/>
          </p:nvPr>
        </p:nvSpPr>
        <p:spPr>
          <a:xfrm>
            <a:off x="1136428" y="6105829"/>
            <a:ext cx="8277559" cy="667643"/>
          </a:xfrm>
        </p:spPr>
        <p:txBody>
          <a:bodyPr/>
          <a:lstStyle/>
          <a:p>
            <a:pPr algn="l"/>
            <a:r>
              <a:rPr lang="en-US" dirty="0">
                <a:latin typeface="Avenir Book" panose="02000503020000020003" pitchFamily="2" charset="0"/>
              </a:rPr>
              <a:t>PHI Issue Brief: </a:t>
            </a:r>
            <a:r>
              <a:rPr lang="en-US" dirty="0"/>
              <a:t>Racial and Gender Disparities Within the Direct Care Workforce: Five Key Findings: </a:t>
            </a:r>
            <a:r>
              <a:rPr lang="en-US" dirty="0">
                <a:hlinkClick r:id="rId3"/>
              </a:rPr>
              <a:t>https://phinational.org/wp-content/uploads/2017/11/Racial-and-Gender-Disparities-in-DCW-PHI-2017.pdf</a:t>
            </a:r>
            <a:endParaRPr lang="en-US" dirty="0">
              <a:latin typeface="Avenir Book" panose="02000503020000020003" pitchFamily="2" charset="0"/>
            </a:endParaRPr>
          </a:p>
        </p:txBody>
      </p:sp>
    </p:spTree>
    <p:extLst>
      <p:ext uri="{BB962C8B-B14F-4D97-AF65-F5344CB8AC3E}">
        <p14:creationId xmlns:p14="http://schemas.microsoft.com/office/powerpoint/2010/main" val="1037042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A5DB9-54A0-1E4C-AE49-B6EF361B8A36}"/>
              </a:ext>
            </a:extLst>
          </p:cNvPr>
          <p:cNvSpPr>
            <a:spLocks noGrp="1"/>
          </p:cNvSpPr>
          <p:nvPr>
            <p:ph type="title"/>
          </p:nvPr>
        </p:nvSpPr>
        <p:spPr>
          <a:xfrm>
            <a:off x="1136428" y="627564"/>
            <a:ext cx="7474172" cy="1325563"/>
          </a:xfrm>
        </p:spPr>
        <p:txBody>
          <a:bodyPr>
            <a:normAutofit/>
          </a:bodyPr>
          <a:lstStyle/>
          <a:p>
            <a:r>
              <a:rPr lang="en-US" dirty="0">
                <a:latin typeface="Avenir Book" panose="02000503020000020003" pitchFamily="2" charset="0"/>
              </a:rPr>
              <a:t>Workforce – Early Care</a:t>
            </a:r>
          </a:p>
        </p:txBody>
      </p:sp>
      <p:sp>
        <p:nvSpPr>
          <p:cNvPr id="3" name="Content Placeholder 2">
            <a:extLst>
              <a:ext uri="{FF2B5EF4-FFF2-40B4-BE49-F238E27FC236}">
                <a16:creationId xmlns:a16="http://schemas.microsoft.com/office/drawing/2014/main" id="{3D3E4243-0E11-034A-BC91-23DAF60CF7C9}"/>
              </a:ext>
            </a:extLst>
          </p:cNvPr>
          <p:cNvSpPr>
            <a:spLocks noGrp="1"/>
          </p:cNvSpPr>
          <p:nvPr>
            <p:ph idx="1"/>
          </p:nvPr>
        </p:nvSpPr>
        <p:spPr>
          <a:xfrm>
            <a:off x="1136429" y="1953127"/>
            <a:ext cx="6467867" cy="3775659"/>
          </a:xfrm>
        </p:spPr>
        <p:txBody>
          <a:bodyPr anchor="ctr">
            <a:normAutofit/>
          </a:bodyPr>
          <a:lstStyle/>
          <a:p>
            <a:r>
              <a:rPr lang="en-US" sz="1600" dirty="0">
                <a:latin typeface="Avenir Book" panose="02000503020000020003" pitchFamily="2" charset="0"/>
              </a:rPr>
              <a:t>About 40% of early care workers are people of color. By comparison, 80% of K-12 teachers are white. </a:t>
            </a:r>
          </a:p>
          <a:p>
            <a:r>
              <a:rPr lang="en-US" sz="1600" dirty="0">
                <a:latin typeface="Avenir Book" panose="02000503020000020003" pitchFamily="2" charset="0"/>
              </a:rPr>
              <a:t>Center-based African American early educators are more likely to earn less than all other racial/ethnic groups in the early education workforce nationwide. </a:t>
            </a:r>
          </a:p>
          <a:p>
            <a:r>
              <a:rPr lang="en-US" sz="1600" dirty="0">
                <a:latin typeface="Avenir Book" panose="02000503020000020003" pitchFamily="2" charset="0"/>
              </a:rPr>
              <a:t>Even after controlling for educational attainment, African American workers still earn lower wages than white workers ($0.78 less per hour, or $1,622.40 less per year, for a full-time, full-year worker).</a:t>
            </a:r>
          </a:p>
          <a:p>
            <a:endParaRPr lang="en-US" sz="1600" dirty="0">
              <a:latin typeface="Avenir Book" panose="02000503020000020003" pitchFamily="2" charset="0"/>
            </a:endParaRPr>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44C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F45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3D03C908-A73B-5344-860D-2F1C42134F9E}"/>
              </a:ext>
            </a:extLst>
          </p:cNvPr>
          <p:cNvPicPr>
            <a:picLocks noChangeAspect="1"/>
          </p:cNvPicPr>
          <p:nvPr/>
        </p:nvPicPr>
        <p:blipFill>
          <a:blip r:embed="rId2"/>
          <a:stretch>
            <a:fillRect/>
          </a:stretch>
        </p:blipFill>
        <p:spPr>
          <a:xfrm>
            <a:off x="9413987" y="2857501"/>
            <a:ext cx="1142998" cy="1142998"/>
          </a:xfrm>
          <a:prstGeom prst="rect">
            <a:avLst/>
          </a:prstGeom>
        </p:spPr>
      </p:pic>
      <p:sp>
        <p:nvSpPr>
          <p:cNvPr id="9" name="Footer Placeholder 8">
            <a:extLst>
              <a:ext uri="{FF2B5EF4-FFF2-40B4-BE49-F238E27FC236}">
                <a16:creationId xmlns:a16="http://schemas.microsoft.com/office/drawing/2014/main" id="{A5A89A65-822A-A746-9189-AB9336027379}"/>
              </a:ext>
            </a:extLst>
          </p:cNvPr>
          <p:cNvSpPr>
            <a:spLocks noGrp="1"/>
          </p:cNvSpPr>
          <p:nvPr>
            <p:ph type="ftr" sz="quarter" idx="11"/>
          </p:nvPr>
        </p:nvSpPr>
        <p:spPr>
          <a:xfrm>
            <a:off x="1136428" y="6105829"/>
            <a:ext cx="8277559" cy="667643"/>
          </a:xfrm>
        </p:spPr>
        <p:txBody>
          <a:bodyPr/>
          <a:lstStyle/>
          <a:p>
            <a:pPr algn="l"/>
            <a:r>
              <a:rPr lang="en-US" dirty="0">
                <a:latin typeface="Avenir Book" panose="02000503020000020003" pitchFamily="2" charset="0"/>
              </a:rPr>
              <a:t>Early Childhood Workforce Index 2018: </a:t>
            </a:r>
            <a:r>
              <a:rPr lang="en-US" dirty="0">
                <a:latin typeface="Avenir Book" panose="02000503020000020003" pitchFamily="2" charset="0"/>
                <a:hlinkClick r:id="rId3"/>
              </a:rPr>
              <a:t>https://cscce.berkeley.edu/files/2018/06/2-About-the-Workforce.pdf</a:t>
            </a:r>
            <a:endParaRPr lang="en-US" dirty="0">
              <a:latin typeface="Avenir Book" panose="02000503020000020003" pitchFamily="2" charset="0"/>
            </a:endParaRPr>
          </a:p>
        </p:txBody>
      </p:sp>
    </p:spTree>
    <p:extLst>
      <p:ext uri="{BB962C8B-B14F-4D97-AF65-F5344CB8AC3E}">
        <p14:creationId xmlns:p14="http://schemas.microsoft.com/office/powerpoint/2010/main" val="1051462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A5DB9-54A0-1E4C-AE49-B6EF361B8A36}"/>
              </a:ext>
            </a:extLst>
          </p:cNvPr>
          <p:cNvSpPr>
            <a:spLocks noGrp="1"/>
          </p:cNvSpPr>
          <p:nvPr>
            <p:ph type="title"/>
          </p:nvPr>
        </p:nvSpPr>
        <p:spPr>
          <a:xfrm>
            <a:off x="1136428" y="627564"/>
            <a:ext cx="7474172" cy="1325563"/>
          </a:xfrm>
        </p:spPr>
        <p:txBody>
          <a:bodyPr>
            <a:normAutofit/>
          </a:bodyPr>
          <a:lstStyle/>
          <a:p>
            <a:r>
              <a:rPr lang="en-US" dirty="0">
                <a:latin typeface="Avenir Book" panose="02000503020000020003" pitchFamily="2" charset="0"/>
              </a:rPr>
              <a:t>Workforce</a:t>
            </a:r>
          </a:p>
        </p:txBody>
      </p:sp>
      <p:pic>
        <p:nvPicPr>
          <p:cNvPr id="5" name="Content Placeholder 4">
            <a:extLst>
              <a:ext uri="{FF2B5EF4-FFF2-40B4-BE49-F238E27FC236}">
                <a16:creationId xmlns:a16="http://schemas.microsoft.com/office/drawing/2014/main" id="{3ADA5BF6-31E2-3747-8DB3-2C17FE3BADA5}"/>
              </a:ext>
            </a:extLst>
          </p:cNvPr>
          <p:cNvPicPr>
            <a:picLocks noGrp="1" noChangeAspect="1"/>
          </p:cNvPicPr>
          <p:nvPr>
            <p:ph idx="1"/>
          </p:nvPr>
        </p:nvPicPr>
        <p:blipFill>
          <a:blip r:embed="rId2"/>
          <a:stretch>
            <a:fillRect/>
          </a:stretch>
        </p:blipFill>
        <p:spPr>
          <a:xfrm>
            <a:off x="1136428" y="1953127"/>
            <a:ext cx="5798718" cy="3999438"/>
          </a:xfrm>
        </p:spPr>
      </p:pic>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44C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F45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3D03C908-A73B-5344-860D-2F1C42134F9E}"/>
              </a:ext>
            </a:extLst>
          </p:cNvPr>
          <p:cNvPicPr>
            <a:picLocks noChangeAspect="1"/>
          </p:cNvPicPr>
          <p:nvPr/>
        </p:nvPicPr>
        <p:blipFill>
          <a:blip r:embed="rId3"/>
          <a:stretch>
            <a:fillRect/>
          </a:stretch>
        </p:blipFill>
        <p:spPr>
          <a:xfrm>
            <a:off x="9413987" y="2857501"/>
            <a:ext cx="1142998" cy="1142998"/>
          </a:xfrm>
          <a:prstGeom prst="rect">
            <a:avLst/>
          </a:prstGeom>
        </p:spPr>
      </p:pic>
      <p:sp>
        <p:nvSpPr>
          <p:cNvPr id="9" name="Footer Placeholder 8">
            <a:extLst>
              <a:ext uri="{FF2B5EF4-FFF2-40B4-BE49-F238E27FC236}">
                <a16:creationId xmlns:a16="http://schemas.microsoft.com/office/drawing/2014/main" id="{A5A89A65-822A-A746-9189-AB9336027379}"/>
              </a:ext>
            </a:extLst>
          </p:cNvPr>
          <p:cNvSpPr>
            <a:spLocks noGrp="1"/>
          </p:cNvSpPr>
          <p:nvPr>
            <p:ph type="ftr" sz="quarter" idx="11"/>
          </p:nvPr>
        </p:nvSpPr>
        <p:spPr>
          <a:xfrm>
            <a:off x="1136428" y="6117331"/>
            <a:ext cx="8277559" cy="667643"/>
          </a:xfrm>
        </p:spPr>
        <p:txBody>
          <a:bodyPr/>
          <a:lstStyle/>
          <a:p>
            <a:pPr algn="l"/>
            <a:r>
              <a:rPr lang="en-US" dirty="0">
                <a:latin typeface="Avenir Book" panose="02000503020000020003" pitchFamily="2" charset="0"/>
              </a:rPr>
              <a:t>Economic Policy Institute. </a:t>
            </a:r>
            <a:r>
              <a:rPr lang="en-US" dirty="0">
                <a:latin typeface="Avenir Book" panose="02000503020000020003" pitchFamily="2" charset="0"/>
                <a:hlinkClick r:id="rId4"/>
              </a:rPr>
              <a:t>https://www.epi.org/publication/black-workers-covid/</a:t>
            </a:r>
            <a:endParaRPr lang="en-US" dirty="0">
              <a:latin typeface="Avenir Book" panose="02000503020000020003" pitchFamily="2" charset="0"/>
            </a:endParaRPr>
          </a:p>
        </p:txBody>
      </p:sp>
    </p:spTree>
    <p:extLst>
      <p:ext uri="{BB962C8B-B14F-4D97-AF65-F5344CB8AC3E}">
        <p14:creationId xmlns:p14="http://schemas.microsoft.com/office/powerpoint/2010/main" val="800824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A5DB9-54A0-1E4C-AE49-B6EF361B8A36}"/>
              </a:ext>
            </a:extLst>
          </p:cNvPr>
          <p:cNvSpPr>
            <a:spLocks noGrp="1"/>
          </p:cNvSpPr>
          <p:nvPr>
            <p:ph type="title"/>
          </p:nvPr>
        </p:nvSpPr>
        <p:spPr>
          <a:xfrm>
            <a:off x="1136428" y="627564"/>
            <a:ext cx="7474172" cy="1325563"/>
          </a:xfrm>
        </p:spPr>
        <p:txBody>
          <a:bodyPr>
            <a:normAutofit fontScale="90000"/>
          </a:bodyPr>
          <a:lstStyle/>
          <a:p>
            <a:r>
              <a:rPr lang="en-US" dirty="0">
                <a:latin typeface="Avenir Book" panose="02000503020000020003" pitchFamily="2" charset="0"/>
              </a:rPr>
              <a:t>Workforce – Employment Participation &amp; Unemployment</a:t>
            </a:r>
          </a:p>
        </p:txBody>
      </p:sp>
      <p:sp>
        <p:nvSpPr>
          <p:cNvPr id="3" name="Content Placeholder 2">
            <a:extLst>
              <a:ext uri="{FF2B5EF4-FFF2-40B4-BE49-F238E27FC236}">
                <a16:creationId xmlns:a16="http://schemas.microsoft.com/office/drawing/2014/main" id="{3D3E4243-0E11-034A-BC91-23DAF60CF7C9}"/>
              </a:ext>
            </a:extLst>
          </p:cNvPr>
          <p:cNvSpPr>
            <a:spLocks noGrp="1"/>
          </p:cNvSpPr>
          <p:nvPr>
            <p:ph idx="1"/>
          </p:nvPr>
        </p:nvSpPr>
        <p:spPr>
          <a:xfrm>
            <a:off x="1136429" y="1953127"/>
            <a:ext cx="6467867" cy="3775659"/>
          </a:xfrm>
        </p:spPr>
        <p:txBody>
          <a:bodyPr anchor="ctr">
            <a:normAutofit/>
          </a:bodyPr>
          <a:lstStyle/>
          <a:p>
            <a:r>
              <a:rPr lang="en-US" sz="1600" dirty="0">
                <a:latin typeface="Avenir Book" panose="02000503020000020003" pitchFamily="2" charset="0"/>
              </a:rPr>
              <a:t>As of April, less than half the adult black population was employed (employment to population ratio).</a:t>
            </a:r>
          </a:p>
          <a:p>
            <a:r>
              <a:rPr lang="en-US" sz="1600" dirty="0">
                <a:latin typeface="Avenir Book" panose="02000503020000020003" pitchFamily="2" charset="0"/>
              </a:rPr>
              <a:t>"Black workers are less able to weather such a storm because they have fewer earners in their families, lower incomes, and lower liquid wealth than white workers.”</a:t>
            </a:r>
          </a:p>
          <a:p>
            <a:r>
              <a:rPr lang="en-US" sz="1600" dirty="0">
                <a:latin typeface="Avenir Book" panose="02000503020000020003" pitchFamily="2" charset="0"/>
              </a:rPr>
              <a:t>Black women have experienced the highest rates of unemployment and the lowest rates of employment (two different measures)</a:t>
            </a:r>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44C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F45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3D03C908-A73B-5344-860D-2F1C42134F9E}"/>
              </a:ext>
            </a:extLst>
          </p:cNvPr>
          <p:cNvPicPr>
            <a:picLocks noChangeAspect="1"/>
          </p:cNvPicPr>
          <p:nvPr/>
        </p:nvPicPr>
        <p:blipFill>
          <a:blip r:embed="rId2"/>
          <a:stretch>
            <a:fillRect/>
          </a:stretch>
        </p:blipFill>
        <p:spPr>
          <a:xfrm>
            <a:off x="9413987" y="2857501"/>
            <a:ext cx="1142998" cy="1142998"/>
          </a:xfrm>
          <a:prstGeom prst="rect">
            <a:avLst/>
          </a:prstGeom>
        </p:spPr>
      </p:pic>
      <p:sp>
        <p:nvSpPr>
          <p:cNvPr id="10" name="Footer Placeholder 8">
            <a:extLst>
              <a:ext uri="{FF2B5EF4-FFF2-40B4-BE49-F238E27FC236}">
                <a16:creationId xmlns:a16="http://schemas.microsoft.com/office/drawing/2014/main" id="{2F6A2E5D-39EB-784E-9B46-877533E81758}"/>
              </a:ext>
            </a:extLst>
          </p:cNvPr>
          <p:cNvSpPr>
            <a:spLocks noGrp="1"/>
          </p:cNvSpPr>
          <p:nvPr>
            <p:ph type="ftr" sz="quarter" idx="11"/>
          </p:nvPr>
        </p:nvSpPr>
        <p:spPr>
          <a:xfrm>
            <a:off x="1136428" y="6117331"/>
            <a:ext cx="8277559" cy="667643"/>
          </a:xfrm>
        </p:spPr>
        <p:txBody>
          <a:bodyPr/>
          <a:lstStyle/>
          <a:p>
            <a:pPr algn="l"/>
            <a:r>
              <a:rPr lang="en-US" dirty="0">
                <a:latin typeface="Avenir Book" panose="02000503020000020003" pitchFamily="2" charset="0"/>
              </a:rPr>
              <a:t>Economic Policy Institute. </a:t>
            </a:r>
            <a:r>
              <a:rPr lang="en-US" dirty="0">
                <a:latin typeface="Avenir Book" panose="02000503020000020003" pitchFamily="2" charset="0"/>
                <a:hlinkClick r:id="rId3"/>
              </a:rPr>
              <a:t>https://www.epi.org/publication/black-workers-covid/</a:t>
            </a:r>
            <a:endParaRPr lang="en-US" dirty="0">
              <a:latin typeface="Avenir Book" panose="02000503020000020003" pitchFamily="2" charset="0"/>
            </a:endParaRPr>
          </a:p>
        </p:txBody>
      </p:sp>
    </p:spTree>
    <p:extLst>
      <p:ext uri="{BB962C8B-B14F-4D97-AF65-F5344CB8AC3E}">
        <p14:creationId xmlns:p14="http://schemas.microsoft.com/office/powerpoint/2010/main" val="3028339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A5DB9-54A0-1E4C-AE49-B6EF361B8A36}"/>
              </a:ext>
            </a:extLst>
          </p:cNvPr>
          <p:cNvSpPr>
            <a:spLocks noGrp="1"/>
          </p:cNvSpPr>
          <p:nvPr>
            <p:ph type="title"/>
          </p:nvPr>
        </p:nvSpPr>
        <p:spPr>
          <a:xfrm>
            <a:off x="1136428" y="627564"/>
            <a:ext cx="7474172" cy="1325563"/>
          </a:xfrm>
        </p:spPr>
        <p:txBody>
          <a:bodyPr>
            <a:normAutofit/>
          </a:bodyPr>
          <a:lstStyle/>
          <a:p>
            <a:r>
              <a:rPr lang="en-US" dirty="0">
                <a:latin typeface="Avenir Book" panose="02000503020000020003" pitchFamily="2" charset="0"/>
              </a:rPr>
              <a:t>Recommendations</a:t>
            </a:r>
          </a:p>
        </p:txBody>
      </p:sp>
      <p:sp>
        <p:nvSpPr>
          <p:cNvPr id="3" name="Content Placeholder 2">
            <a:extLst>
              <a:ext uri="{FF2B5EF4-FFF2-40B4-BE49-F238E27FC236}">
                <a16:creationId xmlns:a16="http://schemas.microsoft.com/office/drawing/2014/main" id="{3D3E4243-0E11-034A-BC91-23DAF60CF7C9}"/>
              </a:ext>
            </a:extLst>
          </p:cNvPr>
          <p:cNvSpPr>
            <a:spLocks noGrp="1"/>
          </p:cNvSpPr>
          <p:nvPr>
            <p:ph idx="1"/>
          </p:nvPr>
        </p:nvSpPr>
        <p:spPr>
          <a:xfrm>
            <a:off x="1136429" y="1953127"/>
            <a:ext cx="6467867" cy="3775659"/>
          </a:xfrm>
        </p:spPr>
        <p:txBody>
          <a:bodyPr anchor="ctr">
            <a:normAutofit fontScale="92500" lnSpcReduction="20000"/>
          </a:bodyPr>
          <a:lstStyle/>
          <a:p>
            <a:pPr marL="0" indent="0">
              <a:buNone/>
            </a:pPr>
            <a:endParaRPr lang="en-US" sz="1600" dirty="0">
              <a:latin typeface="Avenir Book" panose="02000503020000020003" pitchFamily="2" charset="0"/>
            </a:endParaRPr>
          </a:p>
          <a:p>
            <a:pPr marL="0" indent="0">
              <a:lnSpc>
                <a:spcPct val="110000"/>
              </a:lnSpc>
              <a:buNone/>
            </a:pPr>
            <a:r>
              <a:rPr lang="en-US" sz="1600" dirty="0">
                <a:latin typeface="Avenir Book" panose="02000503020000020003" pitchFamily="2" charset="0"/>
              </a:rPr>
              <a:t>Include recommendations that focus on the </a:t>
            </a:r>
            <a:r>
              <a:rPr lang="en-US" sz="1600" u="sng" dirty="0">
                <a:latin typeface="Avenir Book" panose="02000503020000020003" pitchFamily="2" charset="0"/>
              </a:rPr>
              <a:t>long-term</a:t>
            </a:r>
            <a:r>
              <a:rPr lang="en-US" sz="1600" dirty="0">
                <a:latin typeface="Avenir Book" panose="02000503020000020003" pitchFamily="2" charset="0"/>
              </a:rPr>
              <a:t> impacts of the disease. Screening, testing, tracing AND recovering (educationally, economically, medically…).</a:t>
            </a:r>
          </a:p>
          <a:p>
            <a:pPr lvl="1"/>
            <a:r>
              <a:rPr lang="en-US" sz="1200" dirty="0">
                <a:latin typeface="Avenir Book" panose="02000503020000020003" pitchFamily="2" charset="0"/>
              </a:rPr>
              <a:t>To what extent are minorities returning to the workforce?</a:t>
            </a:r>
          </a:p>
          <a:p>
            <a:pPr lvl="1"/>
            <a:r>
              <a:rPr lang="en-US" sz="1200" dirty="0">
                <a:latin typeface="Avenir Book" panose="02000503020000020003" pitchFamily="2" charset="0"/>
              </a:rPr>
              <a:t>To what extent are minorities returning to educational environments?</a:t>
            </a:r>
          </a:p>
          <a:p>
            <a:pPr lvl="1"/>
            <a:r>
              <a:rPr lang="en-US" sz="1200" dirty="0">
                <a:latin typeface="Avenir Book" panose="02000503020000020003" pitchFamily="2" charset="0"/>
              </a:rPr>
              <a:t>To what extent have minorities recovered as measured by…(work with communities of color to define recovery)?</a:t>
            </a:r>
          </a:p>
          <a:p>
            <a:pPr>
              <a:lnSpc>
                <a:spcPct val="100000"/>
              </a:lnSpc>
            </a:pPr>
            <a:r>
              <a:rPr lang="en-US" sz="1500" dirty="0">
                <a:latin typeface="Avenir Book" panose="02000503020000020003" pitchFamily="2" charset="0"/>
              </a:rPr>
              <a:t>Recommendation #1: Recognize the contributions of minorities to front-line industries. Track and report (by race) unemployment, reemployment and/or employment participation in industries where minorities represent large portions of the workforce (i.e., direct care, early childhood). Leverage these worksites for screening, testing, education and outreach, and input.</a:t>
            </a:r>
          </a:p>
          <a:p>
            <a:pPr>
              <a:lnSpc>
                <a:spcPct val="100000"/>
              </a:lnSpc>
            </a:pPr>
            <a:r>
              <a:rPr lang="en-US" sz="1500" dirty="0">
                <a:latin typeface="Avenir Book" panose="02000503020000020003" pitchFamily="2" charset="0"/>
              </a:rPr>
              <a:t>Recommendation #2: Report on the number of minorities that have not had access to programs and services that directly impact social determinants of health (i.e., Head Start, School Lunch, etc.), prioritize such programs for restart/recovery, and track minorities “return” to these programs/services. Leverage these for screening, testing, education and outreach, and input.</a:t>
            </a:r>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44C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F45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3D03C908-A73B-5344-860D-2F1C42134F9E}"/>
              </a:ext>
            </a:extLst>
          </p:cNvPr>
          <p:cNvPicPr>
            <a:picLocks noChangeAspect="1"/>
          </p:cNvPicPr>
          <p:nvPr/>
        </p:nvPicPr>
        <p:blipFill>
          <a:blip r:embed="rId2"/>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31816345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7749</TotalTime>
  <Words>711</Words>
  <Application>Microsoft Macintosh PowerPoint</Application>
  <PresentationFormat>Widescreen</PresentationFormat>
  <Paragraphs>42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Avenir Book</vt:lpstr>
      <vt:lpstr>Calibri</vt:lpstr>
      <vt:lpstr>Calibri Light</vt:lpstr>
      <vt:lpstr>Office Theme</vt:lpstr>
      <vt:lpstr>Minority Health Strike Force Town Hall Meeting</vt:lpstr>
      <vt:lpstr>Minority Health Strike Force</vt:lpstr>
      <vt:lpstr>Workforce – Direct Care</vt:lpstr>
      <vt:lpstr>Workforce – Early Care</vt:lpstr>
      <vt:lpstr>Workforce</vt:lpstr>
      <vt:lpstr>Workforce – Employment Participation &amp; Unemployment</vt:lpstr>
      <vt:lpstr>Recommendations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Minority Health Strike Force Town Hall Meeting</dc:title>
  <dc:creator>Teresa Kobelt</dc:creator>
  <cp:lastModifiedBy>Teresa Kobelt</cp:lastModifiedBy>
  <cp:revision>16</cp:revision>
  <dcterms:created xsi:type="dcterms:W3CDTF">2020-06-03T19:23:23Z</dcterms:created>
  <dcterms:modified xsi:type="dcterms:W3CDTF">2020-06-09T17:42:17Z</dcterms:modified>
</cp:coreProperties>
</file>